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26"/>
  </p:notesMasterIdLst>
  <p:sldIdLst>
    <p:sldId id="256" r:id="rId2"/>
    <p:sldId id="308" r:id="rId3"/>
    <p:sldId id="285" r:id="rId4"/>
    <p:sldId id="295" r:id="rId5"/>
    <p:sldId id="292" r:id="rId6"/>
    <p:sldId id="305" r:id="rId7"/>
    <p:sldId id="313" r:id="rId8"/>
    <p:sldId id="296" r:id="rId9"/>
    <p:sldId id="301" r:id="rId10"/>
    <p:sldId id="258" r:id="rId11"/>
    <p:sldId id="263" r:id="rId12"/>
    <p:sldId id="309" r:id="rId13"/>
    <p:sldId id="304" r:id="rId14"/>
    <p:sldId id="291" r:id="rId15"/>
    <p:sldId id="272" r:id="rId16"/>
    <p:sldId id="273" r:id="rId17"/>
    <p:sldId id="299" r:id="rId18"/>
    <p:sldId id="279" r:id="rId19"/>
    <p:sldId id="310" r:id="rId20"/>
    <p:sldId id="311" r:id="rId21"/>
    <p:sldId id="276" r:id="rId22"/>
    <p:sldId id="302" r:id="rId23"/>
    <p:sldId id="306" r:id="rId24"/>
    <p:sldId id="31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ivo Vaje" initials="TV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FFEB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87954" autoAdjust="0"/>
  </p:normalViewPr>
  <p:slideViewPr>
    <p:cSldViewPr snapToGrid="0">
      <p:cViewPr varScale="1">
        <p:scale>
          <a:sx n="159" d="100"/>
          <a:sy n="159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commentAuthors" Target="commentAuthor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87F3B3-807B-4938-8CD2-BC0EBA5909A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C65584-1177-48CF-BD76-2448C4655501}">
      <dgm:prSet/>
      <dgm:spPr/>
      <dgm:t>
        <a:bodyPr/>
        <a:lstStyle/>
        <a:p>
          <a:pPr rtl="0"/>
          <a:r>
            <a:rPr lang="en-US" baseline="0" dirty="0" smtClean="0"/>
            <a:t>History -2012</a:t>
          </a:r>
          <a:endParaRPr lang="en-US" dirty="0"/>
        </a:p>
      </dgm:t>
    </dgm:pt>
    <dgm:pt modelId="{611D5DCC-203C-4977-9292-CBFBA93EA5AF}" type="parTrans" cxnId="{B9DD1F25-F94B-468E-BC06-1CD46ECE0AF6}">
      <dgm:prSet/>
      <dgm:spPr/>
      <dgm:t>
        <a:bodyPr/>
        <a:lstStyle/>
        <a:p>
          <a:endParaRPr lang="en-US"/>
        </a:p>
      </dgm:t>
    </dgm:pt>
    <dgm:pt modelId="{9D1483CA-BFDA-444A-AFBD-75D80AD98E37}" type="sibTrans" cxnId="{B9DD1F25-F94B-468E-BC06-1CD46ECE0AF6}">
      <dgm:prSet/>
      <dgm:spPr/>
      <dgm:t>
        <a:bodyPr/>
        <a:lstStyle/>
        <a:p>
          <a:endParaRPr lang="en-US"/>
        </a:p>
      </dgm:t>
    </dgm:pt>
    <dgm:pt modelId="{D4D8463F-935D-4D23-9E91-B45A6111095C}">
      <dgm:prSet/>
      <dgm:spPr/>
      <dgm:t>
        <a:bodyPr/>
        <a:lstStyle/>
        <a:p>
          <a:pPr rtl="0"/>
          <a:r>
            <a:rPr lang="en-US" baseline="0" dirty="0" smtClean="0"/>
            <a:t>Organizational change 2012</a:t>
          </a:r>
          <a:endParaRPr lang="en-US" dirty="0"/>
        </a:p>
      </dgm:t>
    </dgm:pt>
    <dgm:pt modelId="{60FBCED1-5A69-46B6-A998-B51F6B6BF444}" type="parTrans" cxnId="{4C5DF711-36B8-481F-BEF3-BBF03D371B22}">
      <dgm:prSet/>
      <dgm:spPr/>
      <dgm:t>
        <a:bodyPr/>
        <a:lstStyle/>
        <a:p>
          <a:endParaRPr lang="en-US"/>
        </a:p>
      </dgm:t>
    </dgm:pt>
    <dgm:pt modelId="{91D6E6C8-8A62-4F5A-A28F-F6573F704BA2}" type="sibTrans" cxnId="{4C5DF711-36B8-481F-BEF3-BBF03D371B22}">
      <dgm:prSet/>
      <dgm:spPr/>
      <dgm:t>
        <a:bodyPr/>
        <a:lstStyle/>
        <a:p>
          <a:endParaRPr lang="en-US"/>
        </a:p>
      </dgm:t>
    </dgm:pt>
    <dgm:pt modelId="{CF71F1EF-26C7-4FE1-92C9-B24923816220}">
      <dgm:prSet/>
      <dgm:spPr/>
      <dgm:t>
        <a:bodyPr/>
        <a:lstStyle/>
        <a:p>
          <a:pPr rtl="0"/>
          <a:r>
            <a:rPr lang="fi-FI" baseline="0" dirty="0" smtClean="0"/>
            <a:t>Release Planning Days 2014-</a:t>
          </a:r>
          <a:endParaRPr lang="en-US" dirty="0"/>
        </a:p>
      </dgm:t>
    </dgm:pt>
    <dgm:pt modelId="{213A2AD7-C30B-4130-9352-B9399F4A1186}" type="parTrans" cxnId="{3D2C5C56-0856-4D68-9661-FDDDB0818BC6}">
      <dgm:prSet/>
      <dgm:spPr/>
      <dgm:t>
        <a:bodyPr/>
        <a:lstStyle/>
        <a:p>
          <a:endParaRPr lang="en-US"/>
        </a:p>
      </dgm:t>
    </dgm:pt>
    <dgm:pt modelId="{118C6184-9DB4-46C8-A037-2DC7508D5B9A}" type="sibTrans" cxnId="{3D2C5C56-0856-4D68-9661-FDDDB0818BC6}">
      <dgm:prSet/>
      <dgm:spPr/>
      <dgm:t>
        <a:bodyPr/>
        <a:lstStyle/>
        <a:p>
          <a:endParaRPr lang="en-US"/>
        </a:p>
      </dgm:t>
    </dgm:pt>
    <dgm:pt modelId="{8110DE19-E165-4BF0-87D3-15D405EC73B9}" type="pres">
      <dgm:prSet presAssocID="{A887F3B3-807B-4938-8CD2-BC0EBA5909A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8A6B583-33BF-4472-A835-5E43A964AECA}" type="pres">
      <dgm:prSet presAssocID="{A887F3B3-807B-4938-8CD2-BC0EBA5909AB}" presName="Name1" presStyleCnt="0"/>
      <dgm:spPr/>
    </dgm:pt>
    <dgm:pt modelId="{BACC6119-03C1-452A-A2B0-2B1F2CD319F4}" type="pres">
      <dgm:prSet presAssocID="{A887F3B3-807B-4938-8CD2-BC0EBA5909AB}" presName="cycle" presStyleCnt="0"/>
      <dgm:spPr/>
    </dgm:pt>
    <dgm:pt modelId="{63BFB832-3817-4319-B8B0-35D14C62A6B9}" type="pres">
      <dgm:prSet presAssocID="{A887F3B3-807B-4938-8CD2-BC0EBA5909AB}" presName="srcNode" presStyleLbl="node1" presStyleIdx="0" presStyleCnt="3"/>
      <dgm:spPr/>
    </dgm:pt>
    <dgm:pt modelId="{9365F147-8FCA-4E2A-81F6-EDBB815388C7}" type="pres">
      <dgm:prSet presAssocID="{A887F3B3-807B-4938-8CD2-BC0EBA5909AB}" presName="conn" presStyleLbl="parChTrans1D2" presStyleIdx="0" presStyleCnt="1"/>
      <dgm:spPr/>
      <dgm:t>
        <a:bodyPr/>
        <a:lstStyle/>
        <a:p>
          <a:endParaRPr lang="en-US"/>
        </a:p>
      </dgm:t>
    </dgm:pt>
    <dgm:pt modelId="{5492CD01-16D1-4B8D-918A-0BDE121F2960}" type="pres">
      <dgm:prSet presAssocID="{A887F3B3-807B-4938-8CD2-BC0EBA5909AB}" presName="extraNode" presStyleLbl="node1" presStyleIdx="0" presStyleCnt="3"/>
      <dgm:spPr/>
    </dgm:pt>
    <dgm:pt modelId="{46A0A66E-2349-479A-8E9F-6469399E7A82}" type="pres">
      <dgm:prSet presAssocID="{A887F3B3-807B-4938-8CD2-BC0EBA5909AB}" presName="dstNode" presStyleLbl="node1" presStyleIdx="0" presStyleCnt="3"/>
      <dgm:spPr/>
    </dgm:pt>
    <dgm:pt modelId="{613A4FDB-58EF-43F1-A442-1C747EC3FCD6}" type="pres">
      <dgm:prSet presAssocID="{11C65584-1177-48CF-BD76-2448C465550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FA074-8D1D-4339-B816-DBC2E99AE3C0}" type="pres">
      <dgm:prSet presAssocID="{11C65584-1177-48CF-BD76-2448C4655501}" presName="accent_1" presStyleCnt="0"/>
      <dgm:spPr/>
    </dgm:pt>
    <dgm:pt modelId="{0B2587B2-4D3E-4BA0-8DDD-A4D84EA3AAAB}" type="pres">
      <dgm:prSet presAssocID="{11C65584-1177-48CF-BD76-2448C4655501}" presName="accentRepeatNode" presStyleLbl="solidFgAcc1" presStyleIdx="0" presStyleCnt="3"/>
      <dgm:spPr/>
    </dgm:pt>
    <dgm:pt modelId="{7F6AF195-589B-447F-8187-77F07FFA9CDF}" type="pres">
      <dgm:prSet presAssocID="{D4D8463F-935D-4D23-9E91-B45A6111095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07F22-03C1-4566-BE6F-EDE6E26C04D3}" type="pres">
      <dgm:prSet presAssocID="{D4D8463F-935D-4D23-9E91-B45A6111095C}" presName="accent_2" presStyleCnt="0"/>
      <dgm:spPr/>
    </dgm:pt>
    <dgm:pt modelId="{D699EA45-A408-49FD-9B2E-DB1D2B78C0B0}" type="pres">
      <dgm:prSet presAssocID="{D4D8463F-935D-4D23-9E91-B45A6111095C}" presName="accentRepeatNode" presStyleLbl="solidFgAcc1" presStyleIdx="1" presStyleCnt="3"/>
      <dgm:spPr/>
    </dgm:pt>
    <dgm:pt modelId="{66056A38-9500-44E0-93D2-3F8F3E4FDC36}" type="pres">
      <dgm:prSet presAssocID="{CF71F1EF-26C7-4FE1-92C9-B2492381622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1DA7E3-C7D2-4531-A095-9E3ECF3533DC}" type="pres">
      <dgm:prSet presAssocID="{CF71F1EF-26C7-4FE1-92C9-B24923816220}" presName="accent_3" presStyleCnt="0"/>
      <dgm:spPr/>
    </dgm:pt>
    <dgm:pt modelId="{136AC68D-AB96-4031-B5B2-0233C0BC8CC4}" type="pres">
      <dgm:prSet presAssocID="{CF71F1EF-26C7-4FE1-92C9-B24923816220}" presName="accentRepeatNode" presStyleLbl="solidFgAcc1" presStyleIdx="2" presStyleCnt="3"/>
      <dgm:spPr/>
    </dgm:pt>
  </dgm:ptLst>
  <dgm:cxnLst>
    <dgm:cxn modelId="{8584CE36-8E0B-4C25-86EF-CDC9FB7F21CB}" type="presOf" srcId="{A887F3B3-807B-4938-8CD2-BC0EBA5909AB}" destId="{8110DE19-E165-4BF0-87D3-15D405EC73B9}" srcOrd="0" destOrd="0" presId="urn:microsoft.com/office/officeart/2008/layout/VerticalCurvedList"/>
    <dgm:cxn modelId="{DE2CDAC8-EE40-4F48-A033-E1C38D58A75A}" type="presOf" srcId="{CF71F1EF-26C7-4FE1-92C9-B24923816220}" destId="{66056A38-9500-44E0-93D2-3F8F3E4FDC36}" srcOrd="0" destOrd="0" presId="urn:microsoft.com/office/officeart/2008/layout/VerticalCurvedList"/>
    <dgm:cxn modelId="{4C5DF711-36B8-481F-BEF3-BBF03D371B22}" srcId="{A887F3B3-807B-4938-8CD2-BC0EBA5909AB}" destId="{D4D8463F-935D-4D23-9E91-B45A6111095C}" srcOrd="1" destOrd="0" parTransId="{60FBCED1-5A69-46B6-A998-B51F6B6BF444}" sibTransId="{91D6E6C8-8A62-4F5A-A28F-F6573F704BA2}"/>
    <dgm:cxn modelId="{3D2C5C56-0856-4D68-9661-FDDDB0818BC6}" srcId="{A887F3B3-807B-4938-8CD2-BC0EBA5909AB}" destId="{CF71F1EF-26C7-4FE1-92C9-B24923816220}" srcOrd="2" destOrd="0" parTransId="{213A2AD7-C30B-4130-9352-B9399F4A1186}" sibTransId="{118C6184-9DB4-46C8-A037-2DC7508D5B9A}"/>
    <dgm:cxn modelId="{B9DD1F25-F94B-468E-BC06-1CD46ECE0AF6}" srcId="{A887F3B3-807B-4938-8CD2-BC0EBA5909AB}" destId="{11C65584-1177-48CF-BD76-2448C4655501}" srcOrd="0" destOrd="0" parTransId="{611D5DCC-203C-4977-9292-CBFBA93EA5AF}" sibTransId="{9D1483CA-BFDA-444A-AFBD-75D80AD98E37}"/>
    <dgm:cxn modelId="{FF47D237-52EC-472D-AE5E-79D981A8347F}" type="presOf" srcId="{9D1483CA-BFDA-444A-AFBD-75D80AD98E37}" destId="{9365F147-8FCA-4E2A-81F6-EDBB815388C7}" srcOrd="0" destOrd="0" presId="urn:microsoft.com/office/officeart/2008/layout/VerticalCurvedList"/>
    <dgm:cxn modelId="{0E92C4A6-304C-4656-B7D7-7EAABF0C89E2}" type="presOf" srcId="{D4D8463F-935D-4D23-9E91-B45A6111095C}" destId="{7F6AF195-589B-447F-8187-77F07FFA9CDF}" srcOrd="0" destOrd="0" presId="urn:microsoft.com/office/officeart/2008/layout/VerticalCurvedList"/>
    <dgm:cxn modelId="{2A9D1702-B6E3-417E-8DAC-31874658A871}" type="presOf" srcId="{11C65584-1177-48CF-BD76-2448C4655501}" destId="{613A4FDB-58EF-43F1-A442-1C747EC3FCD6}" srcOrd="0" destOrd="0" presId="urn:microsoft.com/office/officeart/2008/layout/VerticalCurvedList"/>
    <dgm:cxn modelId="{5BAF0CD1-2C75-460C-A4F5-B908E352081A}" type="presParOf" srcId="{8110DE19-E165-4BF0-87D3-15D405EC73B9}" destId="{88A6B583-33BF-4472-A835-5E43A964AECA}" srcOrd="0" destOrd="0" presId="urn:microsoft.com/office/officeart/2008/layout/VerticalCurvedList"/>
    <dgm:cxn modelId="{6709D736-F032-4E27-BE5B-0116CE767E86}" type="presParOf" srcId="{88A6B583-33BF-4472-A835-5E43A964AECA}" destId="{BACC6119-03C1-452A-A2B0-2B1F2CD319F4}" srcOrd="0" destOrd="0" presId="urn:microsoft.com/office/officeart/2008/layout/VerticalCurvedList"/>
    <dgm:cxn modelId="{31134375-C35A-4605-A701-4F2C316FE1AE}" type="presParOf" srcId="{BACC6119-03C1-452A-A2B0-2B1F2CD319F4}" destId="{63BFB832-3817-4319-B8B0-35D14C62A6B9}" srcOrd="0" destOrd="0" presId="urn:microsoft.com/office/officeart/2008/layout/VerticalCurvedList"/>
    <dgm:cxn modelId="{8C2510A5-C35C-4A97-8607-0BFEBF476E2A}" type="presParOf" srcId="{BACC6119-03C1-452A-A2B0-2B1F2CD319F4}" destId="{9365F147-8FCA-4E2A-81F6-EDBB815388C7}" srcOrd="1" destOrd="0" presId="urn:microsoft.com/office/officeart/2008/layout/VerticalCurvedList"/>
    <dgm:cxn modelId="{AF85704F-7184-43E6-BB5A-6CC2A584B518}" type="presParOf" srcId="{BACC6119-03C1-452A-A2B0-2B1F2CD319F4}" destId="{5492CD01-16D1-4B8D-918A-0BDE121F2960}" srcOrd="2" destOrd="0" presId="urn:microsoft.com/office/officeart/2008/layout/VerticalCurvedList"/>
    <dgm:cxn modelId="{6E8F43EB-1B08-43DA-B1AB-85DE412D99D9}" type="presParOf" srcId="{BACC6119-03C1-452A-A2B0-2B1F2CD319F4}" destId="{46A0A66E-2349-479A-8E9F-6469399E7A82}" srcOrd="3" destOrd="0" presId="urn:microsoft.com/office/officeart/2008/layout/VerticalCurvedList"/>
    <dgm:cxn modelId="{92B8F54E-DFC6-4F8C-AADA-A80AD8EC55E4}" type="presParOf" srcId="{88A6B583-33BF-4472-A835-5E43A964AECA}" destId="{613A4FDB-58EF-43F1-A442-1C747EC3FCD6}" srcOrd="1" destOrd="0" presId="urn:microsoft.com/office/officeart/2008/layout/VerticalCurvedList"/>
    <dgm:cxn modelId="{6A8F9D25-3E4B-40EE-9ABA-FB881ACCBD64}" type="presParOf" srcId="{88A6B583-33BF-4472-A835-5E43A964AECA}" destId="{4FDFA074-8D1D-4339-B816-DBC2E99AE3C0}" srcOrd="2" destOrd="0" presId="urn:microsoft.com/office/officeart/2008/layout/VerticalCurvedList"/>
    <dgm:cxn modelId="{D27D0B0B-19D9-4FB2-8D83-16A2F6A89885}" type="presParOf" srcId="{4FDFA074-8D1D-4339-B816-DBC2E99AE3C0}" destId="{0B2587B2-4D3E-4BA0-8DDD-A4D84EA3AAAB}" srcOrd="0" destOrd="0" presId="urn:microsoft.com/office/officeart/2008/layout/VerticalCurvedList"/>
    <dgm:cxn modelId="{149E0D43-A7C0-473D-ACC3-DC018BF9DE01}" type="presParOf" srcId="{88A6B583-33BF-4472-A835-5E43A964AECA}" destId="{7F6AF195-589B-447F-8187-77F07FFA9CDF}" srcOrd="3" destOrd="0" presId="urn:microsoft.com/office/officeart/2008/layout/VerticalCurvedList"/>
    <dgm:cxn modelId="{0B1F751F-3FC8-406D-9D68-0E54F7A7D31E}" type="presParOf" srcId="{88A6B583-33BF-4472-A835-5E43A964AECA}" destId="{1C007F22-03C1-4566-BE6F-EDE6E26C04D3}" srcOrd="4" destOrd="0" presId="urn:microsoft.com/office/officeart/2008/layout/VerticalCurvedList"/>
    <dgm:cxn modelId="{244E5FC6-C629-4FA2-9844-2797486C842D}" type="presParOf" srcId="{1C007F22-03C1-4566-BE6F-EDE6E26C04D3}" destId="{D699EA45-A408-49FD-9B2E-DB1D2B78C0B0}" srcOrd="0" destOrd="0" presId="urn:microsoft.com/office/officeart/2008/layout/VerticalCurvedList"/>
    <dgm:cxn modelId="{F62DB9E3-16CC-47FA-8643-BA2DC77EE923}" type="presParOf" srcId="{88A6B583-33BF-4472-A835-5E43A964AECA}" destId="{66056A38-9500-44E0-93D2-3F8F3E4FDC36}" srcOrd="5" destOrd="0" presId="urn:microsoft.com/office/officeart/2008/layout/VerticalCurvedList"/>
    <dgm:cxn modelId="{454D68A1-3FC6-44FD-9EA1-B1C989B5A369}" type="presParOf" srcId="{88A6B583-33BF-4472-A835-5E43A964AECA}" destId="{A51DA7E3-C7D2-4531-A095-9E3ECF3533DC}" srcOrd="6" destOrd="0" presId="urn:microsoft.com/office/officeart/2008/layout/VerticalCurvedList"/>
    <dgm:cxn modelId="{AB2AE46C-6A3D-4DBB-9CD1-90FB20039074}" type="presParOf" srcId="{A51DA7E3-C7D2-4531-A095-9E3ECF3533DC}" destId="{136AC68D-AB96-4031-B5B2-0233C0BC8CC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5F147-8FCA-4E2A-81F6-EDBB815388C7}">
      <dsp:nvSpPr>
        <dsp:cNvPr id="0" name=""/>
        <dsp:cNvSpPr/>
      </dsp:nvSpPr>
      <dsp:spPr>
        <a:xfrm>
          <a:off x="-3836843" y="-589249"/>
          <a:ext cx="4572970" cy="4572970"/>
        </a:xfrm>
        <a:prstGeom prst="blockArc">
          <a:avLst>
            <a:gd name="adj1" fmla="val 18900000"/>
            <a:gd name="adj2" fmla="val 2700000"/>
            <a:gd name="adj3" fmla="val 47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A4FDB-58EF-43F1-A442-1C747EC3FCD6}">
      <dsp:nvSpPr>
        <dsp:cNvPr id="0" name=""/>
        <dsp:cNvSpPr/>
      </dsp:nvSpPr>
      <dsp:spPr>
        <a:xfrm>
          <a:off x="473384" y="339447"/>
          <a:ext cx="7711603" cy="6788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872" tIns="88900" rIns="88900" bIns="8890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baseline="0" dirty="0" smtClean="0"/>
            <a:t>History -2012</a:t>
          </a:r>
          <a:endParaRPr lang="en-US" sz="3500" kern="1200" dirty="0"/>
        </a:p>
      </dsp:txBody>
      <dsp:txXfrm>
        <a:off x="473384" y="339447"/>
        <a:ext cx="7711603" cy="678894"/>
      </dsp:txXfrm>
    </dsp:sp>
    <dsp:sp modelId="{0B2587B2-4D3E-4BA0-8DDD-A4D84EA3AAAB}">
      <dsp:nvSpPr>
        <dsp:cNvPr id="0" name=""/>
        <dsp:cNvSpPr/>
      </dsp:nvSpPr>
      <dsp:spPr>
        <a:xfrm>
          <a:off x="49075" y="254585"/>
          <a:ext cx="848618" cy="8486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6AF195-589B-447F-8187-77F07FFA9CDF}">
      <dsp:nvSpPr>
        <dsp:cNvPr id="0" name=""/>
        <dsp:cNvSpPr/>
      </dsp:nvSpPr>
      <dsp:spPr>
        <a:xfrm>
          <a:off x="720162" y="1357788"/>
          <a:ext cx="7464825" cy="6788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872" tIns="88900" rIns="88900" bIns="8890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baseline="0" dirty="0" smtClean="0"/>
            <a:t>Organizational change 2012</a:t>
          </a:r>
          <a:endParaRPr lang="en-US" sz="3500" kern="1200" dirty="0"/>
        </a:p>
      </dsp:txBody>
      <dsp:txXfrm>
        <a:off x="720162" y="1357788"/>
        <a:ext cx="7464825" cy="678894"/>
      </dsp:txXfrm>
    </dsp:sp>
    <dsp:sp modelId="{D699EA45-A408-49FD-9B2E-DB1D2B78C0B0}">
      <dsp:nvSpPr>
        <dsp:cNvPr id="0" name=""/>
        <dsp:cNvSpPr/>
      </dsp:nvSpPr>
      <dsp:spPr>
        <a:xfrm>
          <a:off x="295853" y="1272927"/>
          <a:ext cx="848618" cy="8486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056A38-9500-44E0-93D2-3F8F3E4FDC36}">
      <dsp:nvSpPr>
        <dsp:cNvPr id="0" name=""/>
        <dsp:cNvSpPr/>
      </dsp:nvSpPr>
      <dsp:spPr>
        <a:xfrm>
          <a:off x="473384" y="2376130"/>
          <a:ext cx="7711603" cy="6788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872" tIns="88900" rIns="88900" bIns="8890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500" kern="1200" baseline="0" dirty="0" smtClean="0"/>
            <a:t>Release Planning Days 2014-</a:t>
          </a:r>
          <a:endParaRPr lang="en-US" sz="3500" kern="1200" dirty="0"/>
        </a:p>
      </dsp:txBody>
      <dsp:txXfrm>
        <a:off x="473384" y="2376130"/>
        <a:ext cx="7711603" cy="678894"/>
      </dsp:txXfrm>
    </dsp:sp>
    <dsp:sp modelId="{136AC68D-AB96-4031-B5B2-0233C0BC8CC4}">
      <dsp:nvSpPr>
        <dsp:cNvPr id="0" name=""/>
        <dsp:cNvSpPr/>
      </dsp:nvSpPr>
      <dsp:spPr>
        <a:xfrm>
          <a:off x="49075" y="2291268"/>
          <a:ext cx="848618" cy="8486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A0A6D-AB98-4342-8F91-B84EFFCD3B3F}" type="datetimeFigureOut">
              <a:rPr lang="en-US" smtClean="0"/>
              <a:t>4/20/15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B8099-2FF6-4796-ACBE-4633AFCA9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64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Inspect and Adapt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B8099-2FF6-4796-ACBE-4633AFCA9E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35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Although this is generally considered antipattern,</a:t>
            </a:r>
            <a:r>
              <a:rPr lang="fi-FI" baseline="0" dirty="0" smtClean="0"/>
              <a:t> we decided to separate the roles of Product Manager and Product Owner.</a:t>
            </a:r>
          </a:p>
          <a:p>
            <a:r>
              <a:rPr lang="fi-FI" baseline="0" dirty="0" smtClean="0"/>
              <a:t>Both customers and teams benefit.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B8099-2FF6-4796-ACBE-4633AFCA9E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24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Product Roadmap &amp; Vision</a:t>
            </a:r>
          </a:p>
          <a:p>
            <a:r>
              <a:rPr lang="fi-FI" dirty="0" smtClean="0"/>
              <a:t>Long term plans (big rocks)</a:t>
            </a:r>
          </a:p>
          <a:p>
            <a:r>
              <a:rPr lang="fi-FI" dirty="0" smtClean="0"/>
              <a:t>Close to customers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B8099-2FF6-4796-ACBE-4633AFCA9E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52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Facilitates Release events</a:t>
            </a:r>
          </a:p>
          <a:p>
            <a:r>
              <a:rPr lang="fi-FI" dirty="0" smtClean="0"/>
              <a:t>Gathers results</a:t>
            </a:r>
          </a:p>
          <a:p>
            <a:r>
              <a:rPr lang="fi-FI" dirty="0" smtClean="0"/>
              <a:t>Makes things visible</a:t>
            </a:r>
          </a:p>
          <a:p>
            <a:r>
              <a:rPr lang="fi-FI" dirty="0" smtClean="0"/>
              <a:t>SAFe and Henrik Kniberg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B8099-2FF6-4796-ACBE-4633AFCA9E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34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We started Release Planning Days in 2014.  The</a:t>
            </a:r>
            <a:r>
              <a:rPr lang="fi-FI" baseline="0" dirty="0" smtClean="0"/>
              <a:t> whole company attends.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B8099-2FF6-4796-ACBE-4633AFCA9E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64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Alignment</a:t>
            </a:r>
          </a:p>
          <a:p>
            <a:r>
              <a:rPr lang="fi-FI" dirty="0" smtClean="0"/>
              <a:t>Shared Vision</a:t>
            </a:r>
          </a:p>
          <a:p>
            <a:r>
              <a:rPr lang="fi-FI" dirty="0" smtClean="0"/>
              <a:t>Linking different abstraction levels</a:t>
            </a:r>
          </a:p>
          <a:p>
            <a:r>
              <a:rPr lang="fi-FI" dirty="0" smtClean="0"/>
              <a:t>Communication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B8099-2FF6-4796-ACBE-4633AFCA9E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1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You</a:t>
            </a:r>
            <a:r>
              <a:rPr lang="fi-FI" baseline="0" dirty="0" smtClean="0"/>
              <a:t> probably don’t hit all the targets with one shot.</a:t>
            </a:r>
            <a:endParaRPr lang="fi-FI" dirty="0" smtClean="0"/>
          </a:p>
          <a:p>
            <a:r>
              <a:rPr lang="fi-FI" dirty="0" smtClean="0"/>
              <a:t>Well defined processes help repeatability</a:t>
            </a:r>
          </a:p>
          <a:p>
            <a:r>
              <a:rPr lang="fi-FI" dirty="0" smtClean="0"/>
              <a:t>Empower people to make daily decisions</a:t>
            </a:r>
          </a:p>
          <a:p>
            <a:r>
              <a:rPr lang="fi-FI" dirty="0" smtClean="0"/>
              <a:t>Continuously improve your operations</a:t>
            </a:r>
          </a:p>
          <a:p>
            <a:endParaRPr lang="fi-FI" dirty="0" smtClean="0"/>
          </a:p>
          <a:p>
            <a:r>
              <a:rPr lang="fi-FI" sz="1200" dirty="0" smtClean="0"/>
              <a:t>25 years</a:t>
            </a:r>
          </a:p>
          <a:p>
            <a:r>
              <a:rPr lang="fi-FI" sz="1200" dirty="0" smtClean="0"/>
              <a:t>11 product teams</a:t>
            </a:r>
          </a:p>
          <a:p>
            <a:r>
              <a:rPr lang="fi-FI" sz="1200" dirty="0" smtClean="0"/>
              <a:t>33/36 successful product releases</a:t>
            </a:r>
          </a:p>
          <a:p>
            <a:r>
              <a:rPr lang="fi-FI" sz="1200" dirty="0" smtClean="0"/>
              <a:t>Automated test coverage increased +38% since 2012</a:t>
            </a:r>
          </a:p>
          <a:p>
            <a:r>
              <a:rPr lang="fi-FI" sz="1200" dirty="0" smtClean="0"/>
              <a:t>Everyone in the company participates in Release Planning</a:t>
            </a:r>
            <a:endParaRPr lang="en-US" sz="12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B8099-2FF6-4796-ACBE-4633AFCA9E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34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One of our core values at NAPA is that people Enjoy Working Together.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B8099-2FF6-4796-ACBE-4633AFCA9EC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09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dirty="0" smtClean="0"/>
              <a:t>Just one</a:t>
            </a:r>
            <a:r>
              <a:rPr lang="fi-FI" baseline="0" dirty="0" smtClean="0"/>
              <a:t> slide about where I come from.</a:t>
            </a:r>
          </a:p>
          <a:p>
            <a:pPr eaLnBrk="1" hangingPunct="1">
              <a:spcBef>
                <a:spcPct val="0"/>
              </a:spcBef>
            </a:pPr>
            <a:r>
              <a:rPr lang="fi-FI" baseline="0" dirty="0" smtClean="0"/>
              <a:t>We make software for maritime sector. We are global.</a:t>
            </a:r>
          </a:p>
          <a:p>
            <a:pPr eaLnBrk="1" hangingPunct="1">
              <a:spcBef>
                <a:spcPct val="0"/>
              </a:spcBef>
            </a:pPr>
            <a:r>
              <a:rPr lang="fi-FI" baseline="0" dirty="0" smtClean="0"/>
              <a:t>We have been here for a while and we have customers.</a:t>
            </a:r>
          </a:p>
          <a:p>
            <a:pPr eaLnBrk="1" hangingPunct="1">
              <a:spcBef>
                <a:spcPct val="0"/>
              </a:spcBef>
            </a:pPr>
            <a:r>
              <a:rPr lang="fi-FI" baseline="0" dirty="0" smtClean="0"/>
              <a:t>Respectful established company.</a:t>
            </a:r>
            <a:endParaRPr lang="en-US" dirty="0" smtClean="0"/>
          </a:p>
        </p:txBody>
      </p:sp>
      <p:sp>
        <p:nvSpPr>
          <p:cNvPr id="58372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397B28C7-3E51-41F0-8731-CD02AB3C2303}" type="slidenum">
              <a:rPr lang="en-GB" smtClean="0">
                <a:latin typeface="ITC Franklin Gothic Std Book" pitchFamily="34" charset="0"/>
                <a:cs typeface="Arial" charset="0"/>
              </a:rPr>
              <a:pPr eaLnBrk="1" hangingPunct="1"/>
              <a:t>3</a:t>
            </a:fld>
            <a:endParaRPr lang="en-GB" smtClean="0">
              <a:latin typeface="ITC Franklin Gothic Std Boo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197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Found by 7 people from Wärtsilä. </a:t>
            </a:r>
            <a:br>
              <a:rPr lang="fi-FI" dirty="0" smtClean="0"/>
            </a:br>
            <a:r>
              <a:rPr lang="fi-FI" dirty="0" smtClean="0"/>
              <a:t>Unique and superior solution for the initial design part of ships including</a:t>
            </a:r>
            <a:r>
              <a:rPr lang="fi-FI" baseline="0" dirty="0" smtClean="0"/>
              <a:t> calculations.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B8099-2FF6-4796-ACBE-4633AFCA9E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04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Mode of operation still resembles small</a:t>
            </a:r>
            <a:r>
              <a:rPr lang="fi-FI" baseline="0" dirty="0" smtClean="0"/>
              <a:t> company.</a:t>
            </a:r>
            <a:br>
              <a:rPr lang="fi-FI" baseline="0" dirty="0" smtClean="0"/>
            </a:br>
            <a:r>
              <a:rPr lang="fi-FI" baseline="0" dirty="0" smtClean="0"/>
              <a:t>Release schedules slip. It’s difficult to get sw 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B8099-2FF6-4796-ACBE-4633AFCA9E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43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aseline="0" dirty="0" smtClean="0"/>
              <a:t>How NAPA Technology organization looked after the transformation.</a:t>
            </a:r>
            <a:br>
              <a:rPr lang="fi-FI" baseline="0" dirty="0" smtClean="0"/>
            </a:br>
            <a:r>
              <a:rPr lang="fi-FI" baseline="0" dirty="0" smtClean="0"/>
              <a:t>Tools and practices shared between teams working on same product.</a:t>
            </a:r>
            <a:br>
              <a:rPr lang="fi-FI" baseline="0" dirty="0" smtClean="0"/>
            </a:br>
            <a:r>
              <a:rPr lang="fi-FI" baseline="0" dirty="0" smtClean="0"/>
              <a:t>Many distributed teams.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B8099-2FF6-4796-ACBE-4633AFCA9E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30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B8099-2FF6-4796-ACBE-4633AFCA9E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60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For us Release is a Project. We have </a:t>
            </a:r>
            <a:r>
              <a:rPr lang="fi-FI" baseline="0" dirty="0" smtClean="0"/>
              <a:t>well defined processes so by every iteration we learn to do things better.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B8099-2FF6-4796-ACBE-4633AFCA9E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9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It’s important to understand the relation</a:t>
            </a:r>
            <a:r>
              <a:rPr lang="fi-FI" baseline="0" dirty="0" smtClean="0"/>
              <a:t> between different concepts.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B8099-2FF6-4796-ACBE-4633AFCA9E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12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In distributed setup tools play an</a:t>
            </a:r>
            <a:r>
              <a:rPr lang="fi-FI" baseline="0" dirty="0" smtClean="0"/>
              <a:t> important role. </a:t>
            </a:r>
          </a:p>
          <a:p>
            <a:r>
              <a:rPr lang="fi-FI" baseline="0" dirty="0" smtClean="0"/>
              <a:t>Either you have visibility or you don’t.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B8099-2FF6-4796-ACBE-4633AFCA9E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4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7600" y="2391023"/>
            <a:ext cx="7380000" cy="1470025"/>
          </a:xfrm>
        </p:spPr>
        <p:txBody>
          <a:bodyPr lIns="0" tIns="0" rIns="0" bIns="0">
            <a:normAutofit/>
          </a:bodyPr>
          <a:lstStyle>
            <a:lvl1pPr>
              <a:defRPr sz="44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7600" y="3886200"/>
            <a:ext cx="6400800" cy="1752600"/>
          </a:xfrm>
        </p:spPr>
        <p:txBody>
          <a:bodyPr lIns="0" tIns="0" rIns="0" bIns="0"/>
          <a:lstStyle>
            <a:lvl1pPr marL="0" indent="0" algn="l">
              <a:buNone/>
              <a:defRPr baseline="0">
                <a:solidFill>
                  <a:srgbClr val="44444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42AF-5136-4FA3-80D2-480D8E35C4FA}" type="datetimeFigureOut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606000"/>
            <a:ext cx="396000" cy="252000"/>
          </a:xfrm>
        </p:spPr>
        <p:txBody>
          <a:bodyPr/>
          <a:lstStyle/>
          <a:p>
            <a:fld id="{B5A0E18A-6218-4443-BF31-4B831F0BB41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9" descr="NAPA 2011 RGB 15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68" y="657436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NAPA 2011 RGB 15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68" y="657436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645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42AF-5136-4FA3-80D2-480D8E35C4FA}" type="datetimeFigureOut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5A0E18A-6218-4443-BF31-4B831F0B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36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600" y="2390400"/>
            <a:ext cx="7380000" cy="1468800"/>
          </a:xfrm>
        </p:spPr>
        <p:txBody>
          <a:bodyPr rIns="0" anchor="t">
            <a:normAutofit/>
          </a:bodyPr>
          <a:lstStyle>
            <a:lvl1pPr algn="l">
              <a:defRPr sz="4400" b="0" i="0" cap="none" baseline="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7600" y="3888000"/>
            <a:ext cx="6400800" cy="1587600"/>
          </a:xfrm>
        </p:spPr>
        <p:txBody>
          <a:bodyPr tIns="0" rIns="0" bIns="0" anchor="t" anchorCtr="0"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42AF-5136-4FA3-80D2-480D8E35C4FA}" type="datetimeFigureOut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E18A-6218-4443-BF31-4B831F0B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10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1349"/>
            <a:ext cx="4038600" cy="4525963"/>
          </a:xfrm>
        </p:spPr>
        <p:txBody>
          <a:bodyPr/>
          <a:lstStyle>
            <a:lvl1pPr marL="271463" indent="-2714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1349"/>
            <a:ext cx="4038600" cy="4525963"/>
          </a:xfrm>
        </p:spPr>
        <p:txBody>
          <a:bodyPr/>
          <a:lstStyle>
            <a:lvl1pPr marL="271463" indent="-271463">
              <a:defRPr sz="2000" baseline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42AF-5136-4FA3-80D2-480D8E35C4FA}" type="datetimeFigureOut">
              <a:rPr lang="en-US" smtClean="0"/>
              <a:t>4/20/15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E18A-6218-4443-BF31-4B831F0B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87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0213"/>
            <a:ext cx="4040188" cy="474662"/>
          </a:xfrm>
        </p:spPr>
        <p:txBody>
          <a:bodyPr tIns="0" rIns="0" bIns="0" anchor="t" anchorCtr="0">
            <a:normAutofit/>
          </a:bodyPr>
          <a:lstStyle>
            <a:lvl1pPr marL="0" indent="0">
              <a:buNone/>
              <a:defRPr sz="20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00213"/>
            <a:ext cx="4041775" cy="474662"/>
          </a:xfrm>
        </p:spPr>
        <p:txBody>
          <a:bodyPr tIns="0" rIns="0" bIns="0" anchor="t" anchorCtr="0">
            <a:normAutofit/>
          </a:bodyPr>
          <a:lstStyle>
            <a:lvl1pPr marL="0" indent="0">
              <a:buNone/>
              <a:defRPr lang="en-US" sz="20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rgbClr val="6098B8"/>
              </a:buClr>
              <a:buSzPct val="120000"/>
              <a:buFont typeface="Arial" pitchFamily="34" charset="0"/>
              <a:buNone/>
            </a:pPr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42AF-5136-4FA3-80D2-480D8E35C4FA}" type="datetimeFigureOut">
              <a:rPr lang="en-US" smtClean="0"/>
              <a:t>4/20/15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8000" y="6588000"/>
            <a:ext cx="2895600" cy="252000"/>
          </a:xfrm>
        </p:spPr>
        <p:txBody>
          <a:bodyPr tIns="72000" bIns="72000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E18A-6218-4443-BF31-4B831F0B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76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4613" y="6606000"/>
            <a:ext cx="1548000" cy="252000"/>
          </a:xfrm>
        </p:spPr>
        <p:txBody>
          <a:bodyPr lIns="0" tIns="0" rIns="0" bIns="0"/>
          <a:lstStyle/>
          <a:p>
            <a:fld id="{C5B642AF-5136-4FA3-80D2-480D8E35C4FA}" type="datetimeFigureOut">
              <a:rPr lang="en-US" smtClean="0"/>
              <a:t>4/20/15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E18A-6218-4443-BF31-4B831F0B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37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42AF-5136-4FA3-80D2-480D8E35C4FA}" type="datetimeFigureOut">
              <a:rPr lang="en-US" smtClean="0"/>
              <a:t>4/20/15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E18A-6218-4443-BF31-4B831F0B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8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00212"/>
            <a:ext cx="5111750" cy="453709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42AF-5136-4FA3-80D2-480D8E35C4FA}" type="datetimeFigureOut">
              <a:rPr lang="en-US" smtClean="0"/>
              <a:t>4/20/15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E18A-6218-4443-BF31-4B831F0BB41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547200"/>
            <a:ext cx="3009600" cy="1150938"/>
          </a:xfrm>
        </p:spPr>
        <p:txBody>
          <a:bodyPr tIns="0" rIns="0" bIns="0"/>
          <a:lstStyle>
            <a:lvl1pPr marL="0" indent="0">
              <a:buNone/>
              <a:defRPr sz="2000" baseline="0"/>
            </a:lvl1pPr>
            <a:lvl2pPr marL="361950" indent="0">
              <a:buNone/>
              <a:defRPr sz="1600"/>
            </a:lvl2pPr>
            <a:lvl3pPr marL="712787" indent="0">
              <a:buNone/>
              <a:defRPr sz="1600"/>
            </a:lvl3pPr>
            <a:lvl4pPr marL="1074737" indent="0">
              <a:buNone/>
              <a:defRPr sz="1600"/>
            </a:lvl4pPr>
            <a:lvl5pPr marL="1436687" indent="0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" y="1699200"/>
            <a:ext cx="3009600" cy="4537075"/>
          </a:xfrm>
        </p:spPr>
        <p:txBody>
          <a:bodyPr tIns="0" rIns="0" bIns="0">
            <a:normAutofit/>
          </a:bodyPr>
          <a:lstStyle>
            <a:lvl1pPr marL="0" indent="0">
              <a:buNone/>
              <a:defRPr sz="1400"/>
            </a:lvl1pPr>
            <a:lvl2pPr marL="361950" indent="0">
              <a:buNone/>
              <a:defRPr/>
            </a:lvl2pPr>
            <a:lvl3pPr marL="712787" indent="0">
              <a:buNone/>
              <a:defRPr/>
            </a:lvl3pPr>
            <a:lvl4pPr marL="1074737" indent="0">
              <a:buNone/>
              <a:defRPr/>
            </a:lvl4pPr>
            <a:lvl5pPr marL="1436687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5693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42AF-5136-4FA3-80D2-480D8E35C4FA}" type="datetimeFigureOut">
              <a:rPr lang="en-US" smtClean="0"/>
              <a:t>4/20/15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E18A-6218-4443-BF31-4B831F0B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64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732240" y="35042"/>
            <a:ext cx="22236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spc="800" baseline="0" noProof="0" dirty="0" smtClean="0">
                <a:solidFill>
                  <a:schemeClr val="bg1"/>
                </a:solidFill>
              </a:rPr>
              <a:t>www.napa.f</a:t>
            </a:r>
            <a:r>
              <a:rPr lang="en-US" sz="1100" b="1" spc="800" noProof="0" dirty="0" smtClean="0">
                <a:solidFill>
                  <a:schemeClr val="bg1"/>
                </a:solidFill>
              </a:rPr>
              <a:t>i</a:t>
            </a:r>
            <a:endParaRPr lang="en-US" sz="1100" b="1" spc="800" noProof="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06000"/>
            <a:ext cx="9144000" cy="288000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GB" sz="1600" dirty="0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000" y="540000"/>
            <a:ext cx="8229600" cy="1143000"/>
          </a:xfrm>
          <a:prstGeom prst="rect">
            <a:avLst/>
          </a:prstGeom>
        </p:spPr>
        <p:txBody>
          <a:bodyPr vert="horz" lIns="0" tIns="0" rIns="72000" bIns="0" rtlCol="0" anchor="t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711349"/>
            <a:ext cx="8229600" cy="4525963"/>
          </a:xfrm>
          <a:prstGeom prst="rect">
            <a:avLst/>
          </a:prstGeom>
        </p:spPr>
        <p:txBody>
          <a:bodyPr vert="horz" lIns="0" tIns="36000" rIns="72000" bIns="3600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4613" y="6606000"/>
            <a:ext cx="1547587" cy="252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r">
              <a:defRPr sz="1000" baseline="0">
                <a:solidFill>
                  <a:schemeClr val="bg1"/>
                </a:solidFill>
              </a:defRPr>
            </a:lvl1pPr>
          </a:lstStyle>
          <a:p>
            <a:fld id="{C5B642AF-5136-4FA3-80D2-480D8E35C4FA}" type="datetimeFigureOut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606000"/>
            <a:ext cx="2895600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06000"/>
            <a:ext cx="396000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B5A0E18A-6218-4443-BF31-4B831F0B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3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ct val="20000"/>
        </a:spcBef>
        <a:buClr>
          <a:srgbClr val="6098B8"/>
        </a:buClr>
        <a:buSzPct val="120000"/>
        <a:buFont typeface="Arial" pitchFamily="34" charset="0"/>
        <a:buChar char="•"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22300" indent="-2603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984250" indent="-271463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346200" indent="-271463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708150" indent="-271463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gilehope.blogspot.com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hyperlink" Target="http://www.scaledagileframework.com/develop-on-cadence-release-on-demand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6" Type="http://schemas.openxmlformats.org/officeDocument/2006/relationships/image" Target="../media/image19.png"/><Relationship Id="rId7" Type="http://schemas.openxmlformats.org/officeDocument/2006/relationships/image" Target="../media/image20.jpeg"/><Relationship Id="rId8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hyperlink" Target="http://www.scaledagileframework.com/product-management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png"/><Relationship Id="rId6" Type="http://schemas.openxmlformats.org/officeDocument/2006/relationships/hyperlink" Target="http://www.scaledagileframework.com/rte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hyperlink" Target="http://www.scaledagileframework.com/release-planning/" TargetMode="External"/><Relationship Id="rId7" Type="http://schemas.openxmlformats.org/officeDocument/2006/relationships/hyperlink" Target="http://agilehope.blogspot.com/2014/05/release-planning-day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agilehope.blogspot.com/2014/06/how-we-arranged-hackathon.html" TargetMode="External"/><Relationship Id="rId4" Type="http://schemas.openxmlformats.org/officeDocument/2006/relationships/image" Target="../media/image34.jpeg"/><Relationship Id="rId5" Type="http://schemas.openxmlformats.org/officeDocument/2006/relationships/hyperlink" Target="http://www.scaledagileframework.com/innovation-plannin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3" Type="http://schemas.openxmlformats.org/officeDocument/2006/relationships/hyperlink" Target="http://www.napa.fi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aledagileframework.com/" TargetMode="External"/><Relationship Id="rId4" Type="http://schemas.openxmlformats.org/officeDocument/2006/relationships/hyperlink" Target="http://www.scaledagileframework.com/system-team/" TargetMode="External"/><Relationship Id="rId5" Type="http://schemas.openxmlformats.org/officeDocument/2006/relationships/hyperlink" Target="http://en.nitordelta.fi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hyperlink" Target="http://www.scaledagileframework.com/product-owner/" TargetMode="External"/><Relationship Id="rId5" Type="http://schemas.openxmlformats.org/officeDocument/2006/relationships/hyperlink" Target="http://www.scaledagileframework.com/scrum-master/" TargetMode="External"/><Relationship Id="rId6" Type="http://schemas.openxmlformats.org/officeDocument/2006/relationships/hyperlink" Target="http://www.scaledagileframework.com/team-backlo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NAPA Agile Story: From Zero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Hero in </a:t>
            </a:r>
            <a:r>
              <a:rPr lang="en-US" dirty="0"/>
              <a:t>Two Years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i-FI" dirty="0" smtClean="0"/>
          </a:p>
          <a:p>
            <a:r>
              <a:rPr lang="fi-FI" dirty="0" smtClean="0"/>
              <a:t>Toivo Vaje</a:t>
            </a:r>
          </a:p>
          <a:p>
            <a:r>
              <a:rPr lang="fi-FI" dirty="0" smtClean="0"/>
              <a:t>    @ToivoVaje</a:t>
            </a:r>
          </a:p>
          <a:p>
            <a:r>
              <a:rPr lang="fi-FI" dirty="0" smtClean="0"/>
              <a:t>    </a:t>
            </a:r>
            <a:r>
              <a:rPr lang="fi-FI" dirty="0" smtClean="0">
                <a:hlinkClick r:id="rId3"/>
              </a:rPr>
              <a:t>agilehope.blogspot.com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55543" y="4618922"/>
            <a:ext cx="2515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/>
              <a:t>#NAPA</a:t>
            </a:r>
          </a:p>
          <a:p>
            <a:r>
              <a:rPr lang="fi-FI" sz="2000" b="1" dirty="0" smtClean="0"/>
              <a:t>#SAFe</a:t>
            </a:r>
            <a:endParaRPr lang="en-US" sz="2000" b="1" dirty="0"/>
          </a:p>
        </p:txBody>
      </p:sp>
      <p:pic>
        <p:nvPicPr>
          <p:cNvPr id="3074" name="Picture 2" descr="http://www.utoledo.edu/call/images/blogg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975" y="5227319"/>
            <a:ext cx="341478" cy="34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log.leonardo.com/wp-content/uploads/2014/05/Twitter-Logo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975" y="4782118"/>
            <a:ext cx="345869" cy="34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458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make </a:t>
            </a:r>
            <a:r>
              <a:rPr lang="en-US" dirty="0" smtClean="0"/>
              <a:t>Releases Now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/>
          <a:srcRect t="4704"/>
          <a:stretch/>
        </p:blipFill>
        <p:spPr>
          <a:xfrm>
            <a:off x="3242239" y="3100186"/>
            <a:ext cx="5628572" cy="10618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8000" y="2038709"/>
            <a:ext cx="3129703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r>
              <a:rPr lang="fi-FI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Fixed: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fi-FI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Release Cycle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fi-FI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Quality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fi-FI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(Resources)</a:t>
            </a:r>
            <a:endParaRPr lang="en-US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95710" y="4377507"/>
            <a:ext cx="6374181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fi-FI" sz="405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Scope is the only variable</a:t>
            </a:r>
            <a:endParaRPr lang="en-US" sz="405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15200" y="2980706"/>
            <a:ext cx="665018" cy="62939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endParaRPr lang="en-US" sz="16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6848474" y="3825553"/>
            <a:ext cx="1590675" cy="274960"/>
          </a:xfrm>
          <a:prstGeom prst="rect">
            <a:avLst/>
          </a:prstGeom>
          <a:solidFill>
            <a:schemeClr val="accent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endParaRPr lang="en-US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003599" y="3882643"/>
            <a:ext cx="15221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>
                <a:solidFill>
                  <a:schemeClr val="bg1"/>
                </a:solidFill>
              </a:rPr>
              <a:t>Stabilization Period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8807" y="6278252"/>
            <a:ext cx="6046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4"/>
              </a:rPr>
              <a:t>http://www.scaledagileframework.com/develop-on-cadence-release-on-demand</a:t>
            </a:r>
            <a:r>
              <a:rPr lang="en-US" sz="1200" dirty="0" smtClean="0">
                <a:hlinkClick r:id="rId4"/>
              </a:rPr>
              <a:t>/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02948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Different Levels of Abstraction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9145" y="2752265"/>
            <a:ext cx="7507143" cy="21714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01044" y="2752265"/>
            <a:ext cx="1799112" cy="2171429"/>
          </a:xfrm>
          <a:prstGeom prst="rect">
            <a:avLst/>
          </a:prstGeom>
          <a:solidFill>
            <a:srgbClr val="FFFF00">
              <a:alpha val="34902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t" anchorCtr="0"/>
          <a:lstStyle/>
          <a:p>
            <a:pPr algn="ctr"/>
            <a:endParaRPr lang="en-US" sz="1200" dirty="0"/>
          </a:p>
        </p:txBody>
      </p:sp>
      <p:sp>
        <p:nvSpPr>
          <p:cNvPr id="6" name="Cloud Callout 5"/>
          <p:cNvSpPr/>
          <p:nvPr/>
        </p:nvSpPr>
        <p:spPr>
          <a:xfrm>
            <a:off x="5593183" y="1861414"/>
            <a:ext cx="1897083" cy="1148938"/>
          </a:xfrm>
          <a:prstGeom prst="cloudCallout">
            <a:avLst>
              <a:gd name="adj1" fmla="val -56514"/>
              <a:gd name="adj2" fmla="val 6715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0" anchor="ctr" anchorCtr="0"/>
          <a:lstStyle/>
          <a:p>
            <a:pPr algn="ctr"/>
            <a:r>
              <a:rPr lang="fi-FI" sz="1200" dirty="0"/>
              <a:t>Splits down into Sprints</a:t>
            </a:r>
            <a:endParaRPr lang="en-US" sz="1200" dirty="0"/>
          </a:p>
        </p:txBody>
      </p:sp>
      <p:sp>
        <p:nvSpPr>
          <p:cNvPr id="8" name="Cloud Callout 7"/>
          <p:cNvSpPr/>
          <p:nvPr/>
        </p:nvSpPr>
        <p:spPr>
          <a:xfrm>
            <a:off x="2110934" y="1941572"/>
            <a:ext cx="1897083" cy="1148938"/>
          </a:xfrm>
          <a:prstGeom prst="cloudCallout">
            <a:avLst>
              <a:gd name="adj1" fmla="val 57101"/>
              <a:gd name="adj2" fmla="val 5087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0" anchor="ctr" anchorCtr="0"/>
          <a:lstStyle/>
          <a:p>
            <a:pPr algn="ctr"/>
            <a:r>
              <a:rPr lang="fi-FI" sz="1200" dirty="0"/>
              <a:t>Is part of a larger entity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51459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Reliability 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Testing more efficient</a:t>
            </a:r>
          </a:p>
          <a:p>
            <a:r>
              <a:rPr lang="fi-FI" dirty="0" smtClean="0"/>
              <a:t>Transparently measuring</a:t>
            </a:r>
            <a:br>
              <a:rPr lang="fi-FI" dirty="0" smtClean="0"/>
            </a:br>
            <a:r>
              <a:rPr lang="fi-FI" dirty="0" smtClean="0"/>
              <a:t>test execution</a:t>
            </a:r>
          </a:p>
          <a:p>
            <a:r>
              <a:rPr lang="fi-FI" dirty="0" smtClean="0"/>
              <a:t>Less patches needed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194" y="2934507"/>
            <a:ext cx="4180952" cy="2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9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Tools are important</a:t>
            </a:r>
            <a:endParaRPr lang="en-US" dirty="0"/>
          </a:p>
        </p:txBody>
      </p:sp>
      <p:pic>
        <p:nvPicPr>
          <p:cNvPr id="1026" name="Picture 2" descr="http://blog.akelesconsulting.com/wp-content/uploads/2014/06/Git-Essentials-tools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2863" y="2683669"/>
            <a:ext cx="40005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3140298" y="1472931"/>
            <a:ext cx="2026758" cy="1080808"/>
          </a:xfrm>
          <a:prstGeom prst="wedgeEllipseCallout">
            <a:avLst>
              <a:gd name="adj1" fmla="val -5662"/>
              <a:gd name="adj2" fmla="val 78735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36000" tIns="36000" rIns="36000" bIns="36000" rtlCol="0" anchor="t" anchorCtr="0"/>
          <a:lstStyle/>
          <a:p>
            <a:pPr algn="ctr"/>
            <a:endParaRPr lang="en-US" sz="1600" dirty="0" smtClean="0"/>
          </a:p>
        </p:txBody>
      </p:sp>
      <p:pic>
        <p:nvPicPr>
          <p:cNvPr id="1028" name="Picture 4" descr="http://marketplace.servicerocket.com/static/images/logos/FORMERLY-BONFI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902" y="1683000"/>
            <a:ext cx="9715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56105" y="2766796"/>
            <a:ext cx="2026758" cy="1080808"/>
            <a:chOff x="953948" y="2683669"/>
            <a:chExt cx="2026758" cy="1080808"/>
          </a:xfrm>
        </p:grpSpPr>
        <p:sp>
          <p:nvSpPr>
            <p:cNvPr id="4" name="Oval Callout 3"/>
            <p:cNvSpPr/>
            <p:nvPr/>
          </p:nvSpPr>
          <p:spPr>
            <a:xfrm>
              <a:off x="953948" y="2683669"/>
              <a:ext cx="2026758" cy="1080808"/>
            </a:xfrm>
            <a:prstGeom prst="wedgeEllipseCallout">
              <a:avLst>
                <a:gd name="adj1" fmla="val 58789"/>
                <a:gd name="adj2" fmla="val 6217"/>
              </a:avLst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36000" tIns="36000" rIns="36000" bIns="36000" rtlCol="0" anchor="t" anchorCtr="0"/>
            <a:lstStyle/>
            <a:p>
              <a:pPr algn="ctr"/>
              <a:endParaRPr lang="en-US" sz="1600" dirty="0" smtClean="0"/>
            </a:p>
          </p:txBody>
        </p:sp>
        <p:pic>
          <p:nvPicPr>
            <p:cNvPr id="1030" name="Picture 6" descr="http://blogs.atlassian.com/wp-content/uploads/zephyr-for-jira-logo1-300x146.jpe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3977" y="2875345"/>
              <a:ext cx="1446700" cy="704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2" name="Picture 8" descr="http://startupbeat.com/wp-content/uploads/2013/12/Flowdock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392" y="2466150"/>
            <a:ext cx="1503698" cy="143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mybridgepoint.com/Sites/Bridgepoint/Images/sharepoint-2013-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746" y="5691514"/>
            <a:ext cx="2171700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rmsource.com/SiteCollectionImages/MicrosoftLync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182" y="5511580"/>
            <a:ext cx="1974355" cy="101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836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Split work between Product Owner and Product Manager</a:t>
            </a:r>
            <a:r>
              <a:rPr lang="fi-FI" dirty="0"/>
              <a:t> </a:t>
            </a:r>
            <a:r>
              <a:rPr lang="fi-FI" dirty="0" smtClean="0"/>
              <a:t>5/2013</a:t>
            </a:r>
            <a:endParaRPr lang="en-US" dirty="0"/>
          </a:p>
        </p:txBody>
      </p:sp>
      <p:pic>
        <p:nvPicPr>
          <p:cNvPr id="4" name="Picture 2" descr="http://www.romanpichler.com/wp-content/uploads/2010/02/Partial_PO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5713" y="2386806"/>
            <a:ext cx="66548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63244" y="2149434"/>
            <a:ext cx="975603" cy="2315688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endParaRPr lang="en-US" sz="16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538847" y="4381995"/>
            <a:ext cx="237506" cy="26125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endParaRPr lang="en-US" sz="16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8000" y="1711349"/>
            <a:ext cx="8229600" cy="4525963"/>
          </a:xfrm>
          <a:prstGeom prst="rect">
            <a:avLst/>
          </a:prstGeom>
        </p:spPr>
        <p:txBody>
          <a:bodyPr vert="horz" lIns="0" tIns="36000" rIns="72000" bIns="36000" rtlCol="0">
            <a:normAutofit/>
          </a:bodyPr>
          <a:lstStyle>
            <a:lvl1pPr marL="271463" indent="-271463" algn="l" defTabSz="914400" rtl="0" eaLnBrk="1" latinLnBrk="0" hangingPunct="1">
              <a:spcBef>
                <a:spcPct val="20000"/>
              </a:spcBef>
              <a:buClr>
                <a:srgbClr val="6098B8"/>
              </a:buClr>
              <a:buSzPct val="120000"/>
              <a:buFont typeface="Arial" pitchFamily="34" charset="0"/>
              <a:buChar char="•"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2300" indent="-2603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84250" indent="-27146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46200" indent="-271463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08150" indent="-271463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/>
              <a:t>Both customers and teams benefit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895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Product Manager</a:t>
            </a:r>
            <a:endParaRPr lang="en-US" dirty="0"/>
          </a:p>
        </p:txBody>
      </p:sp>
      <p:pic>
        <p:nvPicPr>
          <p:cNvPr id="6" name="Picture 6" descr="http://thumbs2.ebaystatic.com/d/l225/m/m4WxCIf4itvO7Y-ehtfettg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892" y="1240438"/>
            <a:ext cx="2113694" cy="219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ndreleftwich.com/wp-content/uploads/2012/03/road_to_succe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24" y="3598310"/>
            <a:ext cx="3210921" cy="234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dnc.geoffsnyder.com/wp-content/uploads/2010/08/CUSTOMER-FIR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702" y="3598310"/>
            <a:ext cx="2374073" cy="268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68000" y="1711349"/>
            <a:ext cx="8229600" cy="4525963"/>
          </a:xfrm>
          <a:prstGeom prst="rect">
            <a:avLst/>
          </a:prstGeom>
        </p:spPr>
        <p:txBody>
          <a:bodyPr vert="horz" lIns="0" tIns="36000" rIns="72000" bIns="36000" rtlCol="0">
            <a:normAutofit/>
          </a:bodyPr>
          <a:lstStyle>
            <a:lvl1pPr marL="271463" indent="-271463" algn="l" defTabSz="914400" rtl="0" eaLnBrk="1" latinLnBrk="0" hangingPunct="1">
              <a:spcBef>
                <a:spcPct val="20000"/>
              </a:spcBef>
              <a:buClr>
                <a:srgbClr val="6098B8"/>
              </a:buClr>
              <a:buSzPct val="120000"/>
              <a:buFont typeface="Arial" pitchFamily="34" charset="0"/>
              <a:buChar char="•"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2300" indent="-2603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84250" indent="-27146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46200" indent="-271463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08150" indent="-271463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mtClean="0"/>
              <a:t>Product Roadmap &amp; Vision</a:t>
            </a:r>
          </a:p>
          <a:p>
            <a:r>
              <a:rPr lang="fi-FI" smtClean="0"/>
              <a:t>Long term plans (big rocks)</a:t>
            </a:r>
          </a:p>
          <a:p>
            <a:r>
              <a:rPr lang="fi-FI" smtClean="0"/>
              <a:t>Close contact with customers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82800" y="6252933"/>
            <a:ext cx="4628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6"/>
              </a:rPr>
              <a:t>http://www.scaledagileframework.com/product-management</a:t>
            </a:r>
            <a:r>
              <a:rPr lang="en-US" sz="1200" dirty="0" smtClean="0">
                <a:hlinkClick r:id="rId6"/>
              </a:rPr>
              <a:t>/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76062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Release Train Engineer</a:t>
            </a:r>
            <a:endParaRPr lang="en-US" dirty="0"/>
          </a:p>
        </p:txBody>
      </p:sp>
      <p:pic>
        <p:nvPicPr>
          <p:cNvPr id="1026" name="Picture 2" descr="http://www.josebaldaia.com/intuinovare/wp-content/uploads/2012/06/faci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121" y="1908631"/>
            <a:ext cx="1802607" cy="138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3.amazonaws.com/thumbnails.illustrationsource.com/huge.15.770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121" y="4172585"/>
            <a:ext cx="1829254" cy="135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getlit.me/wp-content/uploads/2013/04/make-work-visib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65" y="3954856"/>
            <a:ext cx="2864013" cy="195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68000" y="1711349"/>
            <a:ext cx="8229600" cy="4525963"/>
          </a:xfrm>
          <a:prstGeom prst="rect">
            <a:avLst/>
          </a:prstGeom>
        </p:spPr>
        <p:txBody>
          <a:bodyPr vert="horz" lIns="0" tIns="36000" rIns="72000" bIns="36000" rtlCol="0">
            <a:normAutofit/>
          </a:bodyPr>
          <a:lstStyle>
            <a:lvl1pPr marL="271463" indent="-271463" algn="l" defTabSz="914400" rtl="0" eaLnBrk="1" latinLnBrk="0" hangingPunct="1">
              <a:spcBef>
                <a:spcPct val="20000"/>
              </a:spcBef>
              <a:buClr>
                <a:srgbClr val="6098B8"/>
              </a:buClr>
              <a:buSzPct val="120000"/>
              <a:buFont typeface="Arial" pitchFamily="34" charset="0"/>
              <a:buChar char="•"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2300" indent="-2603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84250" indent="-27146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46200" indent="-271463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08150" indent="-271463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Facilitates Release events</a:t>
            </a:r>
          </a:p>
          <a:p>
            <a:r>
              <a:rPr lang="fi-FI" dirty="0"/>
              <a:t>Gathers results</a:t>
            </a:r>
          </a:p>
          <a:p>
            <a:r>
              <a:rPr lang="fi-FI" dirty="0"/>
              <a:t>Makes things visible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2643" y="6237312"/>
            <a:ext cx="3299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6"/>
              </a:rPr>
              <a:t>http://www.scaledagileframework.com/rte</a:t>
            </a:r>
            <a:r>
              <a:rPr lang="en-US" sz="1200" dirty="0" smtClean="0">
                <a:hlinkClick r:id="rId6"/>
              </a:rPr>
              <a:t>/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22100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Contents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68000" y="2140763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527765" y="4431409"/>
            <a:ext cx="837209" cy="846117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t" anchorCtr="0"/>
          <a:lstStyle/>
          <a:p>
            <a:pPr algn="ctr"/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199035" y="5642811"/>
            <a:ext cx="6767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dirty="0" smtClean="0"/>
              <a:t>Increasing Transparency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4255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radicallyhuman.com/wp-content/uploads/2013/08/sharedvision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875" y="926141"/>
            <a:ext cx="3513221" cy="234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35075" y="2944202"/>
            <a:ext cx="4144105" cy="2967306"/>
            <a:chOff x="307579" y="3356557"/>
            <a:chExt cx="4144105" cy="2967306"/>
          </a:xfrm>
        </p:grpSpPr>
        <p:pic>
          <p:nvPicPr>
            <p:cNvPr id="5" name="Picture 4" descr="http://www.contentlead.com/wp-content/uploads/2013/01/shutterstock_9994589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188" y="3905020"/>
              <a:ext cx="2418843" cy="2418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itle 1"/>
            <p:cNvSpPr txBox="1">
              <a:spLocks/>
            </p:cNvSpPr>
            <p:nvPr/>
          </p:nvSpPr>
          <p:spPr>
            <a:xfrm>
              <a:off x="307579" y="3356557"/>
              <a:ext cx="4144105" cy="546853"/>
            </a:xfrm>
            <a:prstGeom prst="rect">
              <a:avLst/>
            </a:prstGeom>
          </p:spPr>
          <p:txBody>
            <a:bodyPr vert="horz" lIns="0" tIns="0" rIns="72000" bIns="0" rtlCol="0" anchor="t" anchorCtr="0">
              <a:normAutofit/>
            </a:bodyPr>
            <a:lstStyle>
              <a:lvl1pPr algn="l" defTabSz="685800" rtl="0" eaLnBrk="1" latinLnBrk="0" hangingPunct="1">
                <a:spcBef>
                  <a:spcPct val="0"/>
                </a:spcBef>
                <a:buNone/>
                <a:defRPr sz="2700" kern="120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</p:grpSp>
      <p:pic>
        <p:nvPicPr>
          <p:cNvPr id="6" name="Picture 2" descr="http://www.crbm.cnrs.fr/images/Com-Science/buz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973" y="3830128"/>
            <a:ext cx="3965993" cy="200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68000" y="540000"/>
            <a:ext cx="8229600" cy="1143000"/>
          </a:xfrm>
          <a:prstGeom prst="rect">
            <a:avLst/>
          </a:prstGeom>
        </p:spPr>
        <p:txBody>
          <a:bodyPr vert="horz" lIns="0" tIns="0" rIns="72000" bIns="0" rtlCol="0" anchor="t" anchorCtr="0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mtClean="0"/>
              <a:t>Release Planning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39875" y="155028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/>
              <a:t>Whole company together</a:t>
            </a:r>
          </a:p>
          <a:p>
            <a:r>
              <a:rPr lang="fi-FI" dirty="0"/>
              <a:t>Event called Release Planning </a:t>
            </a:r>
            <a:r>
              <a:rPr lang="fi-FI" dirty="0" smtClean="0"/>
              <a:t>Day</a:t>
            </a:r>
          </a:p>
          <a:p>
            <a:r>
              <a:rPr lang="fi-FI" sz="1200" dirty="0">
                <a:hlinkClick r:id="rId6"/>
              </a:rPr>
              <a:t>http://www.scaledagileframework.com/release-planning</a:t>
            </a:r>
            <a:r>
              <a:rPr lang="fi-FI" sz="1200" dirty="0" smtClean="0">
                <a:hlinkClick r:id="rId6"/>
              </a:rPr>
              <a:t>/</a:t>
            </a:r>
            <a:r>
              <a:rPr lang="fi-FI" sz="1200" dirty="0" smtClean="0"/>
              <a:t> </a:t>
            </a:r>
            <a:endParaRPr lang="fi-FI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926036" y="6177298"/>
            <a:ext cx="7217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agilehope.blogspot.com/2014/05/release-planning-day.html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54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Release Planning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Whole company together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17" y="2416690"/>
            <a:ext cx="7967165" cy="311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62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Main achievements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Transparency increased on all levels</a:t>
            </a:r>
          </a:p>
          <a:p>
            <a:r>
              <a:rPr lang="fi-FI" dirty="0" smtClean="0"/>
              <a:t>Delivery cycle time down from &gt;12 months to 3 months</a:t>
            </a:r>
          </a:p>
          <a:p>
            <a:r>
              <a:rPr lang="fi-FI" dirty="0" smtClean="0"/>
              <a:t>Increased predictability (2014 92% successful releases)</a:t>
            </a:r>
          </a:p>
          <a:p>
            <a:r>
              <a:rPr lang="fi-FI" dirty="0" smtClean="0"/>
              <a:t>Need for patches decreased</a:t>
            </a:r>
          </a:p>
          <a:p>
            <a:r>
              <a:rPr lang="fi-FI" dirty="0" smtClean="0"/>
              <a:t>Less defects in main branch</a:t>
            </a:r>
          </a:p>
          <a:p>
            <a:r>
              <a:rPr lang="fi-FI" dirty="0" smtClean="0"/>
              <a:t>Good basis for further growth</a:t>
            </a:r>
            <a:endParaRPr lang="en-US" dirty="0"/>
          </a:p>
        </p:txBody>
      </p:sp>
      <p:pic>
        <p:nvPicPr>
          <p:cNvPr id="1026" name="Picture 2" descr="http://images.clipartpanda.com/trophy-clipart-free-trophy_gold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533" y="3305170"/>
            <a:ext cx="2011093" cy="268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930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Release Planning Day Rough Schedule</a:t>
            </a:r>
            <a:endParaRPr lang="fi-FI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68313" y="1711325"/>
          <a:ext cx="8229600" cy="296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39391"/>
                <a:gridCol w="6790209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i-FI" dirty="0" smtClean="0"/>
                        <a:t>9-9:15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rgbClr val="7030A0"/>
                          </a:solidFill>
                        </a:rPr>
                        <a:t>Business Context</a:t>
                      </a:r>
                      <a:endParaRPr lang="fi-FI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i-FI" dirty="0" smtClean="0"/>
                        <a:t>9:30-10:30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rgbClr val="7030A0"/>
                          </a:solidFill>
                        </a:rPr>
                        <a:t>Product Roadmaps</a:t>
                      </a:r>
                      <a:endParaRPr lang="fi-FI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i-FI" dirty="0" smtClean="0"/>
                        <a:t>10:30-10:45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rgbClr val="7030A0"/>
                          </a:solidFill>
                        </a:rPr>
                        <a:t>Planning</a:t>
                      </a:r>
                      <a:r>
                        <a:rPr lang="fi-FI" baseline="0" dirty="0" smtClean="0">
                          <a:solidFill>
                            <a:srgbClr val="7030A0"/>
                          </a:solidFill>
                        </a:rPr>
                        <a:t> Process and Requirements</a:t>
                      </a:r>
                      <a:endParaRPr lang="fi-FI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i-FI" dirty="0" smtClean="0"/>
                        <a:t>10:45-12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Team</a:t>
                      </a:r>
                      <a:r>
                        <a:rPr lang="fi-FI" baseline="0" dirty="0" smtClean="0">
                          <a:solidFill>
                            <a:schemeClr val="tx1"/>
                          </a:solidFill>
                        </a:rPr>
                        <a:t> Breakout #1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i-FI" dirty="0" smtClean="0"/>
                        <a:t>12-13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rgbClr val="FF0000"/>
                          </a:solidFill>
                        </a:rPr>
                        <a:t>Lunch</a:t>
                      </a:r>
                      <a:endParaRPr lang="fi-FI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i-FI" dirty="0" smtClean="0"/>
                        <a:t>13-14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rgbClr val="7030A0"/>
                          </a:solidFill>
                        </a:rPr>
                        <a:t>Draft Plan Review</a:t>
                      </a:r>
                      <a:endParaRPr lang="fi-FI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i-FI" dirty="0" smtClean="0"/>
                        <a:t>14-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( Team Breakout #</a:t>
                      </a:r>
                      <a:r>
                        <a:rPr lang="fi-FI" baseline="0" dirty="0" smtClean="0"/>
                        <a:t>2 + Problem Solving &amp; Adjustments )</a:t>
                      </a:r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End of Day</a:t>
                      </a:r>
                      <a:r>
                        <a:rPr lang="fi-FI" baseline="0" dirty="0" smtClean="0"/>
                        <a:t> 1</a:t>
                      </a:r>
                      <a:endParaRPr lang="fi-FI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308304" y="111150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rgbClr val="7030A0"/>
                </a:solidFill>
              </a:rPr>
              <a:t>Common event</a:t>
            </a:r>
            <a:endParaRPr lang="fi-FI" dirty="0">
              <a:solidFill>
                <a:srgbClr val="7030A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67544" y="5373216"/>
          <a:ext cx="8230056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40160"/>
                <a:gridCol w="678989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smtClean="0"/>
                        <a:t>Team Breakout #</a:t>
                      </a:r>
                      <a:r>
                        <a:rPr lang="fi-FI" baseline="0" dirty="0" smtClean="0"/>
                        <a:t>2 + Problem Solving &amp; Adjustments</a:t>
                      </a:r>
                      <a:endParaRPr lang="fi-FI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i-FI" dirty="0" smtClean="0"/>
                        <a:t>10:30-&gt;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rgbClr val="7030A0"/>
                          </a:solidFill>
                        </a:rPr>
                        <a:t>Final Plan Review</a:t>
                      </a:r>
                      <a:endParaRPr lang="fi-FI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Vote of Confidence &amp; Plan rework if needed</a:t>
                      </a:r>
                      <a:endParaRPr lang="fi-FI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494116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Day 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1366" y="1313668"/>
            <a:ext cx="1004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Day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12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Conclusions &amp; What works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 smtClean="0"/>
              <a:t>Co-located teams</a:t>
            </a:r>
          </a:p>
          <a:p>
            <a:r>
              <a:rPr lang="fi-FI" sz="2800" dirty="0" smtClean="0"/>
              <a:t>Dedicated POs</a:t>
            </a:r>
          </a:p>
          <a:p>
            <a:r>
              <a:rPr lang="fi-FI" sz="2800" dirty="0" smtClean="0"/>
              <a:t>Increasing Transparency</a:t>
            </a:r>
          </a:p>
          <a:p>
            <a:r>
              <a:rPr lang="fi-FI" sz="2800" dirty="0"/>
              <a:t>Working together</a:t>
            </a:r>
            <a:endParaRPr lang="en-US" sz="2800" dirty="0"/>
          </a:p>
          <a:p>
            <a:endParaRPr lang="fi-FI" sz="2400" dirty="0" smtClean="0"/>
          </a:p>
        </p:txBody>
      </p:sp>
      <p:pic>
        <p:nvPicPr>
          <p:cNvPr id="7174" name="Picture 6" descr="http://sd.keepcalm-o-matic.co.uk/i/keep-calm-and-inspect-adap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369" y="3364973"/>
            <a:ext cx="2461354" cy="287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043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Enjoy Working Together!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Every </a:t>
            </a:r>
            <a:r>
              <a:rPr lang="fi-FI" dirty="0"/>
              <a:t>six </a:t>
            </a:r>
            <a:r>
              <a:rPr lang="fi-FI" dirty="0" smtClean="0"/>
              <a:t>months we arrange NAPA Hackathon (24 hour coding/idea event) </a:t>
            </a:r>
          </a:p>
          <a:p>
            <a:r>
              <a:rPr lang="fi-FI" dirty="0" smtClean="0"/>
              <a:t>Anyone can introduce an idea and get whole company’s attention for 5 minutes</a:t>
            </a:r>
          </a:p>
          <a:p>
            <a:r>
              <a:rPr lang="fi-FI" dirty="0" smtClean="0"/>
              <a:t>Blog post about how we did it </a:t>
            </a:r>
            <a:r>
              <a:rPr lang="fi-FI" dirty="0"/>
              <a:t>in practice:</a:t>
            </a:r>
            <a:br>
              <a:rPr lang="fi-FI" dirty="0"/>
            </a:br>
            <a:r>
              <a:rPr lang="fi-FI" dirty="0">
                <a:hlinkClick r:id="rId3"/>
              </a:rPr>
              <a:t>http://</a:t>
            </a:r>
            <a:r>
              <a:rPr lang="fi-FI" dirty="0" smtClean="0">
                <a:hlinkClick r:id="rId3"/>
              </a:rPr>
              <a:t>agilehope.blogspot.com/2014/06/how-we-arranged-hackathon.html</a:t>
            </a:r>
            <a:r>
              <a:rPr lang="fi-FI" dirty="0" smtClean="0"/>
              <a:t> 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718" y="5220668"/>
            <a:ext cx="8229600" cy="1143000"/>
          </a:xfrm>
          <a:prstGeom prst="rect">
            <a:avLst/>
          </a:prstGeom>
        </p:spPr>
        <p:txBody>
          <a:bodyPr vert="horz" lIns="0" tIns="0" rIns="72000" bIns="0" rtlCol="0" anchor="t" anchorCtr="0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dirty="0"/>
          </a:p>
        </p:txBody>
      </p:sp>
      <p:pic>
        <p:nvPicPr>
          <p:cNvPr id="4098" name="Picture 2" descr="http://www.mikekerr.com/wp-content/uploads/2014/03/bigstock-Bright-Idea-54538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700" y="4318235"/>
            <a:ext cx="1748168" cy="174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8518" y="6265661"/>
            <a:ext cx="4996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5"/>
              </a:rPr>
              <a:t>http://www.scaledagileframework.com/innovation-planning</a:t>
            </a:r>
            <a:r>
              <a:rPr lang="en-US" sz="1200" dirty="0" smtClean="0">
                <a:hlinkClick r:id="rId5"/>
              </a:rPr>
              <a:t>/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47655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Enjoy Working Together!</a:t>
            </a:r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68" y="4814485"/>
            <a:ext cx="2726575" cy="112221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504" y="1683000"/>
            <a:ext cx="4583096" cy="4583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84" y="1958266"/>
            <a:ext cx="3476190" cy="2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43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SAFely forward!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688" y="2755074"/>
            <a:ext cx="4068224" cy="16744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8970" y="4429495"/>
            <a:ext cx="600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hlinkClick r:id="rId3"/>
              </a:rPr>
              <a:t>http://www.napa.fi</a:t>
            </a:r>
            <a:r>
              <a:rPr lang="en-US" sz="3600" dirty="0" smtClean="0">
                <a:hlinkClick r:id="rId3"/>
              </a:rPr>
              <a:t>/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92418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Otsikk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dirty="0" smtClean="0"/>
              <a:t>Context: NAPA IN NUMBERS </a:t>
            </a:r>
            <a:endParaRPr lang="en-US" dirty="0" smtClean="0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701630" y="1369326"/>
            <a:ext cx="2160587" cy="2413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ts val="6600"/>
              </a:lnSpc>
            </a:pPr>
            <a:r>
              <a:rPr lang="en-US" sz="4400" dirty="0" smtClean="0">
                <a:solidFill>
                  <a:schemeClr val="bg1"/>
                </a:solidFill>
                <a:latin typeface="Franklin Gothic Std No.2" pitchFamily="34" charset="0"/>
              </a:rPr>
              <a:t>95%</a:t>
            </a:r>
            <a:endParaRPr lang="en-US" sz="4400" dirty="0">
              <a:solidFill>
                <a:schemeClr val="bg1"/>
              </a:solidFill>
              <a:latin typeface="Franklin Gothic Std No.2" pitchFamily="34" charset="0"/>
            </a:endParaRPr>
          </a:p>
          <a:p>
            <a:pPr algn="ctr"/>
            <a:r>
              <a:rPr lang="en-US" sz="1000" dirty="0" smtClean="0">
                <a:solidFill>
                  <a:schemeClr val="bg1"/>
                </a:solidFill>
                <a:latin typeface="Franklin Gothic Std No.2" pitchFamily="34" charset="0"/>
              </a:rPr>
              <a:t>OF SHIPS BUILT ANNUALLY</a:t>
            </a:r>
            <a:br>
              <a:rPr lang="en-US" sz="1000" dirty="0" smtClean="0">
                <a:solidFill>
                  <a:schemeClr val="bg1"/>
                </a:solidFill>
                <a:latin typeface="Franklin Gothic Std No.2" pitchFamily="34" charset="0"/>
              </a:rPr>
            </a:br>
            <a:r>
              <a:rPr lang="en-US" sz="1000" dirty="0" smtClean="0">
                <a:solidFill>
                  <a:schemeClr val="bg1"/>
                </a:solidFill>
                <a:latin typeface="Franklin Gothic Std No.2" pitchFamily="34" charset="0"/>
              </a:rPr>
              <a:t> ARE DESIGNED BY OUR </a:t>
            </a:r>
            <a:br>
              <a:rPr lang="en-US" sz="1000" dirty="0" smtClean="0">
                <a:solidFill>
                  <a:schemeClr val="bg1"/>
                </a:solidFill>
                <a:latin typeface="Franklin Gothic Std No.2" pitchFamily="34" charset="0"/>
              </a:rPr>
            </a:br>
            <a:r>
              <a:rPr lang="en-US" sz="1000" dirty="0" smtClean="0">
                <a:solidFill>
                  <a:schemeClr val="bg1"/>
                </a:solidFill>
                <a:latin typeface="Franklin Gothic Std No.2" pitchFamily="34" charset="0"/>
              </a:rPr>
              <a:t>CUSTOMERS USING NAPA</a:t>
            </a:r>
            <a:endParaRPr lang="sv-SE" dirty="0">
              <a:solidFill>
                <a:schemeClr val="bg1"/>
              </a:solidFill>
              <a:latin typeface="Franklin Gothic Std No.2" pitchFamily="34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542630" y="1369326"/>
            <a:ext cx="2160587" cy="2413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5800" dirty="0" smtClean="0">
                <a:solidFill>
                  <a:schemeClr val="bg1"/>
                </a:solidFill>
                <a:latin typeface="Franklin Gothic Std No.2" pitchFamily="34" charset="0"/>
              </a:rPr>
              <a:t>11</a:t>
            </a:r>
            <a:r>
              <a:rPr lang="en-US" sz="5800" dirty="0">
                <a:solidFill>
                  <a:schemeClr val="bg1"/>
                </a:solidFill>
                <a:latin typeface="Franklin Gothic Std No.2" pitchFamily="34" charset="0"/>
              </a:rPr>
              <a:t/>
            </a:r>
            <a:br>
              <a:rPr lang="en-US" sz="5800" dirty="0">
                <a:solidFill>
                  <a:schemeClr val="bg1"/>
                </a:solidFill>
                <a:latin typeface="Franklin Gothic Std No.2" pitchFamily="34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Franklin Gothic Std No.2" pitchFamily="34" charset="0"/>
              </a:rPr>
              <a:t>COUNTRY OFFICES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Franklin Gothic Std No.2" pitchFamily="34" charset="0"/>
              </a:rPr>
              <a:t>WORLDWIDE</a:t>
            </a:r>
            <a:endParaRPr lang="sv-SE" sz="1400" dirty="0">
              <a:solidFill>
                <a:schemeClr val="bg1"/>
              </a:solidFill>
              <a:latin typeface="Franklin Gothic Std No.2" pitchFamily="34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383630" y="1369326"/>
            <a:ext cx="2160587" cy="241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Franklin Gothic Std No.2" pitchFamily="34" charset="0"/>
              </a:rPr>
              <a:t>200 </a:t>
            </a:r>
            <a:r>
              <a:rPr lang="en-US" sz="4000" dirty="0">
                <a:solidFill>
                  <a:schemeClr val="bg1"/>
                </a:solidFill>
                <a:latin typeface="Franklin Gothic Std No.2" pitchFamily="34" charset="0"/>
              </a:rPr>
              <a:t/>
            </a:r>
            <a:br>
              <a:rPr lang="en-US" sz="4000" dirty="0">
                <a:solidFill>
                  <a:schemeClr val="bg1"/>
                </a:solidFill>
                <a:latin typeface="Franklin Gothic Std No.2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Franklin Gothic Std No.2" pitchFamily="34" charset="0"/>
              </a:rPr>
              <a:t>EMPLOYEES</a:t>
            </a:r>
            <a:endParaRPr lang="en-GB" sz="1400" dirty="0">
              <a:solidFill>
                <a:schemeClr val="bg1"/>
              </a:solidFill>
              <a:latin typeface="Franklin Gothic Std No.2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541837" y="3780738"/>
            <a:ext cx="2160587" cy="2413000"/>
            <a:chOff x="252413" y="1303338"/>
            <a:chExt cx="2160587" cy="2413000"/>
          </a:xfrm>
        </p:grpSpPr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252413" y="1303338"/>
              <a:ext cx="2160587" cy="2413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GB" sz="2000" dirty="0" smtClean="0">
                <a:solidFill>
                  <a:schemeClr val="bg1"/>
                </a:solidFill>
                <a:latin typeface="Franklin Gothic Std No.2" pitchFamily="34" charset="0"/>
              </a:endParaRPr>
            </a:p>
            <a:p>
              <a:pPr algn="ctr"/>
              <a:endParaRPr lang="en-GB" sz="2000" dirty="0">
                <a:solidFill>
                  <a:schemeClr val="bg1"/>
                </a:solidFill>
                <a:latin typeface="Franklin Gothic Std No.2" pitchFamily="34" charset="0"/>
              </a:endParaRPr>
            </a:p>
            <a:p>
              <a:pPr algn="ctr"/>
              <a:endParaRPr lang="en-GB" sz="2000" dirty="0" smtClean="0">
                <a:solidFill>
                  <a:schemeClr val="bg1"/>
                </a:solidFill>
                <a:latin typeface="Franklin Gothic Std No.2" pitchFamily="34" charset="0"/>
              </a:endParaRPr>
            </a:p>
            <a:p>
              <a:pPr algn="ctr"/>
              <a:endParaRPr lang="en-GB" sz="2000" dirty="0">
                <a:solidFill>
                  <a:schemeClr val="bg1"/>
                </a:solidFill>
                <a:latin typeface="Franklin Gothic Std No.2" pitchFamily="34" charset="0"/>
              </a:endParaRPr>
            </a:p>
            <a:p>
              <a:pPr algn="ctr"/>
              <a:endParaRPr lang="en-GB" sz="2000" dirty="0" smtClean="0">
                <a:solidFill>
                  <a:schemeClr val="bg1"/>
                </a:solidFill>
                <a:latin typeface="Franklin Gothic Std No.2" pitchFamily="34" charset="0"/>
              </a:endParaRPr>
            </a:p>
            <a:p>
              <a:pPr algn="ctr"/>
              <a:r>
                <a:rPr lang="en-GB" sz="2000" dirty="0" smtClean="0">
                  <a:solidFill>
                    <a:schemeClr val="bg1"/>
                  </a:solidFill>
                  <a:latin typeface="Franklin Gothic Std No.2" pitchFamily="34" charset="0"/>
                </a:rPr>
                <a:t>&gt;25 YEARS</a:t>
              </a:r>
              <a:endParaRPr lang="en-GB" sz="2000" dirty="0">
                <a:solidFill>
                  <a:schemeClr val="bg1"/>
                </a:solidFill>
                <a:latin typeface="Franklin Gothic Std No.2" pitchFamily="34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018" y="1628800"/>
              <a:ext cx="1374751" cy="1374751"/>
            </a:xfrm>
            <a:prstGeom prst="rect">
              <a:avLst/>
            </a:prstGeom>
          </p:spPr>
        </p:pic>
      </p:grp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381250" y="3780738"/>
            <a:ext cx="2160587" cy="2413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ts val="6600"/>
              </a:lnSpc>
            </a:pPr>
            <a:r>
              <a:rPr lang="en-US" sz="4000" dirty="0" smtClean="0">
                <a:solidFill>
                  <a:schemeClr val="bg1"/>
                </a:solidFill>
                <a:latin typeface="Franklin Gothic Std No.2" pitchFamily="34" charset="0"/>
              </a:rPr>
              <a:t>Software</a:t>
            </a:r>
            <a:endParaRPr lang="sv-SE" sz="4000" dirty="0">
              <a:solidFill>
                <a:schemeClr val="bg1"/>
              </a:solidFill>
              <a:latin typeface="Franklin Gothic Std No.2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5704010" y="3780738"/>
            <a:ext cx="2160587" cy="2413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5800" dirty="0">
                <a:solidFill>
                  <a:schemeClr val="bg1"/>
                </a:solidFill>
                <a:latin typeface="Franklin Gothic Std No.2" pitchFamily="34" charset="0"/>
              </a:rPr>
              <a:t>3</a:t>
            </a:r>
            <a:br>
              <a:rPr lang="en-US" sz="5800" dirty="0">
                <a:solidFill>
                  <a:schemeClr val="bg1"/>
                </a:solidFill>
                <a:latin typeface="Franklin Gothic Std No.2" pitchFamily="34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Franklin Gothic Std No.2" pitchFamily="34" charset="0"/>
              </a:rPr>
              <a:t>DEVELOPMENT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Franklin Gothic Std No.2" pitchFamily="34" charset="0"/>
              </a:rPr>
              <a:t>SITES</a:t>
            </a:r>
            <a:endParaRPr lang="sv-SE" sz="1400" dirty="0">
              <a:solidFill>
                <a:schemeClr val="bg1"/>
              </a:solidFill>
              <a:latin typeface="Franklin Gothic Std No.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08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The Beginning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28165" y="1683000"/>
            <a:ext cx="4286250" cy="428625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8000" y="1711351"/>
            <a:ext cx="8229600" cy="4525963"/>
          </a:xfrm>
          <a:prstGeom prst="rect">
            <a:avLst/>
          </a:prstGeom>
        </p:spPr>
        <p:txBody>
          <a:bodyPr vert="horz" lIns="0" tIns="36000" rIns="72000" bIns="36000" rtlCol="0">
            <a:normAutofit/>
          </a:bodyPr>
          <a:lstStyle>
            <a:lvl1pPr marL="203597" indent="-203597" algn="l" defTabSz="685800" rtl="0" eaLnBrk="1" latinLnBrk="0" hangingPunct="1">
              <a:spcBef>
                <a:spcPct val="20000"/>
              </a:spcBef>
              <a:buClr>
                <a:srgbClr val="6098B8"/>
              </a:buClr>
              <a:buSzPct val="120000"/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6725" indent="-19526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38188" indent="-203597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09650" indent="-203597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1113" indent="-203597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/>
              <a:t>Found by 7 people working at</a:t>
            </a:r>
            <a:br>
              <a:rPr lang="fi-FI" dirty="0" smtClean="0"/>
            </a:br>
            <a:r>
              <a:rPr lang="fi-FI" dirty="0" smtClean="0"/>
              <a:t>Wärtsilä shipyard in 1989</a:t>
            </a:r>
          </a:p>
          <a:p>
            <a:r>
              <a:rPr lang="fi-FI" dirty="0" smtClean="0"/>
              <a:t>Unique and superior solution for </a:t>
            </a:r>
            <a:br>
              <a:rPr lang="fi-FI" dirty="0" smtClean="0"/>
            </a:br>
            <a:r>
              <a:rPr lang="fi-FI" dirty="0" smtClean="0"/>
              <a:t>the initial design part of ships </a:t>
            </a:r>
            <a:br>
              <a:rPr lang="fi-FI" dirty="0" smtClean="0"/>
            </a:br>
            <a:r>
              <a:rPr lang="fi-FI" dirty="0" smtClean="0"/>
              <a:t>including calculations.</a:t>
            </a:r>
          </a:p>
          <a:p>
            <a:r>
              <a:rPr lang="fi-FI" dirty="0" smtClean="0"/>
              <a:t>Global from the start</a:t>
            </a:r>
          </a:p>
          <a:p>
            <a:r>
              <a:rPr lang="fi-FI" dirty="0" smtClean="0"/>
              <a:t>Became the de facto standard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408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3028" y="1655783"/>
            <a:ext cx="5305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Annual big major releases</a:t>
            </a:r>
          </a:p>
          <a:p>
            <a:r>
              <a:rPr lang="fi-FI" dirty="0" smtClean="0"/>
              <a:t>Projects (a lot of)</a:t>
            </a:r>
          </a:p>
          <a:p>
            <a:r>
              <a:rPr lang="fi-FI" dirty="0" smtClean="0"/>
              <a:t>Variable scope and schedule</a:t>
            </a:r>
          </a:p>
          <a:p>
            <a:r>
              <a:rPr lang="fi-FI" dirty="0" smtClean="0"/>
              <a:t>Structures missing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Growth Pain</a:t>
            </a:r>
            <a:endParaRPr lang="en-US" dirty="0"/>
          </a:p>
        </p:txBody>
      </p:sp>
      <p:pic>
        <p:nvPicPr>
          <p:cNvPr id="1028" name="Picture 4" descr="http://robertjsmithforhire.com/wp-content/uploads/2014/03/scope-creep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28" y="3282625"/>
            <a:ext cx="4336093" cy="287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eath Mar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681" y="2826049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r4.globalspec.com/PostImages/201011/Smiley_Sad_89DA199E-FBC6-5498-B904DEA98A80CDE8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13" y="683643"/>
            <a:ext cx="38100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435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Organizational Change</a:t>
            </a:r>
            <a:endParaRPr lang="en-US" dirty="0"/>
          </a:p>
        </p:txBody>
      </p:sp>
      <p:pic>
        <p:nvPicPr>
          <p:cNvPr id="3074" name="Picture 2" descr="http://always-back-winners.com/wp-content/uploads/2014/07/Kaboo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644" y="3331646"/>
            <a:ext cx="3522286" cy="264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68000" y="1711349"/>
            <a:ext cx="8229600" cy="4525963"/>
          </a:xfrm>
          <a:prstGeom prst="rect">
            <a:avLst/>
          </a:prstGeom>
        </p:spPr>
        <p:txBody>
          <a:bodyPr vert="horz" lIns="0" tIns="36000" rIns="72000" bIns="36000" rtlCol="0">
            <a:normAutofit/>
          </a:bodyPr>
          <a:lstStyle>
            <a:lvl1pPr marL="271463" indent="-271463" algn="l" defTabSz="914400" rtl="0" eaLnBrk="1" latinLnBrk="0" hangingPunct="1">
              <a:spcBef>
                <a:spcPct val="20000"/>
              </a:spcBef>
              <a:buClr>
                <a:srgbClr val="6098B8"/>
              </a:buClr>
              <a:buSzPct val="120000"/>
              <a:buFont typeface="Arial" pitchFamily="34" charset="0"/>
              <a:buChar char="•"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2300" indent="-2603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84250" indent="-27146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46200" indent="-271463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08150" indent="-271463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/>
              <a:t>Basic Scrum training for </a:t>
            </a:r>
            <a:r>
              <a:rPr lang="fi-FI" i="1" dirty="0" smtClean="0"/>
              <a:t>all</a:t>
            </a:r>
            <a:r>
              <a:rPr lang="fi-FI" dirty="0" smtClean="0"/>
              <a:t> developers</a:t>
            </a:r>
          </a:p>
          <a:p>
            <a:r>
              <a:rPr lang="fi-FI" i="1" dirty="0" smtClean="0"/>
              <a:t>Every</a:t>
            </a:r>
            <a:r>
              <a:rPr lang="fi-FI" dirty="0" smtClean="0"/>
              <a:t> Product Owner and Scrum Master certified</a:t>
            </a:r>
          </a:p>
          <a:p>
            <a:r>
              <a:rPr lang="fi-FI" dirty="0" smtClean="0"/>
              <a:t>Communities of Practice for Scrum Masters and Testers</a:t>
            </a:r>
          </a:p>
          <a:p>
            <a:r>
              <a:rPr lang="fi-FI" dirty="0" smtClean="0"/>
              <a:t>Scrum not enough. Shortly </a:t>
            </a:r>
            <a:br>
              <a:rPr lang="fi-FI" dirty="0" smtClean="0"/>
            </a:br>
            <a:r>
              <a:rPr lang="fi-FI" dirty="0" smtClean="0"/>
              <a:t>started implementing </a:t>
            </a:r>
            <a:r>
              <a:rPr lang="fi-FI" dirty="0" smtClean="0">
                <a:hlinkClick r:id="rId3"/>
              </a:rPr>
              <a:t>SAFe</a:t>
            </a:r>
            <a:r>
              <a:rPr lang="fi-FI" baseline="30000" dirty="0" smtClean="0"/>
              <a:t>®</a:t>
            </a:r>
          </a:p>
          <a:p>
            <a:r>
              <a:rPr lang="fi-FI" dirty="0" smtClean="0"/>
              <a:t>Infrastructure handled by</a:t>
            </a:r>
            <a:br>
              <a:rPr lang="fi-FI" dirty="0" smtClean="0"/>
            </a:br>
            <a:r>
              <a:rPr lang="fi-FI" dirty="0" smtClean="0">
                <a:hlinkClick r:id="rId4"/>
              </a:rPr>
              <a:t>System Team</a:t>
            </a:r>
            <a:endParaRPr lang="fi-FI" dirty="0" smtClean="0"/>
          </a:p>
          <a:p>
            <a:r>
              <a:rPr lang="fi-FI" dirty="0" smtClean="0"/>
              <a:t>Leading SAFe (SA) trainings by</a:t>
            </a:r>
            <a:br>
              <a:rPr lang="fi-FI" dirty="0" smtClean="0"/>
            </a:br>
            <a:r>
              <a:rPr lang="fi-FI" dirty="0" smtClean="0">
                <a:hlinkClick r:id="rId5"/>
              </a:rPr>
              <a:t>Nitor Delta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889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654" y="1229470"/>
            <a:ext cx="6053716" cy="4536504"/>
          </a:xfrm>
        </p:spPr>
      </p:pic>
      <p:sp>
        <p:nvSpPr>
          <p:cNvPr id="8" name="Rectangular Callout 7"/>
          <p:cNvSpPr/>
          <p:nvPr/>
        </p:nvSpPr>
        <p:spPr>
          <a:xfrm>
            <a:off x="2656086" y="5909308"/>
            <a:ext cx="1800200" cy="470830"/>
          </a:xfrm>
          <a:prstGeom prst="wedgeRectCallout">
            <a:avLst>
              <a:gd name="adj1" fmla="val -38335"/>
              <a:gd name="adj2" fmla="val -160280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t" anchorCtr="0"/>
          <a:lstStyle/>
          <a:p>
            <a:pPr algn="ctr"/>
            <a:r>
              <a:rPr lang="fi-FI" sz="800" dirty="0" smtClean="0"/>
              <a:t>Product Teams:</a:t>
            </a:r>
          </a:p>
          <a:p>
            <a:pPr algn="ctr"/>
            <a:r>
              <a:rPr lang="fi-FI" sz="800" dirty="0" smtClean="0"/>
              <a:t>Product Owner and Developers (one is Scrum Master)</a:t>
            </a:r>
            <a:endParaRPr lang="en-US" sz="800" dirty="0" smtClean="0"/>
          </a:p>
        </p:txBody>
      </p:sp>
      <p:sp>
        <p:nvSpPr>
          <p:cNvPr id="9" name="Rectangular Callout 8"/>
          <p:cNvSpPr/>
          <p:nvPr/>
        </p:nvSpPr>
        <p:spPr>
          <a:xfrm>
            <a:off x="3526143" y="4336824"/>
            <a:ext cx="576064" cy="539604"/>
          </a:xfrm>
          <a:prstGeom prst="wedgeRectCallout">
            <a:avLst>
              <a:gd name="adj1" fmla="val 63636"/>
              <a:gd name="adj2" fmla="val -38986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fi-FI" sz="800" dirty="0" smtClean="0"/>
              <a:t>Whole company Release planning</a:t>
            </a:r>
            <a:endParaRPr lang="en-US" sz="8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5561022" y="3042194"/>
            <a:ext cx="504056" cy="3600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fi-FI" sz="800" dirty="0" smtClean="0"/>
              <a:t>Release Team Manager</a:t>
            </a:r>
            <a:endParaRPr lang="en-US" sz="8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7034664" y="3328712"/>
            <a:ext cx="576064" cy="32851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fi-FI" sz="800" dirty="0" smtClean="0"/>
              <a:t>Quarterly Releases</a:t>
            </a:r>
            <a:endParaRPr lang="en-US" sz="800" dirty="0" smtClean="0"/>
          </a:p>
        </p:txBody>
      </p:sp>
      <p:sp>
        <p:nvSpPr>
          <p:cNvPr id="12" name="Rectangular Callout 11"/>
          <p:cNvSpPr/>
          <p:nvPr/>
        </p:nvSpPr>
        <p:spPr>
          <a:xfrm>
            <a:off x="813918" y="1965718"/>
            <a:ext cx="1394446" cy="924809"/>
          </a:xfrm>
          <a:prstGeom prst="wedgeRectCallout">
            <a:avLst>
              <a:gd name="adj1" fmla="val 65752"/>
              <a:gd name="adj2" fmla="val 49752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t" anchorCtr="0"/>
          <a:lstStyle/>
          <a:p>
            <a:pPr algn="ctr"/>
            <a:r>
              <a:rPr lang="fi-FI" sz="800" dirty="0" smtClean="0"/>
              <a:t>Team metrics: velocity, bugs, forecast hit-rate</a:t>
            </a:r>
          </a:p>
          <a:p>
            <a:pPr algn="ctr"/>
            <a:r>
              <a:rPr lang="fi-FI" sz="800" dirty="0" smtClean="0"/>
              <a:t>Program metrics:</a:t>
            </a:r>
          </a:p>
          <a:p>
            <a:pPr algn="ctr"/>
            <a:r>
              <a:rPr lang="fi-FI" sz="800" dirty="0" smtClean="0"/>
              <a:t>Number of succesful releases, release test execution-%, bugs found in master &amp; released products</a:t>
            </a:r>
            <a:endParaRPr lang="en-US" sz="800" dirty="0" smtClean="0"/>
          </a:p>
        </p:txBody>
      </p:sp>
      <p:sp>
        <p:nvSpPr>
          <p:cNvPr id="13" name="Rectangular Callout 12"/>
          <p:cNvSpPr/>
          <p:nvPr/>
        </p:nvSpPr>
        <p:spPr>
          <a:xfrm>
            <a:off x="813918" y="3904776"/>
            <a:ext cx="1396306" cy="720080"/>
          </a:xfrm>
          <a:prstGeom prst="wedgeRectCallout">
            <a:avLst>
              <a:gd name="adj1" fmla="val 63586"/>
              <a:gd name="adj2" fmla="val -958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t" anchorCtr="0"/>
          <a:lstStyle/>
          <a:p>
            <a:pPr algn="ctr"/>
            <a:r>
              <a:rPr lang="fi-FI" sz="800" dirty="0" smtClean="0"/>
              <a:t>Release Team:</a:t>
            </a:r>
          </a:p>
          <a:p>
            <a:pPr algn="ctr"/>
            <a:r>
              <a:rPr lang="fi-FI" sz="800" dirty="0" smtClean="0"/>
              <a:t>Continuous integration, installers, JIRA &amp; other tools, releases &amp; patches, version control</a:t>
            </a:r>
            <a:endParaRPr lang="en-US" sz="800" dirty="0" smtClean="0"/>
          </a:p>
        </p:txBody>
      </p:sp>
      <p:sp>
        <p:nvSpPr>
          <p:cNvPr id="14" name="Rectangular Callout 13"/>
          <p:cNvSpPr/>
          <p:nvPr/>
        </p:nvSpPr>
        <p:spPr>
          <a:xfrm>
            <a:off x="813918" y="3042194"/>
            <a:ext cx="1398732" cy="720080"/>
          </a:xfrm>
          <a:prstGeom prst="wedgeRectCallout">
            <a:avLst>
              <a:gd name="adj1" fmla="val 98857"/>
              <a:gd name="adj2" fmla="val 50459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t" anchorCtr="0"/>
          <a:lstStyle/>
          <a:p>
            <a:pPr algn="ctr"/>
            <a:r>
              <a:rPr lang="fi-FI" sz="800" dirty="0" smtClean="0"/>
              <a:t>Product Management: </a:t>
            </a:r>
          </a:p>
          <a:p>
            <a:pPr algn="ctr"/>
            <a:r>
              <a:rPr lang="fi-FI" sz="800" dirty="0" smtClean="0"/>
              <a:t>Owners of Roadmap, bridge between customers and company. Headed by Chief Portfolio Officer. </a:t>
            </a:r>
            <a:endParaRPr lang="en-US" sz="800" dirty="0" smtClean="0"/>
          </a:p>
        </p:txBody>
      </p:sp>
      <p:sp>
        <p:nvSpPr>
          <p:cNvPr id="15" name="Rectangular Callout 14"/>
          <p:cNvSpPr/>
          <p:nvPr/>
        </p:nvSpPr>
        <p:spPr>
          <a:xfrm>
            <a:off x="6558460" y="5939829"/>
            <a:ext cx="952407" cy="464036"/>
          </a:xfrm>
          <a:prstGeom prst="wedgeRectCallout">
            <a:avLst>
              <a:gd name="adj1" fmla="val -25375"/>
              <a:gd name="adj2" fmla="val -106982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t" anchorCtr="0"/>
          <a:lstStyle/>
          <a:p>
            <a:pPr algn="ctr"/>
            <a:r>
              <a:rPr lang="fi-FI" sz="800" dirty="0" smtClean="0"/>
              <a:t>Sprints. Mostly two weeks. Not synchronized.</a:t>
            </a:r>
            <a:endParaRPr lang="en-US" sz="8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3624446" y="1619532"/>
            <a:ext cx="928464" cy="70106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t" anchorCtr="0"/>
          <a:lstStyle/>
          <a:p>
            <a:pPr algn="ctr"/>
            <a:r>
              <a:rPr lang="fi-FI" sz="800" dirty="0" smtClean="0"/>
              <a:t>Portfolio Funnel. New ideas that are approved end up as Roadmap Themes.</a:t>
            </a:r>
            <a:endParaRPr lang="en-US" sz="800" dirty="0" smtClean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67999" y="540000"/>
            <a:ext cx="8603430" cy="1143000"/>
          </a:xfrm>
        </p:spPr>
        <p:txBody>
          <a:bodyPr/>
          <a:lstStyle/>
          <a:p>
            <a:r>
              <a:rPr lang="fi-FI" dirty="0" smtClean="0"/>
              <a:t>Applying Scaled Agile Framework</a:t>
            </a:r>
            <a:r>
              <a:rPr lang="fi-FI" baseline="30000" dirty="0"/>
              <a:t>®</a:t>
            </a:r>
            <a:r>
              <a:rPr lang="fi-FI" sz="1600" dirty="0" smtClean="0"/>
              <a:t>  </a:t>
            </a:r>
            <a:r>
              <a:rPr lang="fi-FI" dirty="0" smtClean="0"/>
              <a:t>@NAPA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368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6270" y="656912"/>
            <a:ext cx="8228649" cy="9163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defTabSz="99536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defTabSz="99536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itchFamily="1" charset="0"/>
                <a:ea typeface="ＭＳ Ｐゴシック" charset="-128"/>
                <a:cs typeface="ＭＳ Ｐゴシック" charset="-128"/>
              </a:defRPr>
            </a:lvl2pPr>
            <a:lvl3pPr algn="l" defTabSz="99536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itchFamily="1" charset="0"/>
                <a:ea typeface="ＭＳ Ｐゴシック" charset="-128"/>
                <a:cs typeface="ＭＳ Ｐゴシック" charset="-128"/>
              </a:defRPr>
            </a:lvl3pPr>
            <a:lvl4pPr algn="l" defTabSz="99536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itchFamily="1" charset="0"/>
                <a:ea typeface="ＭＳ Ｐゴシック" charset="-128"/>
                <a:cs typeface="ＭＳ Ｐゴシック" charset="-128"/>
              </a:defRPr>
            </a:lvl4pPr>
            <a:lvl5pPr algn="l" defTabSz="99536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itchFamily="1" charset="0"/>
                <a:ea typeface="ＭＳ Ｐゴシック" charset="-128"/>
                <a:cs typeface="ＭＳ Ｐゴシック" charset="-128"/>
              </a:defRPr>
            </a:lvl5pPr>
            <a:lvl6pPr marL="457200" algn="l" defTabSz="9953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AAAAA"/>
                </a:solidFill>
                <a:latin typeface="Tahoma" pitchFamily="1" charset="0"/>
              </a:defRPr>
            </a:lvl6pPr>
            <a:lvl7pPr marL="914400" algn="l" defTabSz="9953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AAAAA"/>
                </a:solidFill>
                <a:latin typeface="Tahoma" pitchFamily="1" charset="0"/>
              </a:defRPr>
            </a:lvl7pPr>
            <a:lvl8pPr marL="1371600" algn="l" defTabSz="9953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AAAAA"/>
                </a:solidFill>
                <a:latin typeface="Tahoma" pitchFamily="1" charset="0"/>
              </a:defRPr>
            </a:lvl8pPr>
            <a:lvl9pPr marL="1828800" algn="l" defTabSz="9953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AAAAA"/>
                </a:solidFill>
                <a:latin typeface="Tahoma" pitchFamily="1" charset="0"/>
              </a:defRPr>
            </a:lvl9pPr>
          </a:lstStyle>
          <a:p>
            <a:r>
              <a:rPr lang="fi-FI" sz="3422" dirty="0"/>
              <a:t>NAPA </a:t>
            </a:r>
            <a:r>
              <a:rPr lang="fi-FI" sz="3422" dirty="0" smtClean="0"/>
              <a:t>Technology 2/2012 </a:t>
            </a:r>
            <a:endParaRPr lang="en-US" sz="3422" dirty="0"/>
          </a:p>
        </p:txBody>
      </p:sp>
      <p:sp>
        <p:nvSpPr>
          <p:cNvPr id="5" name="TextBox 4"/>
          <p:cNvSpPr txBox="1"/>
          <p:nvPr/>
        </p:nvSpPr>
        <p:spPr>
          <a:xfrm>
            <a:off x="611589" y="2577998"/>
            <a:ext cx="7700247" cy="24888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i-FI" sz="1198" dirty="0">
              <a:solidFill>
                <a:schemeClr val="tx1"/>
              </a:solidFill>
            </a:endParaRPr>
          </a:p>
          <a:p>
            <a:endParaRPr lang="fi-FI" sz="1198" dirty="0">
              <a:solidFill>
                <a:schemeClr val="tx1"/>
              </a:solidFill>
            </a:endParaRPr>
          </a:p>
          <a:p>
            <a:endParaRPr lang="fi-FI" sz="1198" dirty="0">
              <a:solidFill>
                <a:schemeClr val="tx1"/>
              </a:solidFill>
            </a:endParaRPr>
          </a:p>
          <a:p>
            <a:endParaRPr lang="fi-FI" sz="1198" dirty="0">
              <a:solidFill>
                <a:schemeClr val="tx1"/>
              </a:solidFill>
            </a:endParaRPr>
          </a:p>
          <a:p>
            <a:endParaRPr lang="fi-FI" sz="1198" dirty="0">
              <a:solidFill>
                <a:schemeClr val="tx1"/>
              </a:solidFill>
            </a:endParaRPr>
          </a:p>
          <a:p>
            <a:endParaRPr lang="fi-FI" sz="1198" dirty="0">
              <a:solidFill>
                <a:schemeClr val="tx1"/>
              </a:solidFill>
            </a:endParaRPr>
          </a:p>
          <a:p>
            <a:r>
              <a:rPr lang="fi-FI" sz="1198" dirty="0">
                <a:solidFill>
                  <a:schemeClr val="tx1"/>
                </a:solidFill>
              </a:rPr>
              <a:t>Finland</a:t>
            </a:r>
          </a:p>
          <a:p>
            <a:endParaRPr lang="fi-FI" sz="1198" dirty="0">
              <a:solidFill>
                <a:schemeClr val="tx1"/>
              </a:solidFill>
            </a:endParaRPr>
          </a:p>
          <a:p>
            <a:r>
              <a:rPr lang="fi-FI" sz="1198" dirty="0">
                <a:solidFill>
                  <a:schemeClr val="tx1"/>
                </a:solidFill>
              </a:rPr>
              <a:t>India</a:t>
            </a:r>
          </a:p>
          <a:p>
            <a:r>
              <a:rPr lang="fi-FI" sz="1198" dirty="0">
                <a:solidFill>
                  <a:schemeClr val="tx1"/>
                </a:solidFill>
              </a:rPr>
              <a:t> </a:t>
            </a:r>
          </a:p>
          <a:p>
            <a:r>
              <a:rPr lang="fi-FI" sz="1198" dirty="0">
                <a:solidFill>
                  <a:schemeClr val="tx1"/>
                </a:solidFill>
              </a:rPr>
              <a:t>Romania</a:t>
            </a:r>
          </a:p>
          <a:p>
            <a:endParaRPr lang="fi-FI" sz="1198" dirty="0">
              <a:solidFill>
                <a:schemeClr val="tx1"/>
              </a:solidFill>
            </a:endParaRPr>
          </a:p>
          <a:p>
            <a:pPr algn="ctr"/>
            <a:endParaRPr lang="fi-FI" sz="1198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5993" y="3071456"/>
            <a:ext cx="6463043" cy="757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sz="856" b="1" dirty="0">
                <a:solidFill>
                  <a:schemeClr val="tx1"/>
                </a:solidFill>
              </a:rPr>
              <a:t>Software </a:t>
            </a:r>
            <a:br>
              <a:rPr lang="fi-FI" sz="856" b="1" dirty="0">
                <a:solidFill>
                  <a:schemeClr val="tx1"/>
                </a:solidFill>
              </a:rPr>
            </a:br>
            <a:r>
              <a:rPr lang="fi-FI" sz="856" b="1" dirty="0">
                <a:solidFill>
                  <a:schemeClr val="tx1"/>
                </a:solidFill>
              </a:rPr>
              <a:t>Development</a:t>
            </a:r>
            <a:br>
              <a:rPr lang="fi-FI" sz="856" b="1" dirty="0">
                <a:solidFill>
                  <a:schemeClr val="tx1"/>
                </a:solidFill>
              </a:rPr>
            </a:br>
            <a:r>
              <a:rPr lang="fi-FI" sz="856" b="1" dirty="0">
                <a:solidFill>
                  <a:schemeClr val="tx1"/>
                </a:solidFill>
              </a:rPr>
              <a:t>Process</a:t>
            </a:r>
          </a:p>
          <a:p>
            <a:r>
              <a:rPr lang="fi-FI" sz="898" dirty="0" smtClean="0">
                <a:solidFill>
                  <a:schemeClr val="tx1"/>
                </a:solidFill>
              </a:rPr>
              <a:t>nn</a:t>
            </a:r>
            <a:endParaRPr lang="fi-FI" sz="898" dirty="0">
              <a:solidFill>
                <a:schemeClr val="tx1"/>
              </a:solidFill>
            </a:endParaRPr>
          </a:p>
          <a:p>
            <a:endParaRPr lang="en-US" sz="856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5993" y="3890057"/>
            <a:ext cx="6463043" cy="645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r>
              <a:rPr lang="fi-FI" sz="898" b="1" dirty="0">
                <a:solidFill>
                  <a:schemeClr val="tx1"/>
                </a:solidFill>
              </a:rPr>
              <a:t>Release </a:t>
            </a:r>
            <a:br>
              <a:rPr lang="fi-FI" sz="898" b="1" dirty="0">
                <a:solidFill>
                  <a:schemeClr val="tx1"/>
                </a:solidFill>
              </a:rPr>
            </a:br>
            <a:r>
              <a:rPr lang="fi-FI" sz="898" b="1" dirty="0">
                <a:solidFill>
                  <a:schemeClr val="tx1"/>
                </a:solidFill>
              </a:rPr>
              <a:t>Team</a:t>
            </a:r>
          </a:p>
          <a:p>
            <a:r>
              <a:rPr lang="fi-FI" sz="898" dirty="0" smtClean="0">
                <a:solidFill>
                  <a:schemeClr val="tx1"/>
                </a:solidFill>
              </a:rPr>
              <a:t>nn</a:t>
            </a:r>
            <a:endParaRPr lang="fi-FI" sz="898" dirty="0">
              <a:solidFill>
                <a:schemeClr val="tx1"/>
              </a:solidFill>
            </a:endParaRPr>
          </a:p>
          <a:p>
            <a:endParaRPr lang="fi-FI" sz="898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1753" y="4622306"/>
            <a:ext cx="6451522" cy="5068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r>
              <a:rPr lang="fi-FI" sz="898" b="1" dirty="0">
                <a:solidFill>
                  <a:schemeClr val="tx1"/>
                </a:solidFill>
              </a:rPr>
              <a:t>Platform &amp; </a:t>
            </a:r>
          </a:p>
          <a:p>
            <a:r>
              <a:rPr lang="fi-FI" sz="898" b="1" dirty="0">
                <a:solidFill>
                  <a:schemeClr val="tx1"/>
                </a:solidFill>
              </a:rPr>
              <a:t>Architecture</a:t>
            </a:r>
          </a:p>
          <a:p>
            <a:r>
              <a:rPr lang="fi-FI" sz="898" dirty="0" smtClean="0">
                <a:solidFill>
                  <a:schemeClr val="tx1"/>
                </a:solidFill>
              </a:rPr>
              <a:t>nn</a:t>
            </a:r>
            <a:endParaRPr lang="fi-FI" sz="898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1857307" y="3721182"/>
            <a:ext cx="2356927" cy="8008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fi-FI" sz="898" b="1" dirty="0">
                <a:solidFill>
                  <a:schemeClr val="tx1"/>
                </a:solidFill>
              </a:rPr>
              <a:t>Log / Voyage</a:t>
            </a:r>
          </a:p>
          <a:p>
            <a:pPr algn="ctr"/>
            <a:endParaRPr lang="fi-FI" sz="898" dirty="0">
              <a:solidFill>
                <a:schemeClr val="tx1"/>
              </a:solidFill>
            </a:endParaRPr>
          </a:p>
          <a:p>
            <a:pPr algn="ctr"/>
            <a:r>
              <a:rPr lang="fi-FI" sz="770" dirty="0" smtClean="0">
                <a:solidFill>
                  <a:schemeClr val="tx1"/>
                </a:solidFill>
              </a:rPr>
              <a:t>Nn</a:t>
            </a:r>
          </a:p>
          <a:p>
            <a:pPr algn="ctr"/>
            <a:r>
              <a:rPr lang="fi-FI" sz="770" dirty="0" smtClean="0">
                <a:solidFill>
                  <a:schemeClr val="tx1"/>
                </a:solidFill>
              </a:rPr>
              <a:t>Nn</a:t>
            </a:r>
          </a:p>
          <a:p>
            <a:pPr algn="ctr"/>
            <a:r>
              <a:rPr lang="fi-FI" sz="770" dirty="0" smtClean="0">
                <a:solidFill>
                  <a:schemeClr val="tx1"/>
                </a:solidFill>
              </a:rPr>
              <a:t>Nn</a:t>
            </a:r>
          </a:p>
          <a:p>
            <a:pPr algn="ctr"/>
            <a:r>
              <a:rPr lang="fi-FI" sz="770" dirty="0" smtClean="0">
                <a:solidFill>
                  <a:schemeClr val="tx1"/>
                </a:solidFill>
              </a:rPr>
              <a:t>Nn</a:t>
            </a:r>
          </a:p>
          <a:p>
            <a:pPr algn="ctr"/>
            <a:r>
              <a:rPr lang="fi-FI" sz="770" dirty="0" smtClean="0">
                <a:solidFill>
                  <a:schemeClr val="tx1"/>
                </a:solidFill>
              </a:rPr>
              <a:t>Nn</a:t>
            </a:r>
          </a:p>
          <a:p>
            <a:endParaRPr lang="fi-FI" sz="770" dirty="0">
              <a:solidFill>
                <a:schemeClr val="tx1"/>
              </a:solidFill>
            </a:endParaRPr>
          </a:p>
          <a:p>
            <a:endParaRPr lang="fi-FI" sz="770" dirty="0">
              <a:solidFill>
                <a:schemeClr val="tx1"/>
              </a:solidFill>
            </a:endParaRPr>
          </a:p>
          <a:p>
            <a:endParaRPr lang="fi-FI" sz="770" dirty="0">
              <a:solidFill>
                <a:schemeClr val="tx1"/>
              </a:solidFill>
            </a:endParaRPr>
          </a:p>
          <a:p>
            <a:endParaRPr lang="fi-FI" sz="770" dirty="0">
              <a:solidFill>
                <a:schemeClr val="tx1"/>
              </a:solidFill>
            </a:endParaRPr>
          </a:p>
          <a:p>
            <a:endParaRPr lang="fi-FI" sz="770" dirty="0">
              <a:solidFill>
                <a:schemeClr val="tx1"/>
              </a:solidFill>
            </a:endParaRPr>
          </a:p>
          <a:p>
            <a:pPr algn="ctr"/>
            <a:endParaRPr lang="fi-FI" sz="770" dirty="0">
              <a:solidFill>
                <a:schemeClr val="tx1"/>
              </a:solidFill>
            </a:endParaRPr>
          </a:p>
          <a:p>
            <a:pPr algn="ctr"/>
            <a:endParaRPr lang="fi-FI" sz="770" dirty="0">
              <a:solidFill>
                <a:schemeClr val="tx1"/>
              </a:solidFill>
            </a:endParaRPr>
          </a:p>
          <a:p>
            <a:pPr algn="ctr"/>
            <a:endParaRPr lang="fi-FI" sz="770" dirty="0">
              <a:solidFill>
                <a:schemeClr val="tx1"/>
              </a:solidFill>
            </a:endParaRPr>
          </a:p>
          <a:p>
            <a:pPr algn="ctr"/>
            <a:endParaRPr lang="fi-FI" sz="770" dirty="0">
              <a:solidFill>
                <a:schemeClr val="tx1"/>
              </a:solidFill>
            </a:endParaRPr>
          </a:p>
          <a:p>
            <a:pPr algn="ctr"/>
            <a:endParaRPr lang="fi-FI" sz="770" dirty="0">
              <a:solidFill>
                <a:schemeClr val="tx1"/>
              </a:solidFill>
            </a:endParaRPr>
          </a:p>
          <a:p>
            <a:pPr algn="ctr"/>
            <a:endParaRPr lang="fi-FI" sz="77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2872993" y="3721181"/>
            <a:ext cx="2376613" cy="8008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fi-FI" sz="898" b="1" dirty="0">
                <a:solidFill>
                  <a:schemeClr val="tx1"/>
                </a:solidFill>
              </a:rPr>
              <a:t>Ship</a:t>
            </a:r>
          </a:p>
          <a:p>
            <a:pPr algn="ctr"/>
            <a:r>
              <a:rPr lang="fi-FI" sz="898" b="1" dirty="0">
                <a:solidFill>
                  <a:schemeClr val="tx1"/>
                </a:solidFill>
              </a:rPr>
              <a:t>Model</a:t>
            </a:r>
            <a:r>
              <a:rPr lang="fi-FI" sz="898" dirty="0">
                <a:solidFill>
                  <a:schemeClr val="tx1"/>
                </a:solidFill>
              </a:rPr>
              <a:t>  </a:t>
            </a:r>
          </a:p>
          <a:p>
            <a:pPr algn="ctr"/>
            <a:endParaRPr lang="fi-FI" sz="898" dirty="0">
              <a:solidFill>
                <a:schemeClr val="tx1"/>
              </a:solidFill>
            </a:endParaRPr>
          </a:p>
          <a:p>
            <a:pPr algn="ctr"/>
            <a:r>
              <a:rPr lang="fi-FI" sz="770" dirty="0" smtClean="0">
                <a:solidFill>
                  <a:schemeClr val="tx1"/>
                </a:solidFill>
              </a:rPr>
              <a:t>Nn</a:t>
            </a:r>
          </a:p>
          <a:p>
            <a:pPr algn="ctr"/>
            <a:r>
              <a:rPr lang="fi-FI" sz="770" dirty="0" smtClean="0">
                <a:solidFill>
                  <a:schemeClr val="tx1"/>
                </a:solidFill>
              </a:rPr>
              <a:t>Nn</a:t>
            </a:r>
          </a:p>
          <a:p>
            <a:pPr algn="ctr"/>
            <a:r>
              <a:rPr lang="fi-FI" sz="770" dirty="0" smtClean="0">
                <a:solidFill>
                  <a:schemeClr val="tx1"/>
                </a:solidFill>
              </a:rPr>
              <a:t>Nn</a:t>
            </a:r>
          </a:p>
          <a:p>
            <a:pPr algn="ctr"/>
            <a:r>
              <a:rPr lang="fi-FI" sz="770" dirty="0" smtClean="0">
                <a:solidFill>
                  <a:schemeClr val="tx1"/>
                </a:solidFill>
              </a:rPr>
              <a:t>Nn</a:t>
            </a:r>
          </a:p>
          <a:p>
            <a:pPr algn="ctr"/>
            <a:r>
              <a:rPr lang="fi-FI" sz="770" dirty="0" smtClean="0">
                <a:solidFill>
                  <a:schemeClr val="tx1"/>
                </a:solidFill>
              </a:rPr>
              <a:t>Nn</a:t>
            </a:r>
          </a:p>
          <a:p>
            <a:pPr algn="ctr"/>
            <a:r>
              <a:rPr lang="fi-FI" sz="770" dirty="0" smtClean="0">
                <a:solidFill>
                  <a:schemeClr val="tx1"/>
                </a:solidFill>
              </a:rPr>
              <a:t>Nn</a:t>
            </a:r>
          </a:p>
          <a:p>
            <a:endParaRPr lang="fi-FI" sz="770" dirty="0">
              <a:solidFill>
                <a:schemeClr val="tx1"/>
              </a:solidFill>
            </a:endParaRPr>
          </a:p>
          <a:p>
            <a:endParaRPr lang="fi-FI" sz="770" dirty="0">
              <a:solidFill>
                <a:schemeClr val="tx1"/>
              </a:solidFill>
            </a:endParaRPr>
          </a:p>
          <a:p>
            <a:pPr algn="ctr"/>
            <a:endParaRPr lang="fi-FI" sz="770" dirty="0">
              <a:solidFill>
                <a:schemeClr val="tx1"/>
              </a:solidFill>
            </a:endParaRPr>
          </a:p>
          <a:p>
            <a:pPr algn="ctr"/>
            <a:endParaRPr lang="fi-FI" sz="770" dirty="0">
              <a:solidFill>
                <a:schemeClr val="tx1"/>
              </a:solidFill>
            </a:endParaRPr>
          </a:p>
          <a:p>
            <a:pPr algn="ctr"/>
            <a:endParaRPr lang="fi-FI" sz="770" dirty="0">
              <a:solidFill>
                <a:schemeClr val="tx1"/>
              </a:solidFill>
            </a:endParaRPr>
          </a:p>
          <a:p>
            <a:pPr algn="ctr"/>
            <a:endParaRPr lang="fi-FI" sz="770" dirty="0">
              <a:solidFill>
                <a:schemeClr val="tx1"/>
              </a:solidFill>
            </a:endParaRPr>
          </a:p>
          <a:p>
            <a:pPr algn="ctr"/>
            <a:endParaRPr lang="fi-FI" sz="770" dirty="0">
              <a:solidFill>
                <a:schemeClr val="tx1"/>
              </a:solidFill>
            </a:endParaRPr>
          </a:p>
          <a:p>
            <a:pPr algn="ctr"/>
            <a:endParaRPr lang="fi-FI" sz="770" dirty="0">
              <a:solidFill>
                <a:schemeClr val="tx1"/>
              </a:solidFill>
            </a:endParaRPr>
          </a:p>
          <a:p>
            <a:pPr algn="ctr"/>
            <a:endParaRPr lang="fi-FI" sz="77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3915936" y="3712337"/>
            <a:ext cx="2316788" cy="8185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fi-FI" sz="898" b="1" dirty="0">
                <a:solidFill>
                  <a:schemeClr val="tx1"/>
                </a:solidFill>
              </a:rPr>
              <a:t>Statutory</a:t>
            </a:r>
            <a:endParaRPr lang="fi-FI" sz="898" dirty="0">
              <a:solidFill>
                <a:schemeClr val="tx1"/>
              </a:solidFill>
            </a:endParaRPr>
          </a:p>
          <a:p>
            <a:pPr algn="ctr"/>
            <a:endParaRPr lang="fi-FI" sz="898" dirty="0">
              <a:solidFill>
                <a:schemeClr val="tx1"/>
              </a:solidFill>
            </a:endParaRPr>
          </a:p>
          <a:p>
            <a:pPr algn="ctr"/>
            <a:r>
              <a:rPr lang="fi-FI" sz="898" dirty="0" smtClean="0">
                <a:solidFill>
                  <a:schemeClr val="tx1"/>
                </a:solidFill>
              </a:rPr>
              <a:t>Nn</a:t>
            </a:r>
          </a:p>
          <a:p>
            <a:pPr algn="ctr"/>
            <a:r>
              <a:rPr lang="fi-FI" sz="898" dirty="0" smtClean="0">
                <a:solidFill>
                  <a:schemeClr val="tx1"/>
                </a:solidFill>
              </a:rPr>
              <a:t>Nn</a:t>
            </a:r>
          </a:p>
          <a:p>
            <a:pPr algn="ctr"/>
            <a:r>
              <a:rPr lang="fi-FI" sz="898" dirty="0" smtClean="0">
                <a:solidFill>
                  <a:schemeClr val="tx1"/>
                </a:solidFill>
              </a:rPr>
              <a:t>Nn</a:t>
            </a:r>
          </a:p>
          <a:p>
            <a:pPr algn="ctr"/>
            <a:r>
              <a:rPr lang="fi-FI" sz="898" dirty="0" smtClean="0">
                <a:solidFill>
                  <a:schemeClr val="tx1"/>
                </a:solidFill>
              </a:rPr>
              <a:t>Nn</a:t>
            </a:r>
          </a:p>
          <a:p>
            <a:pPr algn="ctr"/>
            <a:r>
              <a:rPr lang="fi-FI" sz="898" dirty="0" smtClean="0">
                <a:solidFill>
                  <a:schemeClr val="tx1"/>
                </a:solidFill>
              </a:rPr>
              <a:t>Nn</a:t>
            </a:r>
          </a:p>
          <a:p>
            <a:pPr algn="ctr"/>
            <a:r>
              <a:rPr lang="fi-FI" sz="898" dirty="0" smtClean="0">
                <a:solidFill>
                  <a:schemeClr val="tx1"/>
                </a:solidFill>
              </a:rPr>
              <a:t>Nn</a:t>
            </a:r>
          </a:p>
          <a:p>
            <a:pPr algn="ctr"/>
            <a:r>
              <a:rPr lang="fi-FI" sz="898" dirty="0" smtClean="0">
                <a:solidFill>
                  <a:schemeClr val="tx1"/>
                </a:solidFill>
              </a:rPr>
              <a:t>Nn</a:t>
            </a:r>
          </a:p>
          <a:p>
            <a:pPr algn="ctr"/>
            <a:r>
              <a:rPr lang="fi-FI" sz="898" dirty="0" smtClean="0">
                <a:solidFill>
                  <a:schemeClr val="tx1"/>
                </a:solidFill>
              </a:rPr>
              <a:t>Nn</a:t>
            </a:r>
          </a:p>
          <a:p>
            <a:pPr algn="ctr"/>
            <a:r>
              <a:rPr lang="fi-FI" sz="898" dirty="0" smtClean="0">
                <a:solidFill>
                  <a:schemeClr val="tx1"/>
                </a:solidFill>
              </a:rPr>
              <a:t>Nn</a:t>
            </a:r>
          </a:p>
          <a:p>
            <a:pPr algn="ctr"/>
            <a:endParaRPr lang="fi-FI" sz="898" dirty="0">
              <a:solidFill>
                <a:schemeClr val="tx1"/>
              </a:solidFill>
            </a:endParaRPr>
          </a:p>
          <a:p>
            <a:endParaRPr lang="fi-FI" sz="770" dirty="0">
              <a:solidFill>
                <a:schemeClr val="tx1"/>
              </a:solidFill>
            </a:endParaRPr>
          </a:p>
          <a:p>
            <a:endParaRPr lang="fi-FI" sz="770" dirty="0">
              <a:solidFill>
                <a:schemeClr val="tx1"/>
              </a:solidFill>
            </a:endParaRPr>
          </a:p>
          <a:p>
            <a:endParaRPr lang="fi-FI" sz="770" dirty="0">
              <a:solidFill>
                <a:schemeClr val="tx1"/>
              </a:solidFill>
            </a:endParaRPr>
          </a:p>
          <a:p>
            <a:pPr algn="ctr"/>
            <a:endParaRPr lang="fi-FI" sz="77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5400000">
            <a:off x="4919909" y="3731715"/>
            <a:ext cx="2376613" cy="779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fi-FI" sz="898" b="1" dirty="0">
                <a:solidFill>
                  <a:schemeClr val="tx1"/>
                </a:solidFill>
              </a:rPr>
              <a:t>Steel</a:t>
            </a:r>
            <a:endParaRPr lang="fi-FI" sz="898" dirty="0">
              <a:solidFill>
                <a:schemeClr val="tx1"/>
              </a:solidFill>
            </a:endParaRPr>
          </a:p>
          <a:p>
            <a:pPr algn="ctr"/>
            <a:endParaRPr lang="fi-FI" sz="898" dirty="0">
              <a:solidFill>
                <a:schemeClr val="tx1"/>
              </a:solidFill>
            </a:endParaRPr>
          </a:p>
          <a:p>
            <a:pPr algn="ctr"/>
            <a:endParaRPr lang="fi-FI" sz="898" dirty="0">
              <a:solidFill>
                <a:schemeClr val="tx1"/>
              </a:solidFill>
            </a:endParaRPr>
          </a:p>
          <a:p>
            <a:pPr algn="ctr"/>
            <a:r>
              <a:rPr lang="fi-FI" sz="770" dirty="0" smtClean="0">
                <a:solidFill>
                  <a:schemeClr val="tx1"/>
                </a:solidFill>
              </a:rPr>
              <a:t>Nn</a:t>
            </a:r>
          </a:p>
          <a:p>
            <a:pPr algn="ctr"/>
            <a:r>
              <a:rPr lang="fi-FI" sz="770" dirty="0" smtClean="0">
                <a:solidFill>
                  <a:schemeClr val="tx1"/>
                </a:solidFill>
              </a:rPr>
              <a:t>Nn</a:t>
            </a:r>
          </a:p>
          <a:p>
            <a:pPr algn="ctr"/>
            <a:r>
              <a:rPr lang="fi-FI" sz="770" dirty="0" smtClean="0">
                <a:solidFill>
                  <a:schemeClr val="tx1"/>
                </a:solidFill>
              </a:rPr>
              <a:t>Nn</a:t>
            </a:r>
          </a:p>
          <a:p>
            <a:pPr algn="ctr"/>
            <a:r>
              <a:rPr lang="fi-FI" sz="770" dirty="0" smtClean="0">
                <a:solidFill>
                  <a:schemeClr val="tx1"/>
                </a:solidFill>
              </a:rPr>
              <a:t>Nn</a:t>
            </a:r>
          </a:p>
          <a:p>
            <a:pPr algn="ctr"/>
            <a:r>
              <a:rPr lang="fi-FI" sz="770" dirty="0" smtClean="0">
                <a:solidFill>
                  <a:schemeClr val="tx1"/>
                </a:solidFill>
              </a:rPr>
              <a:t>Nn</a:t>
            </a:r>
          </a:p>
          <a:p>
            <a:pPr algn="ctr"/>
            <a:r>
              <a:rPr lang="fi-FI" sz="770" dirty="0" smtClean="0">
                <a:solidFill>
                  <a:schemeClr val="tx1"/>
                </a:solidFill>
              </a:rPr>
              <a:t>Nn</a:t>
            </a:r>
          </a:p>
          <a:p>
            <a:pPr algn="ctr"/>
            <a:r>
              <a:rPr lang="fi-FI" sz="770" dirty="0" smtClean="0">
                <a:solidFill>
                  <a:schemeClr val="tx1"/>
                </a:solidFill>
              </a:rPr>
              <a:t>Nn</a:t>
            </a:r>
          </a:p>
          <a:p>
            <a:pPr algn="ctr"/>
            <a:r>
              <a:rPr lang="fi-FI" sz="770" dirty="0" smtClean="0">
                <a:solidFill>
                  <a:schemeClr val="tx1"/>
                </a:solidFill>
              </a:rPr>
              <a:t>Nn</a:t>
            </a:r>
          </a:p>
          <a:p>
            <a:pPr algn="ctr"/>
            <a:r>
              <a:rPr lang="fi-FI" sz="770" dirty="0" smtClean="0">
                <a:solidFill>
                  <a:schemeClr val="tx1"/>
                </a:solidFill>
              </a:rPr>
              <a:t>Nn</a:t>
            </a:r>
          </a:p>
          <a:p>
            <a:pPr algn="ctr"/>
            <a:endParaRPr lang="fi-FI" sz="770" dirty="0">
              <a:solidFill>
                <a:schemeClr val="tx1"/>
              </a:solidFill>
            </a:endParaRPr>
          </a:p>
          <a:p>
            <a:endParaRPr lang="fi-FI" sz="770" dirty="0">
              <a:solidFill>
                <a:schemeClr val="tx1"/>
              </a:solidFill>
            </a:endParaRPr>
          </a:p>
          <a:p>
            <a:endParaRPr lang="fi-FI" sz="770" dirty="0">
              <a:solidFill>
                <a:schemeClr val="tx1"/>
              </a:solidFill>
            </a:endParaRPr>
          </a:p>
          <a:p>
            <a:endParaRPr lang="fi-FI" sz="770" dirty="0">
              <a:solidFill>
                <a:schemeClr val="tx1"/>
              </a:solidFill>
            </a:endParaRPr>
          </a:p>
          <a:p>
            <a:endParaRPr lang="fi-FI" sz="770" dirty="0">
              <a:solidFill>
                <a:schemeClr val="tx1"/>
              </a:solidFill>
            </a:endParaRPr>
          </a:p>
          <a:p>
            <a:endParaRPr lang="fi-FI" sz="77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5400000">
            <a:off x="5931490" y="3718841"/>
            <a:ext cx="2376613" cy="8055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wrap="square" rtlCol="0" anchor="b" anchorCtr="0">
            <a:spAutoFit/>
          </a:bodyPr>
          <a:lstStyle/>
          <a:p>
            <a:pPr algn="ctr"/>
            <a:r>
              <a:rPr lang="fi-FI" sz="898" b="1" dirty="0">
                <a:solidFill>
                  <a:schemeClr val="tx1"/>
                </a:solidFill>
              </a:rPr>
              <a:t>Hydro</a:t>
            </a:r>
          </a:p>
          <a:p>
            <a:pPr algn="ctr"/>
            <a:endParaRPr lang="fi-FI" sz="898" b="1" dirty="0">
              <a:solidFill>
                <a:schemeClr val="tx1"/>
              </a:solidFill>
            </a:endParaRPr>
          </a:p>
          <a:p>
            <a:pPr algn="ctr"/>
            <a:endParaRPr lang="fi-FI" sz="898" dirty="0">
              <a:solidFill>
                <a:schemeClr val="tx1"/>
              </a:solidFill>
            </a:endParaRPr>
          </a:p>
          <a:p>
            <a:pPr algn="ctr"/>
            <a:r>
              <a:rPr lang="fi-FI" sz="770" dirty="0" smtClean="0">
                <a:solidFill>
                  <a:schemeClr val="tx1"/>
                </a:solidFill>
              </a:rPr>
              <a:t>Nn</a:t>
            </a:r>
          </a:p>
          <a:p>
            <a:pPr algn="ctr"/>
            <a:r>
              <a:rPr lang="fi-FI" sz="770" dirty="0" smtClean="0">
                <a:solidFill>
                  <a:schemeClr val="tx1"/>
                </a:solidFill>
              </a:rPr>
              <a:t>Nn</a:t>
            </a:r>
          </a:p>
          <a:p>
            <a:pPr algn="ctr"/>
            <a:r>
              <a:rPr lang="fi-FI" sz="770" dirty="0" smtClean="0">
                <a:solidFill>
                  <a:schemeClr val="tx1"/>
                </a:solidFill>
              </a:rPr>
              <a:t>Nn</a:t>
            </a:r>
          </a:p>
          <a:p>
            <a:pPr algn="ctr"/>
            <a:r>
              <a:rPr lang="fi-FI" sz="770" dirty="0" smtClean="0">
                <a:solidFill>
                  <a:schemeClr val="tx1"/>
                </a:solidFill>
              </a:rPr>
              <a:t>Nn</a:t>
            </a:r>
          </a:p>
          <a:p>
            <a:pPr algn="ctr"/>
            <a:r>
              <a:rPr lang="fi-FI" sz="770" dirty="0" smtClean="0">
                <a:solidFill>
                  <a:schemeClr val="tx1"/>
                </a:solidFill>
              </a:rPr>
              <a:t>Nn</a:t>
            </a:r>
          </a:p>
          <a:p>
            <a:pPr algn="ctr"/>
            <a:endParaRPr lang="fi-FI" sz="770" dirty="0">
              <a:solidFill>
                <a:schemeClr val="tx1"/>
              </a:solidFill>
            </a:endParaRPr>
          </a:p>
          <a:p>
            <a:endParaRPr lang="fi-FI" sz="770" dirty="0">
              <a:solidFill>
                <a:schemeClr val="tx1"/>
              </a:solidFill>
            </a:endParaRPr>
          </a:p>
          <a:p>
            <a:endParaRPr lang="fi-FI" sz="770" dirty="0">
              <a:solidFill>
                <a:schemeClr val="tx1"/>
              </a:solidFill>
            </a:endParaRPr>
          </a:p>
          <a:p>
            <a:endParaRPr lang="fi-FI" sz="770" dirty="0">
              <a:solidFill>
                <a:schemeClr val="tx1"/>
              </a:solidFill>
            </a:endParaRPr>
          </a:p>
          <a:p>
            <a:endParaRPr lang="fi-FI" sz="770" dirty="0">
              <a:solidFill>
                <a:schemeClr val="tx1"/>
              </a:solidFill>
            </a:endParaRPr>
          </a:p>
          <a:p>
            <a:endParaRPr lang="fi-FI" sz="770" dirty="0">
              <a:solidFill>
                <a:schemeClr val="tx1"/>
              </a:solidFill>
            </a:endParaRPr>
          </a:p>
          <a:p>
            <a:pPr algn="ctr"/>
            <a:endParaRPr lang="fi-FI" sz="770" dirty="0">
              <a:solidFill>
                <a:schemeClr val="tx1"/>
              </a:solidFill>
            </a:endParaRPr>
          </a:p>
          <a:p>
            <a:pPr algn="ctr"/>
            <a:endParaRPr lang="fi-FI" sz="770" dirty="0">
              <a:solidFill>
                <a:schemeClr val="tx1"/>
              </a:solidFill>
            </a:endParaRPr>
          </a:p>
          <a:p>
            <a:pPr algn="ctr"/>
            <a:endParaRPr lang="fi-FI" sz="770" dirty="0">
              <a:solidFill>
                <a:schemeClr val="tx1"/>
              </a:solidFill>
            </a:endParaRPr>
          </a:p>
          <a:p>
            <a:pPr algn="ctr"/>
            <a:endParaRPr lang="fi-FI" sz="77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7017127" y="3711581"/>
            <a:ext cx="2317173" cy="8200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fi-FI" sz="898" b="1" dirty="0">
                <a:solidFill>
                  <a:schemeClr val="tx1"/>
                </a:solidFill>
              </a:rPr>
              <a:t>Reporting &amp; Office</a:t>
            </a:r>
            <a:endParaRPr lang="fi-FI" sz="898" dirty="0">
              <a:solidFill>
                <a:schemeClr val="tx1"/>
              </a:solidFill>
            </a:endParaRPr>
          </a:p>
          <a:p>
            <a:endParaRPr lang="fi-FI" sz="898" dirty="0">
              <a:solidFill>
                <a:schemeClr val="tx1"/>
              </a:solidFill>
            </a:endParaRPr>
          </a:p>
          <a:p>
            <a:endParaRPr lang="fi-FI" sz="898" dirty="0">
              <a:solidFill>
                <a:schemeClr val="tx1"/>
              </a:solidFill>
            </a:endParaRPr>
          </a:p>
          <a:p>
            <a:endParaRPr lang="fi-FI" sz="898" dirty="0">
              <a:solidFill>
                <a:schemeClr val="tx1"/>
              </a:solidFill>
            </a:endParaRPr>
          </a:p>
          <a:p>
            <a:endParaRPr lang="fi-FI" sz="898" dirty="0">
              <a:solidFill>
                <a:schemeClr val="tx1"/>
              </a:solidFill>
            </a:endParaRPr>
          </a:p>
          <a:p>
            <a:endParaRPr lang="fi-FI" sz="770" dirty="0">
              <a:solidFill>
                <a:schemeClr val="tx1"/>
              </a:solidFill>
            </a:endParaRPr>
          </a:p>
          <a:p>
            <a:pPr algn="ctr"/>
            <a:r>
              <a:rPr lang="fi-FI" sz="770" dirty="0" smtClean="0">
                <a:solidFill>
                  <a:schemeClr val="tx1"/>
                </a:solidFill>
              </a:rPr>
              <a:t>nn</a:t>
            </a:r>
            <a:endParaRPr lang="fi-FI" sz="770" dirty="0">
              <a:solidFill>
                <a:schemeClr val="tx1"/>
              </a:solidFill>
            </a:endParaRPr>
          </a:p>
          <a:p>
            <a:pPr algn="ctr"/>
            <a:r>
              <a:rPr lang="fi-FI" sz="770" dirty="0" smtClean="0">
                <a:solidFill>
                  <a:schemeClr val="tx1"/>
                </a:solidFill>
              </a:rPr>
              <a:t>nn</a:t>
            </a:r>
            <a:endParaRPr lang="fi-FI" sz="770" dirty="0">
              <a:solidFill>
                <a:schemeClr val="tx1"/>
              </a:solidFill>
            </a:endParaRPr>
          </a:p>
          <a:p>
            <a:pPr algn="ctr"/>
            <a:r>
              <a:rPr lang="fi-FI" sz="770" dirty="0" smtClean="0">
                <a:solidFill>
                  <a:schemeClr val="tx1"/>
                </a:solidFill>
              </a:rPr>
              <a:t>nn</a:t>
            </a:r>
            <a:endParaRPr lang="fi-FI" sz="770" dirty="0">
              <a:solidFill>
                <a:schemeClr val="tx1"/>
              </a:solidFill>
            </a:endParaRPr>
          </a:p>
          <a:p>
            <a:pPr algn="ctr"/>
            <a:r>
              <a:rPr lang="fi-FI" sz="770" dirty="0" smtClean="0">
                <a:solidFill>
                  <a:schemeClr val="tx1"/>
                </a:solidFill>
              </a:rPr>
              <a:t>nn</a:t>
            </a:r>
            <a:endParaRPr lang="fi-FI" sz="770" dirty="0">
              <a:solidFill>
                <a:schemeClr val="tx1"/>
              </a:solidFill>
            </a:endParaRPr>
          </a:p>
          <a:p>
            <a:pPr algn="ctr"/>
            <a:endParaRPr lang="fi-FI" sz="770" dirty="0">
              <a:solidFill>
                <a:schemeClr val="tx1"/>
              </a:solidFill>
            </a:endParaRPr>
          </a:p>
          <a:p>
            <a:pPr algn="ctr"/>
            <a:endParaRPr lang="fi-FI" sz="770" dirty="0">
              <a:solidFill>
                <a:schemeClr val="tx1"/>
              </a:solidFill>
            </a:endParaRPr>
          </a:p>
          <a:p>
            <a:pPr algn="ctr"/>
            <a:endParaRPr lang="fi-FI" sz="770" dirty="0">
              <a:solidFill>
                <a:schemeClr val="tx1"/>
              </a:solidFill>
            </a:endParaRPr>
          </a:p>
          <a:p>
            <a:pPr algn="ctr"/>
            <a:endParaRPr lang="fi-FI" sz="770" dirty="0">
              <a:solidFill>
                <a:schemeClr val="tx1"/>
              </a:solidFill>
            </a:endParaRPr>
          </a:p>
          <a:p>
            <a:pPr algn="ctr"/>
            <a:endParaRPr lang="fi-FI" sz="770" dirty="0">
              <a:solidFill>
                <a:schemeClr val="tx1"/>
              </a:solidFill>
            </a:endParaRPr>
          </a:p>
          <a:p>
            <a:pPr algn="ctr"/>
            <a:endParaRPr lang="fi-FI" sz="77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5400000">
            <a:off x="3761696" y="2085438"/>
            <a:ext cx="599203" cy="8008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fi-FI" sz="898" b="1" dirty="0">
                <a:solidFill>
                  <a:schemeClr val="tx1"/>
                </a:solidFill>
              </a:rPr>
              <a:t>Ship</a:t>
            </a:r>
          </a:p>
          <a:p>
            <a:pPr algn="ctr"/>
            <a:r>
              <a:rPr lang="fi-FI" sz="898" b="1" dirty="0">
                <a:solidFill>
                  <a:schemeClr val="tx1"/>
                </a:solidFill>
              </a:rPr>
              <a:t>Model</a:t>
            </a:r>
          </a:p>
          <a:p>
            <a:pPr algn="ctr"/>
            <a:r>
              <a:rPr lang="fi-FI" sz="898" dirty="0" smtClean="0">
                <a:solidFill>
                  <a:schemeClr val="tx1"/>
                </a:solidFill>
              </a:rPr>
              <a:t>nn</a:t>
            </a:r>
            <a:endParaRPr lang="fi-FI" sz="77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5400000">
            <a:off x="4773092" y="2096632"/>
            <a:ext cx="599203" cy="8008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fi-FI" sz="898" b="1" dirty="0">
                <a:solidFill>
                  <a:schemeClr val="tx1"/>
                </a:solidFill>
              </a:rPr>
              <a:t>Statutory </a:t>
            </a:r>
          </a:p>
          <a:p>
            <a:pPr algn="ctr"/>
            <a:r>
              <a:rPr lang="fi-FI" sz="898" dirty="0" smtClean="0">
                <a:solidFill>
                  <a:schemeClr val="tx1"/>
                </a:solidFill>
              </a:rPr>
              <a:t>nn</a:t>
            </a:r>
            <a:endParaRPr lang="fi-FI" sz="898" dirty="0">
              <a:solidFill>
                <a:schemeClr val="tx1"/>
              </a:solidFill>
            </a:endParaRPr>
          </a:p>
          <a:p>
            <a:pPr algn="ctr"/>
            <a:endParaRPr lang="fi-FI" sz="898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5400000">
            <a:off x="5819146" y="2096630"/>
            <a:ext cx="599203" cy="8008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fi-FI" sz="898" b="1" dirty="0">
                <a:solidFill>
                  <a:schemeClr val="tx1"/>
                </a:solidFill>
              </a:rPr>
              <a:t>Steel</a:t>
            </a:r>
          </a:p>
          <a:p>
            <a:pPr algn="ctr"/>
            <a:r>
              <a:rPr lang="fi-FI" sz="898" dirty="0" smtClean="0">
                <a:solidFill>
                  <a:schemeClr val="tx1"/>
                </a:solidFill>
              </a:rPr>
              <a:t>nn</a:t>
            </a:r>
            <a:endParaRPr lang="fi-FI" sz="898" dirty="0">
              <a:solidFill>
                <a:schemeClr val="tx1"/>
              </a:solidFill>
            </a:endParaRPr>
          </a:p>
          <a:p>
            <a:pPr algn="ctr"/>
            <a:endParaRPr lang="fi-FI" sz="898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5400000">
            <a:off x="6824195" y="2096631"/>
            <a:ext cx="599203" cy="8008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fi-FI" sz="898" b="1" dirty="0">
                <a:solidFill>
                  <a:schemeClr val="tx1"/>
                </a:solidFill>
              </a:rPr>
              <a:t>Hydro</a:t>
            </a:r>
          </a:p>
          <a:p>
            <a:pPr algn="ctr"/>
            <a:r>
              <a:rPr lang="fi-FI" sz="898" dirty="0" smtClean="0">
                <a:solidFill>
                  <a:schemeClr val="tx1"/>
                </a:solidFill>
              </a:rPr>
              <a:t>Nn</a:t>
            </a:r>
          </a:p>
          <a:p>
            <a:pPr algn="ctr"/>
            <a:endParaRPr lang="fi-FI" sz="898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5400000">
            <a:off x="7866510" y="2096633"/>
            <a:ext cx="599203" cy="8008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fi-FI" sz="898" b="1" dirty="0">
                <a:solidFill>
                  <a:schemeClr val="tx1"/>
                </a:solidFill>
              </a:rPr>
              <a:t>Report.  &amp; Office</a:t>
            </a:r>
          </a:p>
          <a:p>
            <a:pPr algn="ctr"/>
            <a:r>
              <a:rPr lang="fi-FI" sz="898" dirty="0" smtClean="0">
                <a:solidFill>
                  <a:schemeClr val="tx1"/>
                </a:solidFill>
              </a:rPr>
              <a:t>nn</a:t>
            </a:r>
            <a:endParaRPr lang="fi-FI" sz="77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5400000">
            <a:off x="2746011" y="2094699"/>
            <a:ext cx="579518" cy="8008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fi-FI" sz="898" b="1" dirty="0">
                <a:solidFill>
                  <a:schemeClr val="tx1"/>
                </a:solidFill>
              </a:rPr>
              <a:t>Log / Voyage</a:t>
            </a:r>
          </a:p>
          <a:p>
            <a:pPr algn="ctr"/>
            <a:r>
              <a:rPr lang="fi-FI" sz="898" dirty="0" smtClean="0">
                <a:solidFill>
                  <a:schemeClr val="tx1"/>
                </a:solidFill>
              </a:rPr>
              <a:t>Nn</a:t>
            </a:r>
          </a:p>
          <a:p>
            <a:pPr algn="ctr"/>
            <a:endParaRPr lang="fi-FI" sz="77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5400000">
            <a:off x="1617245" y="1974569"/>
            <a:ext cx="698012" cy="10225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fi-FI" sz="898" b="1" dirty="0">
                <a:solidFill>
                  <a:schemeClr val="tx1"/>
                </a:solidFill>
              </a:rPr>
              <a:t>Product Owners</a:t>
            </a:r>
          </a:p>
          <a:p>
            <a:pPr algn="ctr"/>
            <a:r>
              <a:rPr lang="fi-FI" sz="898" dirty="0" smtClean="0">
                <a:solidFill>
                  <a:schemeClr val="tx1"/>
                </a:solidFill>
              </a:rPr>
              <a:t>(in Business Units)</a:t>
            </a:r>
            <a:endParaRPr lang="fi-FI" sz="898" dirty="0">
              <a:solidFill>
                <a:schemeClr val="tx1"/>
              </a:solidFill>
            </a:endParaRPr>
          </a:p>
          <a:p>
            <a:pPr algn="ctr"/>
            <a:endParaRPr lang="fi-FI" sz="770" dirty="0">
              <a:solidFill>
                <a:schemeClr val="tx1"/>
              </a:solidFill>
            </a:endParaRPr>
          </a:p>
          <a:p>
            <a:pPr algn="ctr"/>
            <a:endParaRPr lang="fi-FI" sz="77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161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Team Structure</a:t>
            </a:r>
            <a:endParaRPr lang="en-US" dirty="0"/>
          </a:p>
        </p:txBody>
      </p:sp>
      <p:pic>
        <p:nvPicPr>
          <p:cNvPr id="3074" name="Picture 2" descr="http://fisjkars.github.io/Scrum-Backlog/img/scrum-team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1877" y="1683000"/>
            <a:ext cx="351758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8000" y="1711349"/>
            <a:ext cx="8229600" cy="4525963"/>
          </a:xfrm>
          <a:prstGeom prst="rect">
            <a:avLst/>
          </a:prstGeom>
        </p:spPr>
        <p:txBody>
          <a:bodyPr vert="horz" lIns="0" tIns="36000" rIns="72000" bIns="36000" rtlCol="0">
            <a:normAutofit/>
          </a:bodyPr>
          <a:lstStyle>
            <a:lvl1pPr marL="271463" indent="-271463" algn="l" defTabSz="914400" rtl="0" eaLnBrk="1" latinLnBrk="0" hangingPunct="1">
              <a:spcBef>
                <a:spcPct val="20000"/>
              </a:spcBef>
              <a:buClr>
                <a:srgbClr val="6098B8"/>
              </a:buClr>
              <a:buSzPct val="120000"/>
              <a:buFont typeface="Arial" pitchFamily="34" charset="0"/>
              <a:buChar char="•"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2300" indent="-2603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84250" indent="-27146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46200" indent="-271463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08150" indent="-271463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/>
              <a:t>All teams starting with pure</a:t>
            </a:r>
            <a:br>
              <a:rPr lang="fi-FI" dirty="0" smtClean="0"/>
            </a:br>
            <a:r>
              <a:rPr lang="fi-FI" dirty="0" smtClean="0"/>
              <a:t>Scrum</a:t>
            </a:r>
          </a:p>
          <a:p>
            <a:r>
              <a:rPr lang="fi-FI" dirty="0" smtClean="0"/>
              <a:t>Every team had own </a:t>
            </a:r>
            <a:r>
              <a:rPr lang="fi-FI" dirty="0" smtClean="0">
                <a:hlinkClick r:id="rId4"/>
              </a:rPr>
              <a:t>Product</a:t>
            </a:r>
            <a:br>
              <a:rPr lang="fi-FI" dirty="0" smtClean="0">
                <a:hlinkClick r:id="rId4"/>
              </a:rPr>
            </a:br>
            <a:r>
              <a:rPr lang="fi-FI" dirty="0" smtClean="0">
                <a:hlinkClick r:id="rId4"/>
              </a:rPr>
              <a:t>Owner</a:t>
            </a:r>
            <a:r>
              <a:rPr lang="fi-FI" dirty="0" smtClean="0"/>
              <a:t>, </a:t>
            </a:r>
            <a:r>
              <a:rPr lang="fi-FI" dirty="0" smtClean="0">
                <a:hlinkClick r:id="rId5"/>
              </a:rPr>
              <a:t>Scrum Master </a:t>
            </a:r>
            <a:r>
              <a:rPr lang="fi-FI" dirty="0" smtClean="0"/>
              <a:t>and</a:t>
            </a:r>
            <a:br>
              <a:rPr lang="fi-FI" dirty="0" smtClean="0"/>
            </a:br>
            <a:r>
              <a:rPr lang="fi-FI" dirty="0" smtClean="0">
                <a:hlinkClick r:id="rId6"/>
              </a:rPr>
              <a:t>Backlog</a:t>
            </a:r>
            <a:endParaRPr lang="fi-FI" dirty="0" smtClean="0"/>
          </a:p>
          <a:p>
            <a:r>
              <a:rPr lang="fi-FI" dirty="0" smtClean="0"/>
              <a:t>Many distributed teams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09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APA Group no year template">
  <a:themeElements>
    <a:clrScheme name="NAPA">
      <a:dk1>
        <a:sysClr val="windowText" lastClr="000000"/>
      </a:dk1>
      <a:lt1>
        <a:sysClr val="window" lastClr="FFFFFF"/>
      </a:lt1>
      <a:dk2>
        <a:srgbClr val="444444"/>
      </a:dk2>
      <a:lt2>
        <a:srgbClr val="FFFFFF"/>
      </a:lt2>
      <a:accent1>
        <a:srgbClr val="6098B8"/>
      </a:accent1>
      <a:accent2>
        <a:srgbClr val="F32837"/>
      </a:accent2>
      <a:accent3>
        <a:srgbClr val="003344"/>
      </a:accent3>
      <a:accent4>
        <a:srgbClr val="AAF0F5"/>
      </a:accent4>
      <a:accent5>
        <a:srgbClr val="AAAAAA"/>
      </a:accent5>
      <a:accent6>
        <a:srgbClr val="00AA99"/>
      </a:accent6>
      <a:hlink>
        <a:srgbClr val="003344"/>
      </a:hlink>
      <a:folHlink>
        <a:srgbClr val="AAAAAA"/>
      </a:folHlink>
    </a:clrScheme>
    <a:fontScheme name="NAP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9050">
          <a:solidFill>
            <a:schemeClr val="tx2"/>
          </a:solidFill>
        </a:ln>
      </a:spPr>
      <a:bodyPr lIns="36000" tIns="36000" rIns="36000" bIns="36000" rtlCol="0" anchor="t" anchorCtr="0"/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NAPA Group no year template" id="{D0FEC57B-D91D-4E27-AAB0-7C0096922F2A}" vid="{D907E949-998F-42F7-A300-3D266CC176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NAPA Group no year template</Template>
  <TotalTime>40536</TotalTime>
  <Words>976</Words>
  <Application>Microsoft Macintosh PowerPoint</Application>
  <PresentationFormat>On-screen Show (4:3)</PresentationFormat>
  <Paragraphs>320</Paragraphs>
  <Slides>24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NAPA Group no year template</vt:lpstr>
      <vt:lpstr>NAPA Agile Story: From Zero to  Hero in Two Years</vt:lpstr>
      <vt:lpstr>Main achievements</vt:lpstr>
      <vt:lpstr>Context: NAPA IN NUMBERS </vt:lpstr>
      <vt:lpstr>The Beginning</vt:lpstr>
      <vt:lpstr>Growth Pain</vt:lpstr>
      <vt:lpstr>Organizational Change</vt:lpstr>
      <vt:lpstr>Applying Scaled Agile Framework®  @NAPA</vt:lpstr>
      <vt:lpstr>PowerPoint Presentation</vt:lpstr>
      <vt:lpstr>Team Structure</vt:lpstr>
      <vt:lpstr>How we make Releases Now</vt:lpstr>
      <vt:lpstr>Different Levels of Abstraction</vt:lpstr>
      <vt:lpstr>Reliability First</vt:lpstr>
      <vt:lpstr>Tools are important</vt:lpstr>
      <vt:lpstr>Split work between Product Owner and Product Manager 5/2013</vt:lpstr>
      <vt:lpstr>Product Manager</vt:lpstr>
      <vt:lpstr>Release Train Engineer</vt:lpstr>
      <vt:lpstr>Contents</vt:lpstr>
      <vt:lpstr>PowerPoint Presentation</vt:lpstr>
      <vt:lpstr>Release Planning Day</vt:lpstr>
      <vt:lpstr>Release Planning Day Rough Schedule</vt:lpstr>
      <vt:lpstr>Conclusions &amp; What works</vt:lpstr>
      <vt:lpstr>Enjoy Working Together!</vt:lpstr>
      <vt:lpstr>Enjoy Working Together!</vt:lpstr>
      <vt:lpstr>SAFely forward!</vt:lpstr>
    </vt:vector>
  </TitlesOfParts>
  <Company>NAPA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NAPA Agile Story From Zero to Hero in Two Years</dc:title>
  <dc:creator>Toivo Vaje</dc:creator>
  <cp:lastModifiedBy>Regina Cleveland</cp:lastModifiedBy>
  <cp:revision>179</cp:revision>
  <dcterms:created xsi:type="dcterms:W3CDTF">2014-10-10T13:11:45Z</dcterms:created>
  <dcterms:modified xsi:type="dcterms:W3CDTF">2015-04-20T13:35:56Z</dcterms:modified>
</cp:coreProperties>
</file>