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40"/>
  </p:notesMasterIdLst>
  <p:handoutMasterIdLst>
    <p:handoutMasterId r:id="rId41"/>
  </p:handoutMasterIdLst>
  <p:sldIdLst>
    <p:sldId id="262" r:id="rId2"/>
    <p:sldId id="315" r:id="rId3"/>
    <p:sldId id="313" r:id="rId4"/>
    <p:sldId id="331" r:id="rId5"/>
    <p:sldId id="266" r:id="rId6"/>
    <p:sldId id="267" r:id="rId7"/>
    <p:sldId id="304" r:id="rId8"/>
    <p:sldId id="327" r:id="rId9"/>
    <p:sldId id="268" r:id="rId10"/>
    <p:sldId id="269" r:id="rId11"/>
    <p:sldId id="270" r:id="rId12"/>
    <p:sldId id="271" r:id="rId13"/>
    <p:sldId id="272" r:id="rId14"/>
    <p:sldId id="273" r:id="rId15"/>
    <p:sldId id="335" r:id="rId16"/>
    <p:sldId id="276" r:id="rId17"/>
    <p:sldId id="279" r:id="rId18"/>
    <p:sldId id="281" r:id="rId19"/>
    <p:sldId id="284" r:id="rId20"/>
    <p:sldId id="282" r:id="rId21"/>
    <p:sldId id="283" r:id="rId22"/>
    <p:sldId id="285" r:id="rId23"/>
    <p:sldId id="319" r:id="rId24"/>
    <p:sldId id="320" r:id="rId25"/>
    <p:sldId id="321" r:id="rId26"/>
    <p:sldId id="328" r:id="rId27"/>
    <p:sldId id="323" r:id="rId28"/>
    <p:sldId id="289" r:id="rId29"/>
    <p:sldId id="290" r:id="rId30"/>
    <p:sldId id="291" r:id="rId31"/>
    <p:sldId id="292" r:id="rId32"/>
    <p:sldId id="347" r:id="rId33"/>
    <p:sldId id="294" r:id="rId34"/>
    <p:sldId id="299" r:id="rId35"/>
    <p:sldId id="310" r:id="rId36"/>
    <p:sldId id="311" r:id="rId37"/>
    <p:sldId id="312" r:id="rId38"/>
    <p:sldId id="309" r:id="rId39"/>
  </p:sldIdLst>
  <p:sldSz cx="9144000" cy="5143500" type="screen16x9"/>
  <p:notesSz cx="6858000" cy="91011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userDrawn="1">
          <p15:clr>
            <a:srgbClr val="A4A3A4"/>
          </p15:clr>
        </p15:guide>
        <p15:guide id="2" orient="horz" pos="2516" userDrawn="1">
          <p15:clr>
            <a:srgbClr val="A4A3A4"/>
          </p15:clr>
        </p15:guide>
        <p15:guide id="3" orient="horz" pos="83" userDrawn="1">
          <p15:clr>
            <a:srgbClr val="A4A3A4"/>
          </p15:clr>
        </p15:guide>
        <p15:guide id="4" orient="horz" pos="156" userDrawn="1">
          <p15:clr>
            <a:srgbClr val="A4A3A4"/>
          </p15:clr>
        </p15:guide>
        <p15:guide id="5" orient="horz" pos="448" userDrawn="1">
          <p15:clr>
            <a:srgbClr val="A4A3A4"/>
          </p15:clr>
        </p15:guide>
        <p15:guide id="6" orient="horz" pos="806" userDrawn="1">
          <p15:clr>
            <a:srgbClr val="A4A3A4"/>
          </p15:clr>
        </p15:guide>
        <p15:guide id="7" orient="horz" pos="907" userDrawn="1">
          <p15:clr>
            <a:srgbClr val="A4A3A4"/>
          </p15:clr>
        </p15:guide>
        <p15:guide id="8" pos="2871" userDrawn="1">
          <p15:clr>
            <a:srgbClr val="A4A3A4"/>
          </p15:clr>
        </p15:guide>
        <p15:guide id="9" pos="575" userDrawn="1">
          <p15:clr>
            <a:srgbClr val="A4A3A4"/>
          </p15:clr>
        </p15:guide>
        <p15:guide id="10" pos="5621" userDrawn="1">
          <p15:clr>
            <a:srgbClr val="A4A3A4"/>
          </p15:clr>
        </p15:guide>
        <p15:guide id="11" pos="5192" userDrawn="1">
          <p15:clr>
            <a:srgbClr val="A4A3A4"/>
          </p15:clr>
        </p15:guide>
      </p15:sldGuideLst>
    </p:ext>
    <p:ext uri="{2D200454-40CA-4A62-9FC3-DE9A4176ACB9}">
      <p15:notesGuideLst xmlns:p15="http://schemas.microsoft.com/office/powerpoint/2012/main">
        <p15:guide id="1" orient="horz" pos="2867">
          <p15:clr>
            <a:srgbClr val="A4A3A4"/>
          </p15:clr>
        </p15:guide>
        <p15:guide id="2" pos="2160">
          <p15:clr>
            <a:srgbClr val="A4A3A4"/>
          </p15:clr>
        </p15:guide>
        <p15:guide id="3" orient="horz" pos="2160">
          <p15:clr>
            <a:srgbClr val="A4A3A4"/>
          </p15:clr>
        </p15:guide>
        <p15:guide id="4" pos="2867">
          <p15:clr>
            <a:srgbClr val="A4A3A4"/>
          </p15:clr>
        </p15:guide>
        <p15:guide id="5" orient="horz" pos="3805">
          <p15:clr>
            <a:srgbClr val="A4A3A4"/>
          </p15:clr>
        </p15:guide>
        <p15:guide id="6" pos="16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Leffingwell" initials="DL" lastIdx="1" clrIdx="0"/>
  <p:cmAuthor id="1" name="Microsoft Office User" initials="Office"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2F5FAC"/>
    <a:srgbClr val="FED28D"/>
    <a:srgbClr val="D6763E"/>
    <a:srgbClr val="818386"/>
    <a:srgbClr val="FFFF89"/>
    <a:srgbClr val="FFFFFF"/>
    <a:srgbClr val="595959"/>
    <a:srgbClr val="336600"/>
    <a:srgbClr val="FF99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6" autoAdjust="0"/>
    <p:restoredTop sz="93605" autoAdjust="0"/>
  </p:normalViewPr>
  <p:slideViewPr>
    <p:cSldViewPr snapToGrid="0">
      <p:cViewPr varScale="1">
        <p:scale>
          <a:sx n="160" d="100"/>
          <a:sy n="160" d="100"/>
        </p:scale>
        <p:origin x="640" y="168"/>
      </p:cViewPr>
      <p:guideLst>
        <p:guide orient="horz" pos="1616"/>
        <p:guide orient="horz" pos="2516"/>
        <p:guide orient="horz" pos="83"/>
        <p:guide orient="horz" pos="156"/>
        <p:guide orient="horz" pos="448"/>
        <p:guide orient="horz" pos="806"/>
        <p:guide orient="horz" pos="907"/>
        <p:guide pos="2871"/>
        <p:guide pos="575"/>
        <p:guide pos="5621"/>
        <p:guide pos="5192"/>
      </p:guideLst>
    </p:cSldViewPr>
  </p:slideViewPr>
  <p:notesTextViewPr>
    <p:cViewPr>
      <p:scale>
        <a:sx n="100" d="100"/>
        <a:sy n="100" d="100"/>
      </p:scale>
      <p:origin x="0" y="0"/>
    </p:cViewPr>
  </p:notesTextViewPr>
  <p:sorterViewPr>
    <p:cViewPr>
      <p:scale>
        <a:sx n="200" d="100"/>
        <a:sy n="200" d="100"/>
      </p:scale>
      <p:origin x="0" y="9672"/>
    </p:cViewPr>
  </p:sorterViewPr>
  <p:notesViewPr>
    <p:cSldViewPr snapToGrid="0">
      <p:cViewPr varScale="1">
        <p:scale>
          <a:sx n="174" d="100"/>
          <a:sy n="174" d="100"/>
        </p:scale>
        <p:origin x="1864" y="176"/>
      </p:cViewPr>
      <p:guideLst>
        <p:guide orient="horz" pos="2867"/>
        <p:guide pos="2160"/>
        <p:guide orient="horz" pos="2160"/>
        <p:guide pos="2867"/>
        <p:guide orient="horz" pos="3805"/>
        <p:guide pos="16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8DBB57-7D50-C649-A5CA-4D486C2E4793}"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333752B9-86B3-794B-9A56-3943A6EE7FB7}">
      <dgm:prSet phldrT="[Text]"/>
      <dgm:spPr/>
      <dgm:t>
        <a:bodyPr/>
        <a:lstStyle/>
        <a:p>
          <a:r>
            <a:rPr lang="en-US" dirty="0"/>
            <a:t>Do</a:t>
          </a:r>
        </a:p>
      </dgm:t>
    </dgm:pt>
    <dgm:pt modelId="{CA6E055B-BB9C-5740-9C7F-A144A49C97D3}" type="parTrans" cxnId="{539673F1-2114-8D4B-BD2C-4C8109EEED0E}">
      <dgm:prSet/>
      <dgm:spPr/>
      <dgm:t>
        <a:bodyPr/>
        <a:lstStyle/>
        <a:p>
          <a:endParaRPr lang="en-US"/>
        </a:p>
      </dgm:t>
    </dgm:pt>
    <dgm:pt modelId="{6F9A5B67-52E9-8E4B-B690-0418DB018A9E}" type="sibTrans" cxnId="{539673F1-2114-8D4B-BD2C-4C8109EEED0E}">
      <dgm:prSet/>
      <dgm:spPr>
        <a:solidFill>
          <a:schemeClr val="bg2">
            <a:lumMod val="50000"/>
          </a:schemeClr>
        </a:solidFill>
        <a:effectLst/>
      </dgm:spPr>
      <dgm:t>
        <a:bodyPr/>
        <a:lstStyle/>
        <a:p>
          <a:endParaRPr lang="en-US"/>
        </a:p>
      </dgm:t>
    </dgm:pt>
    <dgm:pt modelId="{15062EFC-2288-C649-8B63-E62A3C42602B}">
      <dgm:prSet phldrT="[Text]"/>
      <dgm:spPr/>
      <dgm:t>
        <a:bodyPr/>
        <a:lstStyle/>
        <a:p>
          <a:r>
            <a:rPr lang="en-US" dirty="0"/>
            <a:t>Check</a:t>
          </a:r>
        </a:p>
      </dgm:t>
    </dgm:pt>
    <dgm:pt modelId="{51C9EDFD-70A4-F945-833C-87114EB4DB61}" type="parTrans" cxnId="{1D84DBF8-2269-6D45-A80F-9F520803A8FE}">
      <dgm:prSet/>
      <dgm:spPr/>
      <dgm:t>
        <a:bodyPr/>
        <a:lstStyle/>
        <a:p>
          <a:endParaRPr lang="en-US"/>
        </a:p>
      </dgm:t>
    </dgm:pt>
    <dgm:pt modelId="{5C6A8549-70E4-624E-8B8E-3204F178034B}" type="sibTrans" cxnId="{1D84DBF8-2269-6D45-A80F-9F520803A8FE}">
      <dgm:prSet/>
      <dgm:spPr>
        <a:solidFill>
          <a:schemeClr val="bg2">
            <a:lumMod val="50000"/>
          </a:schemeClr>
        </a:solidFill>
        <a:effectLst/>
      </dgm:spPr>
      <dgm:t>
        <a:bodyPr/>
        <a:lstStyle/>
        <a:p>
          <a:endParaRPr lang="en-US"/>
        </a:p>
      </dgm:t>
    </dgm:pt>
    <dgm:pt modelId="{F61EAF86-23AE-8444-8A0B-952A7BE59FAD}">
      <dgm:prSet phldrT="[Text]"/>
      <dgm:spPr/>
      <dgm:t>
        <a:bodyPr/>
        <a:lstStyle/>
        <a:p>
          <a:r>
            <a:rPr lang="en-US" dirty="0"/>
            <a:t>Adjust</a:t>
          </a:r>
        </a:p>
      </dgm:t>
    </dgm:pt>
    <dgm:pt modelId="{9B5845A9-AA72-474F-ACE5-A738BDB665D1}" type="parTrans" cxnId="{FA088DE6-3C74-4B42-9474-83855340AFA0}">
      <dgm:prSet/>
      <dgm:spPr/>
      <dgm:t>
        <a:bodyPr/>
        <a:lstStyle/>
        <a:p>
          <a:endParaRPr lang="en-US"/>
        </a:p>
      </dgm:t>
    </dgm:pt>
    <dgm:pt modelId="{3411607D-9DB3-BB4A-BE77-A76686F74D6D}" type="sibTrans" cxnId="{FA088DE6-3C74-4B42-9474-83855340AFA0}">
      <dgm:prSet/>
      <dgm:spPr>
        <a:solidFill>
          <a:schemeClr val="bg2">
            <a:lumMod val="50000"/>
          </a:schemeClr>
        </a:solidFill>
        <a:effectLst/>
      </dgm:spPr>
      <dgm:t>
        <a:bodyPr/>
        <a:lstStyle/>
        <a:p>
          <a:endParaRPr lang="en-US"/>
        </a:p>
      </dgm:t>
    </dgm:pt>
    <dgm:pt modelId="{D1D242AD-C6AB-5846-984A-CE26035B1F64}">
      <dgm:prSet phldrT="[Text]"/>
      <dgm:spPr/>
      <dgm:t>
        <a:bodyPr/>
        <a:lstStyle/>
        <a:p>
          <a:r>
            <a:rPr lang="en-US" dirty="0"/>
            <a:t>Plan</a:t>
          </a:r>
        </a:p>
      </dgm:t>
    </dgm:pt>
    <dgm:pt modelId="{FC1DB619-B75F-B048-8743-38491D63B064}" type="parTrans" cxnId="{551E0DB4-4116-E140-B52B-CDCE4D76AA80}">
      <dgm:prSet/>
      <dgm:spPr/>
      <dgm:t>
        <a:bodyPr/>
        <a:lstStyle/>
        <a:p>
          <a:endParaRPr lang="en-US"/>
        </a:p>
      </dgm:t>
    </dgm:pt>
    <dgm:pt modelId="{1D16AFA1-EAF7-7740-8454-79DE10F38084}" type="sibTrans" cxnId="{551E0DB4-4116-E140-B52B-CDCE4D76AA80}">
      <dgm:prSet/>
      <dgm:spPr>
        <a:solidFill>
          <a:schemeClr val="bg2">
            <a:lumMod val="50000"/>
          </a:schemeClr>
        </a:solidFill>
        <a:effectLst/>
      </dgm:spPr>
      <dgm:t>
        <a:bodyPr/>
        <a:lstStyle/>
        <a:p>
          <a:endParaRPr lang="en-US"/>
        </a:p>
      </dgm:t>
    </dgm:pt>
    <dgm:pt modelId="{C0625F23-FACC-1E49-AF15-2496E2BB81B5}" type="pres">
      <dgm:prSet presAssocID="{778DBB57-7D50-C649-A5CA-4D486C2E4793}" presName="cycle" presStyleCnt="0">
        <dgm:presLayoutVars>
          <dgm:dir/>
          <dgm:resizeHandles val="exact"/>
        </dgm:presLayoutVars>
      </dgm:prSet>
      <dgm:spPr/>
    </dgm:pt>
    <dgm:pt modelId="{74C60E3F-A1BD-E94C-B608-17B48A435AF0}" type="pres">
      <dgm:prSet presAssocID="{333752B9-86B3-794B-9A56-3943A6EE7FB7}" presName="dummy" presStyleCnt="0"/>
      <dgm:spPr/>
    </dgm:pt>
    <dgm:pt modelId="{8BC0829A-274A-8744-98CB-44790541ADB3}" type="pres">
      <dgm:prSet presAssocID="{333752B9-86B3-794B-9A56-3943A6EE7FB7}" presName="node" presStyleLbl="revTx" presStyleIdx="0" presStyleCnt="4">
        <dgm:presLayoutVars>
          <dgm:bulletEnabled val="1"/>
        </dgm:presLayoutVars>
      </dgm:prSet>
      <dgm:spPr/>
    </dgm:pt>
    <dgm:pt modelId="{B7464E82-40D2-F541-ACEE-BAD62C61D323}" type="pres">
      <dgm:prSet presAssocID="{6F9A5B67-52E9-8E4B-B690-0418DB018A9E}" presName="sibTrans" presStyleLbl="node1" presStyleIdx="0" presStyleCnt="4"/>
      <dgm:spPr/>
    </dgm:pt>
    <dgm:pt modelId="{1C069E80-CA35-8E4B-A323-5C5F1B26DA96}" type="pres">
      <dgm:prSet presAssocID="{15062EFC-2288-C649-8B63-E62A3C42602B}" presName="dummy" presStyleCnt="0"/>
      <dgm:spPr/>
    </dgm:pt>
    <dgm:pt modelId="{42D0F23A-99C2-874B-8F3C-B9891A026658}" type="pres">
      <dgm:prSet presAssocID="{15062EFC-2288-C649-8B63-E62A3C42602B}" presName="node" presStyleLbl="revTx" presStyleIdx="1" presStyleCnt="4">
        <dgm:presLayoutVars>
          <dgm:bulletEnabled val="1"/>
        </dgm:presLayoutVars>
      </dgm:prSet>
      <dgm:spPr/>
    </dgm:pt>
    <dgm:pt modelId="{B1C69493-9881-2F43-90D5-717D96F6294D}" type="pres">
      <dgm:prSet presAssocID="{5C6A8549-70E4-624E-8B8E-3204F178034B}" presName="sibTrans" presStyleLbl="node1" presStyleIdx="1" presStyleCnt="4"/>
      <dgm:spPr/>
    </dgm:pt>
    <dgm:pt modelId="{3FD36272-AFFF-6242-A6B5-531A33A9D9C6}" type="pres">
      <dgm:prSet presAssocID="{F61EAF86-23AE-8444-8A0B-952A7BE59FAD}" presName="dummy" presStyleCnt="0"/>
      <dgm:spPr/>
    </dgm:pt>
    <dgm:pt modelId="{70167A6C-CDD2-C844-8F3E-06B3C30FF12F}" type="pres">
      <dgm:prSet presAssocID="{F61EAF86-23AE-8444-8A0B-952A7BE59FAD}" presName="node" presStyleLbl="revTx" presStyleIdx="2" presStyleCnt="4">
        <dgm:presLayoutVars>
          <dgm:bulletEnabled val="1"/>
        </dgm:presLayoutVars>
      </dgm:prSet>
      <dgm:spPr/>
    </dgm:pt>
    <dgm:pt modelId="{267064E2-B0F4-EF43-89FE-832CBD9B8DD1}" type="pres">
      <dgm:prSet presAssocID="{3411607D-9DB3-BB4A-BE77-A76686F74D6D}" presName="sibTrans" presStyleLbl="node1" presStyleIdx="2" presStyleCnt="4"/>
      <dgm:spPr/>
    </dgm:pt>
    <dgm:pt modelId="{CE9AAD1A-EC6F-1E4E-AE15-6A255EF573A7}" type="pres">
      <dgm:prSet presAssocID="{D1D242AD-C6AB-5846-984A-CE26035B1F64}" presName="dummy" presStyleCnt="0"/>
      <dgm:spPr/>
    </dgm:pt>
    <dgm:pt modelId="{6C24B5F2-59F5-3B4A-B7C4-22DF14124EEA}" type="pres">
      <dgm:prSet presAssocID="{D1D242AD-C6AB-5846-984A-CE26035B1F64}" presName="node" presStyleLbl="revTx" presStyleIdx="3" presStyleCnt="4">
        <dgm:presLayoutVars>
          <dgm:bulletEnabled val="1"/>
        </dgm:presLayoutVars>
      </dgm:prSet>
      <dgm:spPr/>
    </dgm:pt>
    <dgm:pt modelId="{30C84352-3DB4-B243-9775-F7BAF98E0DA8}" type="pres">
      <dgm:prSet presAssocID="{1D16AFA1-EAF7-7740-8454-79DE10F38084}" presName="sibTrans" presStyleLbl="node1" presStyleIdx="3" presStyleCnt="4"/>
      <dgm:spPr/>
    </dgm:pt>
  </dgm:ptLst>
  <dgm:cxnLst>
    <dgm:cxn modelId="{1334BC07-EF60-AC4F-AAEC-51B63421E141}" type="presOf" srcId="{15062EFC-2288-C649-8B63-E62A3C42602B}" destId="{42D0F23A-99C2-874B-8F3C-B9891A026658}" srcOrd="0" destOrd="0" presId="urn:microsoft.com/office/officeart/2005/8/layout/cycle1"/>
    <dgm:cxn modelId="{A8CCD213-FD5B-3545-B061-30793879D3D8}" type="presOf" srcId="{D1D242AD-C6AB-5846-984A-CE26035B1F64}" destId="{6C24B5F2-59F5-3B4A-B7C4-22DF14124EEA}" srcOrd="0" destOrd="0" presId="urn:microsoft.com/office/officeart/2005/8/layout/cycle1"/>
    <dgm:cxn modelId="{A4405932-9D47-9246-A0A8-5176B821F220}" type="presOf" srcId="{6F9A5B67-52E9-8E4B-B690-0418DB018A9E}" destId="{B7464E82-40D2-F541-ACEE-BAD62C61D323}" srcOrd="0" destOrd="0" presId="urn:microsoft.com/office/officeart/2005/8/layout/cycle1"/>
    <dgm:cxn modelId="{39F5F139-070A-D046-9172-636C8C10F914}" type="presOf" srcId="{F61EAF86-23AE-8444-8A0B-952A7BE59FAD}" destId="{70167A6C-CDD2-C844-8F3E-06B3C30FF12F}" srcOrd="0" destOrd="0" presId="urn:microsoft.com/office/officeart/2005/8/layout/cycle1"/>
    <dgm:cxn modelId="{9371618B-5023-1641-B3B6-0E4469835393}" type="presOf" srcId="{333752B9-86B3-794B-9A56-3943A6EE7FB7}" destId="{8BC0829A-274A-8744-98CB-44790541ADB3}" srcOrd="0" destOrd="0" presId="urn:microsoft.com/office/officeart/2005/8/layout/cycle1"/>
    <dgm:cxn modelId="{2A81719A-32F4-2045-8023-AD7321C2CAD7}" type="presOf" srcId="{5C6A8549-70E4-624E-8B8E-3204F178034B}" destId="{B1C69493-9881-2F43-90D5-717D96F6294D}" srcOrd="0" destOrd="0" presId="urn:microsoft.com/office/officeart/2005/8/layout/cycle1"/>
    <dgm:cxn modelId="{551E0DB4-4116-E140-B52B-CDCE4D76AA80}" srcId="{778DBB57-7D50-C649-A5CA-4D486C2E4793}" destId="{D1D242AD-C6AB-5846-984A-CE26035B1F64}" srcOrd="3" destOrd="0" parTransId="{FC1DB619-B75F-B048-8743-38491D63B064}" sibTransId="{1D16AFA1-EAF7-7740-8454-79DE10F38084}"/>
    <dgm:cxn modelId="{8EF0F4D7-EC94-D547-8C36-3E715FDF1D97}" type="presOf" srcId="{1D16AFA1-EAF7-7740-8454-79DE10F38084}" destId="{30C84352-3DB4-B243-9775-F7BAF98E0DA8}" srcOrd="0" destOrd="0" presId="urn:microsoft.com/office/officeart/2005/8/layout/cycle1"/>
    <dgm:cxn modelId="{8D1AA1E4-063C-544E-B46B-77996E1A5D38}" type="presOf" srcId="{778DBB57-7D50-C649-A5CA-4D486C2E4793}" destId="{C0625F23-FACC-1E49-AF15-2496E2BB81B5}" srcOrd="0" destOrd="0" presId="urn:microsoft.com/office/officeart/2005/8/layout/cycle1"/>
    <dgm:cxn modelId="{FA088DE6-3C74-4B42-9474-83855340AFA0}" srcId="{778DBB57-7D50-C649-A5CA-4D486C2E4793}" destId="{F61EAF86-23AE-8444-8A0B-952A7BE59FAD}" srcOrd="2" destOrd="0" parTransId="{9B5845A9-AA72-474F-ACE5-A738BDB665D1}" sibTransId="{3411607D-9DB3-BB4A-BE77-A76686F74D6D}"/>
    <dgm:cxn modelId="{CDD843EC-114B-0F4A-AEF0-4F5B22A12389}" type="presOf" srcId="{3411607D-9DB3-BB4A-BE77-A76686F74D6D}" destId="{267064E2-B0F4-EF43-89FE-832CBD9B8DD1}" srcOrd="0" destOrd="0" presId="urn:microsoft.com/office/officeart/2005/8/layout/cycle1"/>
    <dgm:cxn modelId="{539673F1-2114-8D4B-BD2C-4C8109EEED0E}" srcId="{778DBB57-7D50-C649-A5CA-4D486C2E4793}" destId="{333752B9-86B3-794B-9A56-3943A6EE7FB7}" srcOrd="0" destOrd="0" parTransId="{CA6E055B-BB9C-5740-9C7F-A144A49C97D3}" sibTransId="{6F9A5B67-52E9-8E4B-B690-0418DB018A9E}"/>
    <dgm:cxn modelId="{1D84DBF8-2269-6D45-A80F-9F520803A8FE}" srcId="{778DBB57-7D50-C649-A5CA-4D486C2E4793}" destId="{15062EFC-2288-C649-8B63-E62A3C42602B}" srcOrd="1" destOrd="0" parTransId="{51C9EDFD-70A4-F945-833C-87114EB4DB61}" sibTransId="{5C6A8549-70E4-624E-8B8E-3204F178034B}"/>
    <dgm:cxn modelId="{E7E83949-D69A-6D4C-A1F2-358F76EFD535}" type="presParOf" srcId="{C0625F23-FACC-1E49-AF15-2496E2BB81B5}" destId="{74C60E3F-A1BD-E94C-B608-17B48A435AF0}" srcOrd="0" destOrd="0" presId="urn:microsoft.com/office/officeart/2005/8/layout/cycle1"/>
    <dgm:cxn modelId="{5BBE2C29-40D0-F64E-8EDA-FBE60FA722D8}" type="presParOf" srcId="{C0625F23-FACC-1E49-AF15-2496E2BB81B5}" destId="{8BC0829A-274A-8744-98CB-44790541ADB3}" srcOrd="1" destOrd="0" presId="urn:microsoft.com/office/officeart/2005/8/layout/cycle1"/>
    <dgm:cxn modelId="{40F25BF1-C2A8-694E-8FDC-59CF1DD74C0A}" type="presParOf" srcId="{C0625F23-FACC-1E49-AF15-2496E2BB81B5}" destId="{B7464E82-40D2-F541-ACEE-BAD62C61D323}" srcOrd="2" destOrd="0" presId="urn:microsoft.com/office/officeart/2005/8/layout/cycle1"/>
    <dgm:cxn modelId="{EEF68DEF-446E-1E4F-A047-E67CCFC2ACD2}" type="presParOf" srcId="{C0625F23-FACC-1E49-AF15-2496E2BB81B5}" destId="{1C069E80-CA35-8E4B-A323-5C5F1B26DA96}" srcOrd="3" destOrd="0" presId="urn:microsoft.com/office/officeart/2005/8/layout/cycle1"/>
    <dgm:cxn modelId="{BE273EAA-0AA0-5044-8260-03362C88C51C}" type="presParOf" srcId="{C0625F23-FACC-1E49-AF15-2496E2BB81B5}" destId="{42D0F23A-99C2-874B-8F3C-B9891A026658}" srcOrd="4" destOrd="0" presId="urn:microsoft.com/office/officeart/2005/8/layout/cycle1"/>
    <dgm:cxn modelId="{B9B9CBBE-ADEB-194B-B072-E712910D362A}" type="presParOf" srcId="{C0625F23-FACC-1E49-AF15-2496E2BB81B5}" destId="{B1C69493-9881-2F43-90D5-717D96F6294D}" srcOrd="5" destOrd="0" presId="urn:microsoft.com/office/officeart/2005/8/layout/cycle1"/>
    <dgm:cxn modelId="{55734828-4652-1041-A65B-60A4A1E1B68B}" type="presParOf" srcId="{C0625F23-FACC-1E49-AF15-2496E2BB81B5}" destId="{3FD36272-AFFF-6242-A6B5-531A33A9D9C6}" srcOrd="6" destOrd="0" presId="urn:microsoft.com/office/officeart/2005/8/layout/cycle1"/>
    <dgm:cxn modelId="{B07FD8E0-D995-124E-8433-512337C8DB43}" type="presParOf" srcId="{C0625F23-FACC-1E49-AF15-2496E2BB81B5}" destId="{70167A6C-CDD2-C844-8F3E-06B3C30FF12F}" srcOrd="7" destOrd="0" presId="urn:microsoft.com/office/officeart/2005/8/layout/cycle1"/>
    <dgm:cxn modelId="{B0648BA2-CA86-8945-BC4F-A4AA6FDCBD7A}" type="presParOf" srcId="{C0625F23-FACC-1E49-AF15-2496E2BB81B5}" destId="{267064E2-B0F4-EF43-89FE-832CBD9B8DD1}" srcOrd="8" destOrd="0" presId="urn:microsoft.com/office/officeart/2005/8/layout/cycle1"/>
    <dgm:cxn modelId="{A08A208F-AD5A-404C-A0CA-63E6985C4ABA}" type="presParOf" srcId="{C0625F23-FACC-1E49-AF15-2496E2BB81B5}" destId="{CE9AAD1A-EC6F-1E4E-AE15-6A255EF573A7}" srcOrd="9" destOrd="0" presId="urn:microsoft.com/office/officeart/2005/8/layout/cycle1"/>
    <dgm:cxn modelId="{9D7A61E7-31C0-E24C-92BE-CE4B3061263F}" type="presParOf" srcId="{C0625F23-FACC-1E49-AF15-2496E2BB81B5}" destId="{6C24B5F2-59F5-3B4A-B7C4-22DF14124EEA}" srcOrd="10" destOrd="0" presId="urn:microsoft.com/office/officeart/2005/8/layout/cycle1"/>
    <dgm:cxn modelId="{9A2BC5E0-BA46-5147-AB8E-FB5963A7C30C}" type="presParOf" srcId="{C0625F23-FACC-1E49-AF15-2496E2BB81B5}" destId="{30C84352-3DB4-B243-9775-F7BAF98E0DA8}" srcOrd="11"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F6A2C82A-FB75-434A-B981-763C6E2006BC}" srcId="{A588B9C3-CEB4-E34C-8C52-0058A77A5967}" destId="{F1D14543-F82D-C34D-9668-173C4903971A}" srcOrd="0" destOrd="0" parTransId="{4D57FF92-5D3B-7140-A10D-0ACF4851BE21}" sibTransId="{11B8C323-057B-6441-99A2-317BEEBE35EF}"/>
    <dgm:cxn modelId="{724B1735-9D0A-7D44-B514-58D29ED266C8}" type="presOf" srcId="{65947C88-E531-4940-B19C-89A94C1CFB76}" destId="{03627AB9-E216-8A4B-A7F7-D323A1EC49D9}" srcOrd="0" destOrd="0" presId="urn:microsoft.com/office/officeart/2005/8/layout/cycle1"/>
    <dgm:cxn modelId="{EFD48E41-2338-8D4A-A753-565DF5B7729D}" type="presOf" srcId="{540B18D2-E4E9-8949-97E2-FCFF55243BFE}" destId="{825CBC42-BFBF-574B-8254-A9554F009746}"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C050BD73-4541-F346-97CC-4A8ABB6FA1EE}" srcId="{A588B9C3-CEB4-E34C-8C52-0058A77A5967}" destId="{540B18D2-E4E9-8949-97E2-FCFF55243BFE}" srcOrd="3" destOrd="0" parTransId="{6C946167-0D90-AB48-8A46-B0A37F3B89C3}" sibTransId="{A14BCAAD-E29B-3E4C-A8B1-884FB66DA62E}"/>
    <dgm:cxn modelId="{23C5E19B-CB1B-E549-A753-676D31C9BECC}" type="presOf" srcId="{C1CCB627-1090-BA4B-AF8D-3189971223D0}" destId="{249051EC-F66A-584A-A150-95ED33348B57}" srcOrd="0" destOrd="0" presId="urn:microsoft.com/office/officeart/2005/8/layout/cycle1"/>
    <dgm:cxn modelId="{30C2C8A6-562B-C048-BB7B-175F11CD5CB1}" type="presOf" srcId="{A14BCAAD-E29B-3E4C-A8B1-884FB66DA62E}" destId="{A2B32F0D-B48E-4041-ADAB-2883F1B22FDB}" srcOrd="0" destOrd="0" presId="urn:microsoft.com/office/officeart/2005/8/layout/cycle1"/>
    <dgm:cxn modelId="{0C06F8B1-7424-804A-A947-ADF2F404F1AC}" type="presOf" srcId="{836346A5-5AE6-CD4A-9B88-B2333DA08C01}" destId="{E4A922D6-F7F7-4049-B5C5-E7FA4E6CFF15}" srcOrd="0" destOrd="0" presId="urn:microsoft.com/office/officeart/2005/8/layout/cycle1"/>
    <dgm:cxn modelId="{A59E4FBB-6C2E-9B4B-A303-B444967C109A}" type="presOf" srcId="{A588B9C3-CEB4-E34C-8C52-0058A77A5967}" destId="{7B27746E-D0D9-E64F-A9ED-AB79DBD41883}" srcOrd="0" destOrd="0" presId="urn:microsoft.com/office/officeart/2005/8/layout/cycle1"/>
    <dgm:cxn modelId="{B9AF35CB-C87D-DE42-894B-BA1469862D3D}" type="presOf" srcId="{45BDB10D-D8FF-1B41-95F3-E7C6E32C9832}" destId="{7E9B646F-A801-F04D-9EDB-553A5A3BFCA6}" srcOrd="0" destOrd="0" presId="urn:microsoft.com/office/officeart/2005/8/layout/cycle1"/>
    <dgm:cxn modelId="{665E9DDD-2964-FE46-AF31-CD1A67A9A2D1}" type="presOf" srcId="{11B8C323-057B-6441-99A2-317BEEBE35EF}" destId="{B3CA27BA-A25B-9340-B4F8-A7174A728D9A}"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38FC81F1-2425-C143-B1DD-28E265977888}" type="presOf" srcId="{F1D14543-F82D-C34D-9668-173C4903971A}" destId="{0B4E8802-BF8B-A848-A20A-B295040CFECA}" srcOrd="0" destOrd="0" presId="urn:microsoft.com/office/officeart/2005/8/layout/cycle1"/>
    <dgm:cxn modelId="{F0F3FAE7-7833-4A42-92FD-16AA3037BD4A}" type="presParOf" srcId="{7B27746E-D0D9-E64F-A9ED-AB79DBD41883}" destId="{E7464EE5-05E1-2A4E-AF60-E276E5530F61}" srcOrd="0" destOrd="0" presId="urn:microsoft.com/office/officeart/2005/8/layout/cycle1"/>
    <dgm:cxn modelId="{AFD64949-5CC5-B445-8D3C-662533D2E860}" type="presParOf" srcId="{7B27746E-D0D9-E64F-A9ED-AB79DBD41883}" destId="{0B4E8802-BF8B-A848-A20A-B295040CFECA}" srcOrd="1" destOrd="0" presId="urn:microsoft.com/office/officeart/2005/8/layout/cycle1"/>
    <dgm:cxn modelId="{132D4A9C-E077-1D4D-B272-A60F3A60F7AD}" type="presParOf" srcId="{7B27746E-D0D9-E64F-A9ED-AB79DBD41883}" destId="{B3CA27BA-A25B-9340-B4F8-A7174A728D9A}" srcOrd="2" destOrd="0" presId="urn:microsoft.com/office/officeart/2005/8/layout/cycle1"/>
    <dgm:cxn modelId="{6FF85F76-8808-C548-8F12-76664FF7EAD7}" type="presParOf" srcId="{7B27746E-D0D9-E64F-A9ED-AB79DBD41883}" destId="{1B81FA1F-3AA8-1043-8B93-D900BF74EE87}" srcOrd="3" destOrd="0" presId="urn:microsoft.com/office/officeart/2005/8/layout/cycle1"/>
    <dgm:cxn modelId="{3B898F6B-46B8-F84E-A890-624013660DA5}" type="presParOf" srcId="{7B27746E-D0D9-E64F-A9ED-AB79DBD41883}" destId="{7E9B646F-A801-F04D-9EDB-553A5A3BFCA6}" srcOrd="4" destOrd="0" presId="urn:microsoft.com/office/officeart/2005/8/layout/cycle1"/>
    <dgm:cxn modelId="{79DDA117-05C8-E744-8587-0EA4904082B8}" type="presParOf" srcId="{7B27746E-D0D9-E64F-A9ED-AB79DBD41883}" destId="{249051EC-F66A-584A-A150-95ED33348B57}" srcOrd="5" destOrd="0" presId="urn:microsoft.com/office/officeart/2005/8/layout/cycle1"/>
    <dgm:cxn modelId="{CD5B2514-87F9-E246-92CC-3134EFAA48BA}" type="presParOf" srcId="{7B27746E-D0D9-E64F-A9ED-AB79DBD41883}" destId="{875E946C-9A53-EB4A-8A6E-EE28410A1FBE}" srcOrd="6" destOrd="0" presId="urn:microsoft.com/office/officeart/2005/8/layout/cycle1"/>
    <dgm:cxn modelId="{0486A4C4-6AD4-814B-8F39-BFCD054EA055}" type="presParOf" srcId="{7B27746E-D0D9-E64F-A9ED-AB79DBD41883}" destId="{03627AB9-E216-8A4B-A7F7-D323A1EC49D9}" srcOrd="7" destOrd="0" presId="urn:microsoft.com/office/officeart/2005/8/layout/cycle1"/>
    <dgm:cxn modelId="{C452A437-0391-E14C-BE46-95F7BFB271A0}" type="presParOf" srcId="{7B27746E-D0D9-E64F-A9ED-AB79DBD41883}" destId="{E4A922D6-F7F7-4049-B5C5-E7FA4E6CFF15}" srcOrd="8" destOrd="0" presId="urn:microsoft.com/office/officeart/2005/8/layout/cycle1"/>
    <dgm:cxn modelId="{F8B72F3B-73B0-234A-9B8E-2A848492D1CA}" type="presParOf" srcId="{7B27746E-D0D9-E64F-A9ED-AB79DBD41883}" destId="{328FF0C9-C8E9-7844-82B9-8DEF6433702C}" srcOrd="9" destOrd="0" presId="urn:microsoft.com/office/officeart/2005/8/layout/cycle1"/>
    <dgm:cxn modelId="{1AF018DC-EB07-BC47-8560-C6F971F05502}" type="presParOf" srcId="{7B27746E-D0D9-E64F-A9ED-AB79DBD41883}" destId="{825CBC42-BFBF-574B-8254-A9554F009746}" srcOrd="10" destOrd="0" presId="urn:microsoft.com/office/officeart/2005/8/layout/cycle1"/>
    <dgm:cxn modelId="{8C86E5A7-F318-B943-87B7-4DF434FA1E34}"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custLinFactNeighborX="5187"/>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D382D927-929F-7F40-B12C-D8E53B991E2A}" type="presOf" srcId="{A14BCAAD-E29B-3E4C-A8B1-884FB66DA62E}" destId="{A2B32F0D-B48E-4041-ADAB-2883F1B22FDB}"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C53D8E38-80F9-9240-9FF2-C2E5C9BA0B5E}" type="presOf" srcId="{F1D14543-F82D-C34D-9668-173C4903971A}" destId="{0B4E8802-BF8B-A848-A20A-B295040CFECA}"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C050BD73-4541-F346-97CC-4A8ABB6FA1EE}" srcId="{A588B9C3-CEB4-E34C-8C52-0058A77A5967}" destId="{540B18D2-E4E9-8949-97E2-FCFF55243BFE}" srcOrd="3" destOrd="0" parTransId="{6C946167-0D90-AB48-8A46-B0A37F3B89C3}" sibTransId="{A14BCAAD-E29B-3E4C-A8B1-884FB66DA62E}"/>
    <dgm:cxn modelId="{42C2D979-22F0-4949-9BC2-75BA6BB7F79B}" type="presOf" srcId="{11B8C323-057B-6441-99A2-317BEEBE35EF}" destId="{B3CA27BA-A25B-9340-B4F8-A7174A728D9A}" srcOrd="0" destOrd="0" presId="urn:microsoft.com/office/officeart/2005/8/layout/cycle1"/>
    <dgm:cxn modelId="{41319D96-DD54-7847-8206-FAE861CE155D}" type="presOf" srcId="{540B18D2-E4E9-8949-97E2-FCFF55243BFE}" destId="{825CBC42-BFBF-574B-8254-A9554F009746}" srcOrd="0" destOrd="0" presId="urn:microsoft.com/office/officeart/2005/8/layout/cycle1"/>
    <dgm:cxn modelId="{E239CEB3-7C75-974A-92E1-4506987E37F3}" type="presOf" srcId="{45BDB10D-D8FF-1B41-95F3-E7C6E32C9832}" destId="{7E9B646F-A801-F04D-9EDB-553A5A3BFCA6}" srcOrd="0" destOrd="0" presId="urn:microsoft.com/office/officeart/2005/8/layout/cycle1"/>
    <dgm:cxn modelId="{E20647BF-7AC6-9D4B-9612-3485F1223692}" type="presOf" srcId="{65947C88-E531-4940-B19C-89A94C1CFB76}" destId="{03627AB9-E216-8A4B-A7F7-D323A1EC49D9}" srcOrd="0" destOrd="0" presId="urn:microsoft.com/office/officeart/2005/8/layout/cycle1"/>
    <dgm:cxn modelId="{B59640C6-B067-6246-962D-AF6F008C03CD}" type="presOf" srcId="{C1CCB627-1090-BA4B-AF8D-3189971223D0}" destId="{249051EC-F66A-584A-A150-95ED33348B57}" srcOrd="0" destOrd="0" presId="urn:microsoft.com/office/officeart/2005/8/layout/cycle1"/>
    <dgm:cxn modelId="{2A150FCF-8B64-6E44-A4CE-DCFD3DC68979}" type="presOf" srcId="{A588B9C3-CEB4-E34C-8C52-0058A77A5967}" destId="{7B27746E-D0D9-E64F-A9ED-AB79DBD41883}"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41BB18F5-2595-8246-829F-D5FF1B6C9A9B}" type="presOf" srcId="{836346A5-5AE6-CD4A-9B88-B2333DA08C01}" destId="{E4A922D6-F7F7-4049-B5C5-E7FA4E6CFF15}" srcOrd="0" destOrd="0" presId="urn:microsoft.com/office/officeart/2005/8/layout/cycle1"/>
    <dgm:cxn modelId="{C2E7EBB6-6C22-7D49-AD86-89465045F2DF}" type="presParOf" srcId="{7B27746E-D0D9-E64F-A9ED-AB79DBD41883}" destId="{E7464EE5-05E1-2A4E-AF60-E276E5530F61}" srcOrd="0" destOrd="0" presId="urn:microsoft.com/office/officeart/2005/8/layout/cycle1"/>
    <dgm:cxn modelId="{670EEDD1-FD88-7D49-8A39-14877A9CE457}" type="presParOf" srcId="{7B27746E-D0D9-E64F-A9ED-AB79DBD41883}" destId="{0B4E8802-BF8B-A848-A20A-B295040CFECA}" srcOrd="1" destOrd="0" presId="urn:microsoft.com/office/officeart/2005/8/layout/cycle1"/>
    <dgm:cxn modelId="{29D9AA46-BC08-9A47-A5F0-910932625397}" type="presParOf" srcId="{7B27746E-D0D9-E64F-A9ED-AB79DBD41883}" destId="{B3CA27BA-A25B-9340-B4F8-A7174A728D9A}" srcOrd="2" destOrd="0" presId="urn:microsoft.com/office/officeart/2005/8/layout/cycle1"/>
    <dgm:cxn modelId="{9703A6BF-4C61-BF40-9CE3-265D02E01CA5}" type="presParOf" srcId="{7B27746E-D0D9-E64F-A9ED-AB79DBD41883}" destId="{1B81FA1F-3AA8-1043-8B93-D900BF74EE87}" srcOrd="3" destOrd="0" presId="urn:microsoft.com/office/officeart/2005/8/layout/cycle1"/>
    <dgm:cxn modelId="{7082543A-916D-E645-9BE8-E6664E91ACF3}" type="presParOf" srcId="{7B27746E-D0D9-E64F-A9ED-AB79DBD41883}" destId="{7E9B646F-A801-F04D-9EDB-553A5A3BFCA6}" srcOrd="4" destOrd="0" presId="urn:microsoft.com/office/officeart/2005/8/layout/cycle1"/>
    <dgm:cxn modelId="{5790D7D1-557A-BC4B-BC74-FB0474B23B1A}" type="presParOf" srcId="{7B27746E-D0D9-E64F-A9ED-AB79DBD41883}" destId="{249051EC-F66A-584A-A150-95ED33348B57}" srcOrd="5" destOrd="0" presId="urn:microsoft.com/office/officeart/2005/8/layout/cycle1"/>
    <dgm:cxn modelId="{FA880433-0668-694F-920A-83DE2A208A0C}" type="presParOf" srcId="{7B27746E-D0D9-E64F-A9ED-AB79DBD41883}" destId="{875E946C-9A53-EB4A-8A6E-EE28410A1FBE}" srcOrd="6" destOrd="0" presId="urn:microsoft.com/office/officeart/2005/8/layout/cycle1"/>
    <dgm:cxn modelId="{23DE7658-5199-894D-9B06-CEAADC33FA86}" type="presParOf" srcId="{7B27746E-D0D9-E64F-A9ED-AB79DBD41883}" destId="{03627AB9-E216-8A4B-A7F7-D323A1EC49D9}" srcOrd="7" destOrd="0" presId="urn:microsoft.com/office/officeart/2005/8/layout/cycle1"/>
    <dgm:cxn modelId="{DA911AD1-8606-2E4A-9B1A-EE99202F1724}" type="presParOf" srcId="{7B27746E-D0D9-E64F-A9ED-AB79DBD41883}" destId="{E4A922D6-F7F7-4049-B5C5-E7FA4E6CFF15}" srcOrd="8" destOrd="0" presId="urn:microsoft.com/office/officeart/2005/8/layout/cycle1"/>
    <dgm:cxn modelId="{7B954D51-C200-7541-B246-7C2E87226E93}" type="presParOf" srcId="{7B27746E-D0D9-E64F-A9ED-AB79DBD41883}" destId="{328FF0C9-C8E9-7844-82B9-8DEF6433702C}" srcOrd="9" destOrd="0" presId="urn:microsoft.com/office/officeart/2005/8/layout/cycle1"/>
    <dgm:cxn modelId="{BDEACF96-BACE-FC4E-89A1-B34AB102F9BB}" type="presParOf" srcId="{7B27746E-D0D9-E64F-A9ED-AB79DBD41883}" destId="{825CBC42-BFBF-574B-8254-A9554F009746}" srcOrd="10" destOrd="0" presId="urn:microsoft.com/office/officeart/2005/8/layout/cycle1"/>
    <dgm:cxn modelId="{76E2AA9C-9F8A-3D45-9C96-E511E0F6663C}"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custLinFactNeighborX="5187"/>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CDE93600-00C8-8847-9756-79F96855EB33}" type="presOf" srcId="{540B18D2-E4E9-8949-97E2-FCFF55243BFE}" destId="{825CBC42-BFBF-574B-8254-A9554F009746}" srcOrd="0" destOrd="0" presId="urn:microsoft.com/office/officeart/2005/8/layout/cycle1"/>
    <dgm:cxn modelId="{1E5BFC10-093B-2944-9E54-349A3B3EBDAC}" type="presOf" srcId="{65947C88-E531-4940-B19C-89A94C1CFB76}" destId="{03627AB9-E216-8A4B-A7F7-D323A1EC49D9}"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6DC8C852-DD35-F742-B88C-659C4438A2F8}" type="presOf" srcId="{836346A5-5AE6-CD4A-9B88-B2333DA08C01}" destId="{E4A922D6-F7F7-4049-B5C5-E7FA4E6CFF15}"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C050BD73-4541-F346-97CC-4A8ABB6FA1EE}" srcId="{A588B9C3-CEB4-E34C-8C52-0058A77A5967}" destId="{540B18D2-E4E9-8949-97E2-FCFF55243BFE}" srcOrd="3" destOrd="0" parTransId="{6C946167-0D90-AB48-8A46-B0A37F3B89C3}" sibTransId="{A14BCAAD-E29B-3E4C-A8B1-884FB66DA62E}"/>
    <dgm:cxn modelId="{FB4ED291-74D6-814E-AC9F-4D24DC2F91F4}" type="presOf" srcId="{11B8C323-057B-6441-99A2-317BEEBE35EF}" destId="{B3CA27BA-A25B-9340-B4F8-A7174A728D9A}" srcOrd="0" destOrd="0" presId="urn:microsoft.com/office/officeart/2005/8/layout/cycle1"/>
    <dgm:cxn modelId="{EEE9F797-78D1-0B44-9F13-253BD4B30B03}" type="presOf" srcId="{F1D14543-F82D-C34D-9668-173C4903971A}" destId="{0B4E8802-BF8B-A848-A20A-B295040CFECA}" srcOrd="0" destOrd="0" presId="urn:microsoft.com/office/officeart/2005/8/layout/cycle1"/>
    <dgm:cxn modelId="{638870A4-C95F-9246-98D6-95F7602E20DA}" type="presOf" srcId="{C1CCB627-1090-BA4B-AF8D-3189971223D0}" destId="{249051EC-F66A-584A-A150-95ED33348B57}" srcOrd="0" destOrd="0" presId="urn:microsoft.com/office/officeart/2005/8/layout/cycle1"/>
    <dgm:cxn modelId="{1E2115C9-73F2-944D-967F-DC7954771444}" type="presOf" srcId="{A588B9C3-CEB4-E34C-8C52-0058A77A5967}" destId="{7B27746E-D0D9-E64F-A9ED-AB79DBD41883}"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FF8A10ED-740B-D549-B660-6C39F2FF1DFB}" type="presOf" srcId="{45BDB10D-D8FF-1B41-95F3-E7C6E32C9832}" destId="{7E9B646F-A801-F04D-9EDB-553A5A3BFCA6}" srcOrd="0" destOrd="0" presId="urn:microsoft.com/office/officeart/2005/8/layout/cycle1"/>
    <dgm:cxn modelId="{843976FA-8B86-8842-AE5D-99EA39094177}" type="presOf" srcId="{A14BCAAD-E29B-3E4C-A8B1-884FB66DA62E}" destId="{A2B32F0D-B48E-4041-ADAB-2883F1B22FDB}" srcOrd="0" destOrd="0" presId="urn:microsoft.com/office/officeart/2005/8/layout/cycle1"/>
    <dgm:cxn modelId="{8BD802E9-7C31-9245-96B5-2E364C03EBBC}" type="presParOf" srcId="{7B27746E-D0D9-E64F-A9ED-AB79DBD41883}" destId="{E7464EE5-05E1-2A4E-AF60-E276E5530F61}" srcOrd="0" destOrd="0" presId="urn:microsoft.com/office/officeart/2005/8/layout/cycle1"/>
    <dgm:cxn modelId="{6311E906-B81C-9C44-965D-88C29D283E75}" type="presParOf" srcId="{7B27746E-D0D9-E64F-A9ED-AB79DBD41883}" destId="{0B4E8802-BF8B-A848-A20A-B295040CFECA}" srcOrd="1" destOrd="0" presId="urn:microsoft.com/office/officeart/2005/8/layout/cycle1"/>
    <dgm:cxn modelId="{C636F34D-2CD2-004F-8988-FD780C10A081}" type="presParOf" srcId="{7B27746E-D0D9-E64F-A9ED-AB79DBD41883}" destId="{B3CA27BA-A25B-9340-B4F8-A7174A728D9A}" srcOrd="2" destOrd="0" presId="urn:microsoft.com/office/officeart/2005/8/layout/cycle1"/>
    <dgm:cxn modelId="{E8DD3E09-DBBD-B540-AF07-0CBDBF991C55}" type="presParOf" srcId="{7B27746E-D0D9-E64F-A9ED-AB79DBD41883}" destId="{1B81FA1F-3AA8-1043-8B93-D900BF74EE87}" srcOrd="3" destOrd="0" presId="urn:microsoft.com/office/officeart/2005/8/layout/cycle1"/>
    <dgm:cxn modelId="{F62F3ACD-331F-064A-A897-5421E5854BE3}" type="presParOf" srcId="{7B27746E-D0D9-E64F-A9ED-AB79DBD41883}" destId="{7E9B646F-A801-F04D-9EDB-553A5A3BFCA6}" srcOrd="4" destOrd="0" presId="urn:microsoft.com/office/officeart/2005/8/layout/cycle1"/>
    <dgm:cxn modelId="{DE0F4CD6-3E8D-A046-85CC-0880ADD69B3A}" type="presParOf" srcId="{7B27746E-D0D9-E64F-A9ED-AB79DBD41883}" destId="{249051EC-F66A-584A-A150-95ED33348B57}" srcOrd="5" destOrd="0" presId="urn:microsoft.com/office/officeart/2005/8/layout/cycle1"/>
    <dgm:cxn modelId="{B52B3AA2-896F-874D-8ED9-2018522B4098}" type="presParOf" srcId="{7B27746E-D0D9-E64F-A9ED-AB79DBD41883}" destId="{875E946C-9A53-EB4A-8A6E-EE28410A1FBE}" srcOrd="6" destOrd="0" presId="urn:microsoft.com/office/officeart/2005/8/layout/cycle1"/>
    <dgm:cxn modelId="{4BFAA699-06AB-4B41-B364-ECC56AA687A1}" type="presParOf" srcId="{7B27746E-D0D9-E64F-A9ED-AB79DBD41883}" destId="{03627AB9-E216-8A4B-A7F7-D323A1EC49D9}" srcOrd="7" destOrd="0" presId="urn:microsoft.com/office/officeart/2005/8/layout/cycle1"/>
    <dgm:cxn modelId="{B45DF271-66E1-2E4D-8ADA-DBEB74DBF24D}" type="presParOf" srcId="{7B27746E-D0D9-E64F-A9ED-AB79DBD41883}" destId="{E4A922D6-F7F7-4049-B5C5-E7FA4E6CFF15}" srcOrd="8" destOrd="0" presId="urn:microsoft.com/office/officeart/2005/8/layout/cycle1"/>
    <dgm:cxn modelId="{F79A0091-55EB-C945-9D7C-E6C011B3AC40}" type="presParOf" srcId="{7B27746E-D0D9-E64F-A9ED-AB79DBD41883}" destId="{328FF0C9-C8E9-7844-82B9-8DEF6433702C}" srcOrd="9" destOrd="0" presId="urn:microsoft.com/office/officeart/2005/8/layout/cycle1"/>
    <dgm:cxn modelId="{D05B3671-0B5B-DA47-98CC-A71D23D1A591}" type="presParOf" srcId="{7B27746E-D0D9-E64F-A9ED-AB79DBD41883}" destId="{825CBC42-BFBF-574B-8254-A9554F009746}" srcOrd="10" destOrd="0" presId="urn:microsoft.com/office/officeart/2005/8/layout/cycle1"/>
    <dgm:cxn modelId="{1119549C-497B-C543-AC54-4F8B7CEBF362}"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custLinFactNeighborX="5187"/>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31373D08-3EA6-5F49-9D27-C0C8F57EC599}" type="presOf" srcId="{C1CCB627-1090-BA4B-AF8D-3189971223D0}" destId="{249051EC-F66A-584A-A150-95ED33348B57}" srcOrd="0" destOrd="0" presId="urn:microsoft.com/office/officeart/2005/8/layout/cycle1"/>
    <dgm:cxn modelId="{11CCC009-3B4E-E745-8B48-F07756A51E98}" type="presOf" srcId="{45BDB10D-D8FF-1B41-95F3-E7C6E32C9832}" destId="{7E9B646F-A801-F04D-9EDB-553A5A3BFCA6}" srcOrd="0" destOrd="0" presId="urn:microsoft.com/office/officeart/2005/8/layout/cycle1"/>
    <dgm:cxn modelId="{7E94901C-6FE2-CA42-949D-BC72B8ED2FC9}" type="presOf" srcId="{540B18D2-E4E9-8949-97E2-FCFF55243BFE}" destId="{825CBC42-BFBF-574B-8254-A9554F009746}" srcOrd="0" destOrd="0" presId="urn:microsoft.com/office/officeart/2005/8/layout/cycle1"/>
    <dgm:cxn modelId="{C6F6B11C-749F-3E46-8986-772640BB2882}" type="presOf" srcId="{11B8C323-057B-6441-99A2-317BEEBE35EF}" destId="{B3CA27BA-A25B-9340-B4F8-A7174A728D9A}"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9C2B1732-4A05-A849-B15C-B097E161B329}" type="presOf" srcId="{65947C88-E531-4940-B19C-89A94C1CFB76}" destId="{03627AB9-E216-8A4B-A7F7-D323A1EC49D9}" srcOrd="0" destOrd="0" presId="urn:microsoft.com/office/officeart/2005/8/layout/cycle1"/>
    <dgm:cxn modelId="{9887C45A-9ED0-834D-BE2C-8E4A808CCE3B}" type="presOf" srcId="{836346A5-5AE6-CD4A-9B88-B2333DA08C01}" destId="{E4A922D6-F7F7-4049-B5C5-E7FA4E6CFF15}"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8CEC7866-369D-0248-8FC9-C5D575BAD019}" type="presOf" srcId="{A14BCAAD-E29B-3E4C-A8B1-884FB66DA62E}" destId="{A2B32F0D-B48E-4041-ADAB-2883F1B22FDB}"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8974287A-5C7E-674B-A621-6E971B324B81}" type="presOf" srcId="{A588B9C3-CEB4-E34C-8C52-0058A77A5967}" destId="{7B27746E-D0D9-E64F-A9ED-AB79DBD41883}"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8E9D9AF8-41AD-0643-A001-20C59781F51C}" type="presOf" srcId="{F1D14543-F82D-C34D-9668-173C4903971A}" destId="{0B4E8802-BF8B-A848-A20A-B295040CFECA}" srcOrd="0" destOrd="0" presId="urn:microsoft.com/office/officeart/2005/8/layout/cycle1"/>
    <dgm:cxn modelId="{300FE171-4A51-2941-8CDB-CC24E9CD6747}" type="presParOf" srcId="{7B27746E-D0D9-E64F-A9ED-AB79DBD41883}" destId="{E7464EE5-05E1-2A4E-AF60-E276E5530F61}" srcOrd="0" destOrd="0" presId="urn:microsoft.com/office/officeart/2005/8/layout/cycle1"/>
    <dgm:cxn modelId="{B77FF98E-D21B-A347-81C9-394472E6EE6E}" type="presParOf" srcId="{7B27746E-D0D9-E64F-A9ED-AB79DBD41883}" destId="{0B4E8802-BF8B-A848-A20A-B295040CFECA}" srcOrd="1" destOrd="0" presId="urn:microsoft.com/office/officeart/2005/8/layout/cycle1"/>
    <dgm:cxn modelId="{857C645F-28D9-3944-BFD6-B91473216FD1}" type="presParOf" srcId="{7B27746E-D0D9-E64F-A9ED-AB79DBD41883}" destId="{B3CA27BA-A25B-9340-B4F8-A7174A728D9A}" srcOrd="2" destOrd="0" presId="urn:microsoft.com/office/officeart/2005/8/layout/cycle1"/>
    <dgm:cxn modelId="{2FABA070-9C5D-8743-9A19-B25F2043175E}" type="presParOf" srcId="{7B27746E-D0D9-E64F-A9ED-AB79DBD41883}" destId="{1B81FA1F-3AA8-1043-8B93-D900BF74EE87}" srcOrd="3" destOrd="0" presId="urn:microsoft.com/office/officeart/2005/8/layout/cycle1"/>
    <dgm:cxn modelId="{980D97B8-362A-C64A-A59F-732BF7A8D337}" type="presParOf" srcId="{7B27746E-D0D9-E64F-A9ED-AB79DBD41883}" destId="{7E9B646F-A801-F04D-9EDB-553A5A3BFCA6}" srcOrd="4" destOrd="0" presId="urn:microsoft.com/office/officeart/2005/8/layout/cycle1"/>
    <dgm:cxn modelId="{E60F4411-D330-DA45-8B02-F840BD87C693}" type="presParOf" srcId="{7B27746E-D0D9-E64F-A9ED-AB79DBD41883}" destId="{249051EC-F66A-584A-A150-95ED33348B57}" srcOrd="5" destOrd="0" presId="urn:microsoft.com/office/officeart/2005/8/layout/cycle1"/>
    <dgm:cxn modelId="{060BA751-2A4B-E546-BB02-EDE3C6A9CE9F}" type="presParOf" srcId="{7B27746E-D0D9-E64F-A9ED-AB79DBD41883}" destId="{875E946C-9A53-EB4A-8A6E-EE28410A1FBE}" srcOrd="6" destOrd="0" presId="urn:microsoft.com/office/officeart/2005/8/layout/cycle1"/>
    <dgm:cxn modelId="{2E99C2BA-15B1-BE41-BFB4-6C32C5B24782}" type="presParOf" srcId="{7B27746E-D0D9-E64F-A9ED-AB79DBD41883}" destId="{03627AB9-E216-8A4B-A7F7-D323A1EC49D9}" srcOrd="7" destOrd="0" presId="urn:microsoft.com/office/officeart/2005/8/layout/cycle1"/>
    <dgm:cxn modelId="{0EBB84DB-6F22-7948-9FF7-6BEA6BB3D919}" type="presParOf" srcId="{7B27746E-D0D9-E64F-A9ED-AB79DBD41883}" destId="{E4A922D6-F7F7-4049-B5C5-E7FA4E6CFF15}" srcOrd="8" destOrd="0" presId="urn:microsoft.com/office/officeart/2005/8/layout/cycle1"/>
    <dgm:cxn modelId="{5D2E6D45-18D7-9E4E-912B-49AFEBB6D1FA}" type="presParOf" srcId="{7B27746E-D0D9-E64F-A9ED-AB79DBD41883}" destId="{328FF0C9-C8E9-7844-82B9-8DEF6433702C}" srcOrd="9" destOrd="0" presId="urn:microsoft.com/office/officeart/2005/8/layout/cycle1"/>
    <dgm:cxn modelId="{7F9FC9A6-E28E-D84D-A824-212544FCCB16}" type="presParOf" srcId="{7B27746E-D0D9-E64F-A9ED-AB79DBD41883}" destId="{825CBC42-BFBF-574B-8254-A9554F009746}" srcOrd="10" destOrd="0" presId="urn:microsoft.com/office/officeart/2005/8/layout/cycle1"/>
    <dgm:cxn modelId="{C2CD80D6-9136-A844-AE8F-88A8690C5A25}"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custLinFactNeighborX="5187"/>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D8C56C16-F86D-6540-B879-72EAF1D4896F}" type="presOf" srcId="{540B18D2-E4E9-8949-97E2-FCFF55243BFE}" destId="{825CBC42-BFBF-574B-8254-A9554F009746}" srcOrd="0" destOrd="0" presId="urn:microsoft.com/office/officeart/2005/8/layout/cycle1"/>
    <dgm:cxn modelId="{30E9F418-1A4A-B841-B5A3-9C500A59BC31}" type="presOf" srcId="{A14BCAAD-E29B-3E4C-A8B1-884FB66DA62E}" destId="{A2B32F0D-B48E-4041-ADAB-2883F1B22FDB}" srcOrd="0" destOrd="0" presId="urn:microsoft.com/office/officeart/2005/8/layout/cycle1"/>
    <dgm:cxn modelId="{67A30F22-9E02-F940-A51C-326E0DDEA000}" type="presOf" srcId="{A588B9C3-CEB4-E34C-8C52-0058A77A5967}" destId="{7B27746E-D0D9-E64F-A9ED-AB79DBD41883}"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0041C32C-E9C9-6445-A379-73AEC9962D98}" type="presOf" srcId="{F1D14543-F82D-C34D-9668-173C4903971A}" destId="{0B4E8802-BF8B-A848-A20A-B295040CFECA}"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C050BD73-4541-F346-97CC-4A8ABB6FA1EE}" srcId="{A588B9C3-CEB4-E34C-8C52-0058A77A5967}" destId="{540B18D2-E4E9-8949-97E2-FCFF55243BFE}" srcOrd="3" destOrd="0" parTransId="{6C946167-0D90-AB48-8A46-B0A37F3B89C3}" sibTransId="{A14BCAAD-E29B-3E4C-A8B1-884FB66DA62E}"/>
    <dgm:cxn modelId="{B368A180-7AD2-6244-B3EA-51E264C0DCAE}" type="presOf" srcId="{11B8C323-057B-6441-99A2-317BEEBE35EF}" destId="{B3CA27BA-A25B-9340-B4F8-A7174A728D9A}" srcOrd="0" destOrd="0" presId="urn:microsoft.com/office/officeart/2005/8/layout/cycle1"/>
    <dgm:cxn modelId="{D80E0789-F322-FF4D-9AF4-A7D0AA506FA5}" type="presOf" srcId="{C1CCB627-1090-BA4B-AF8D-3189971223D0}" destId="{249051EC-F66A-584A-A150-95ED33348B57}" srcOrd="0" destOrd="0" presId="urn:microsoft.com/office/officeart/2005/8/layout/cycle1"/>
    <dgm:cxn modelId="{FA91CA97-6856-E04D-9302-A3003D0290C5}" type="presOf" srcId="{45BDB10D-D8FF-1B41-95F3-E7C6E32C9832}" destId="{7E9B646F-A801-F04D-9EDB-553A5A3BFCA6}" srcOrd="0" destOrd="0" presId="urn:microsoft.com/office/officeart/2005/8/layout/cycle1"/>
    <dgm:cxn modelId="{532FFBA1-BAF2-2B4F-A5D8-4C7969A89340}" type="presOf" srcId="{65947C88-E531-4940-B19C-89A94C1CFB76}" destId="{03627AB9-E216-8A4B-A7F7-D323A1EC49D9}"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94FFB7FC-3ABB-8349-9A20-05B60CD371F7}" type="presOf" srcId="{836346A5-5AE6-CD4A-9B88-B2333DA08C01}" destId="{E4A922D6-F7F7-4049-B5C5-E7FA4E6CFF15}" srcOrd="0" destOrd="0" presId="urn:microsoft.com/office/officeart/2005/8/layout/cycle1"/>
    <dgm:cxn modelId="{8D49006D-2669-D542-8DC6-7FF93AC8CCD7}" type="presParOf" srcId="{7B27746E-D0D9-E64F-A9ED-AB79DBD41883}" destId="{E7464EE5-05E1-2A4E-AF60-E276E5530F61}" srcOrd="0" destOrd="0" presId="urn:microsoft.com/office/officeart/2005/8/layout/cycle1"/>
    <dgm:cxn modelId="{344547AB-2C47-4842-9620-C3B94071C8DE}" type="presParOf" srcId="{7B27746E-D0D9-E64F-A9ED-AB79DBD41883}" destId="{0B4E8802-BF8B-A848-A20A-B295040CFECA}" srcOrd="1" destOrd="0" presId="urn:microsoft.com/office/officeart/2005/8/layout/cycle1"/>
    <dgm:cxn modelId="{6657AFA0-4069-6848-94F2-C0450759E8C8}" type="presParOf" srcId="{7B27746E-D0D9-E64F-A9ED-AB79DBD41883}" destId="{B3CA27BA-A25B-9340-B4F8-A7174A728D9A}" srcOrd="2" destOrd="0" presId="urn:microsoft.com/office/officeart/2005/8/layout/cycle1"/>
    <dgm:cxn modelId="{5788FF2F-4BEF-BC40-AB4D-B44640B05D3D}" type="presParOf" srcId="{7B27746E-D0D9-E64F-A9ED-AB79DBD41883}" destId="{1B81FA1F-3AA8-1043-8B93-D900BF74EE87}" srcOrd="3" destOrd="0" presId="urn:microsoft.com/office/officeart/2005/8/layout/cycle1"/>
    <dgm:cxn modelId="{55356C78-B983-1944-BDFE-88ED7518A988}" type="presParOf" srcId="{7B27746E-D0D9-E64F-A9ED-AB79DBD41883}" destId="{7E9B646F-A801-F04D-9EDB-553A5A3BFCA6}" srcOrd="4" destOrd="0" presId="urn:microsoft.com/office/officeart/2005/8/layout/cycle1"/>
    <dgm:cxn modelId="{5FB9A027-1400-5B42-AEEA-24DC868ECAFF}" type="presParOf" srcId="{7B27746E-D0D9-E64F-A9ED-AB79DBD41883}" destId="{249051EC-F66A-584A-A150-95ED33348B57}" srcOrd="5" destOrd="0" presId="urn:microsoft.com/office/officeart/2005/8/layout/cycle1"/>
    <dgm:cxn modelId="{81832E11-EF2F-1647-A508-85801BF75FB2}" type="presParOf" srcId="{7B27746E-D0D9-E64F-A9ED-AB79DBD41883}" destId="{875E946C-9A53-EB4A-8A6E-EE28410A1FBE}" srcOrd="6" destOrd="0" presId="urn:microsoft.com/office/officeart/2005/8/layout/cycle1"/>
    <dgm:cxn modelId="{2CF7E62D-9E5E-4446-B33A-73D2D35E3E54}" type="presParOf" srcId="{7B27746E-D0D9-E64F-A9ED-AB79DBD41883}" destId="{03627AB9-E216-8A4B-A7F7-D323A1EC49D9}" srcOrd="7" destOrd="0" presId="urn:microsoft.com/office/officeart/2005/8/layout/cycle1"/>
    <dgm:cxn modelId="{B21B1263-3593-664F-AB4A-8347BAFCFE00}" type="presParOf" srcId="{7B27746E-D0D9-E64F-A9ED-AB79DBD41883}" destId="{E4A922D6-F7F7-4049-B5C5-E7FA4E6CFF15}" srcOrd="8" destOrd="0" presId="urn:microsoft.com/office/officeart/2005/8/layout/cycle1"/>
    <dgm:cxn modelId="{8CA21B46-A42B-4D46-A1DD-756A7640EBAB}" type="presParOf" srcId="{7B27746E-D0D9-E64F-A9ED-AB79DBD41883}" destId="{328FF0C9-C8E9-7844-82B9-8DEF6433702C}" srcOrd="9" destOrd="0" presId="urn:microsoft.com/office/officeart/2005/8/layout/cycle1"/>
    <dgm:cxn modelId="{53301BCA-BDDE-CA41-9BCD-AFCDC5BE1DDE}" type="presParOf" srcId="{7B27746E-D0D9-E64F-A9ED-AB79DBD41883}" destId="{825CBC42-BFBF-574B-8254-A9554F009746}" srcOrd="10" destOrd="0" presId="urn:microsoft.com/office/officeart/2005/8/layout/cycle1"/>
    <dgm:cxn modelId="{48A9CE64-E54B-724E-A068-9F4F394012BE}"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custLinFactNeighborX="5187"/>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F6A2C82A-FB75-434A-B981-763C6E2006BC}" srcId="{A588B9C3-CEB4-E34C-8C52-0058A77A5967}" destId="{F1D14543-F82D-C34D-9668-173C4903971A}" srcOrd="0" destOrd="0" parTransId="{4D57FF92-5D3B-7140-A10D-0ACF4851BE21}" sibTransId="{11B8C323-057B-6441-99A2-317BEEBE35EF}"/>
    <dgm:cxn modelId="{FB8EDA30-B2BC-C643-AEF4-1E84B1740526}" type="presOf" srcId="{A588B9C3-CEB4-E34C-8C52-0058A77A5967}" destId="{7B27746E-D0D9-E64F-A9ED-AB79DBD41883}" srcOrd="0" destOrd="0" presId="urn:microsoft.com/office/officeart/2005/8/layout/cycle1"/>
    <dgm:cxn modelId="{0307C134-4328-C44C-98BF-AA53B83D482C}" type="presOf" srcId="{540B18D2-E4E9-8949-97E2-FCFF55243BFE}" destId="{825CBC42-BFBF-574B-8254-A9554F009746}" srcOrd="0" destOrd="0" presId="urn:microsoft.com/office/officeart/2005/8/layout/cycle1"/>
    <dgm:cxn modelId="{87DB7338-B18F-F640-8C75-183872818808}" type="presOf" srcId="{65947C88-E531-4940-B19C-89A94C1CFB76}" destId="{03627AB9-E216-8A4B-A7F7-D323A1EC49D9}" srcOrd="0" destOrd="0" presId="urn:microsoft.com/office/officeart/2005/8/layout/cycle1"/>
    <dgm:cxn modelId="{668A3739-D321-0449-90E3-185032584833}" type="presOf" srcId="{45BDB10D-D8FF-1B41-95F3-E7C6E32C9832}" destId="{7E9B646F-A801-F04D-9EDB-553A5A3BFCA6}" srcOrd="0" destOrd="0" presId="urn:microsoft.com/office/officeart/2005/8/layout/cycle1"/>
    <dgm:cxn modelId="{5667663E-AEE4-9344-AAA6-2E2DB4AFE99F}" type="presOf" srcId="{C1CCB627-1090-BA4B-AF8D-3189971223D0}" destId="{249051EC-F66A-584A-A150-95ED33348B57}"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6DB3136B-06A5-ED40-ABAA-D6F94828897E}" type="presOf" srcId="{F1D14543-F82D-C34D-9668-173C4903971A}" destId="{0B4E8802-BF8B-A848-A20A-B295040CFECA}"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1D50E7A6-2339-F747-8532-9CE5F50BC3C2}" type="presOf" srcId="{A14BCAAD-E29B-3E4C-A8B1-884FB66DA62E}" destId="{A2B32F0D-B48E-4041-ADAB-2883F1B22FDB}" srcOrd="0" destOrd="0" presId="urn:microsoft.com/office/officeart/2005/8/layout/cycle1"/>
    <dgm:cxn modelId="{0790A1A7-32D7-2C44-97A7-8EB4DA3D0FF4}" type="presOf" srcId="{11B8C323-057B-6441-99A2-317BEEBE35EF}" destId="{B3CA27BA-A25B-9340-B4F8-A7174A728D9A}" srcOrd="0" destOrd="0" presId="urn:microsoft.com/office/officeart/2005/8/layout/cycle1"/>
    <dgm:cxn modelId="{6EF0C2E2-0CFA-F443-BEB2-C4833F5DE3FC}" type="presOf" srcId="{836346A5-5AE6-CD4A-9B88-B2333DA08C01}" destId="{E4A922D6-F7F7-4049-B5C5-E7FA4E6CFF15}"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6E77953D-F87F-AA46-8FAE-B403400D230E}" type="presParOf" srcId="{7B27746E-D0D9-E64F-A9ED-AB79DBD41883}" destId="{E7464EE5-05E1-2A4E-AF60-E276E5530F61}" srcOrd="0" destOrd="0" presId="urn:microsoft.com/office/officeart/2005/8/layout/cycle1"/>
    <dgm:cxn modelId="{23CCE009-CC3B-9348-98A5-A790176FD605}" type="presParOf" srcId="{7B27746E-D0D9-E64F-A9ED-AB79DBD41883}" destId="{0B4E8802-BF8B-A848-A20A-B295040CFECA}" srcOrd="1" destOrd="0" presId="urn:microsoft.com/office/officeart/2005/8/layout/cycle1"/>
    <dgm:cxn modelId="{C06B7A9C-49AC-334D-865A-7F881A6EB680}" type="presParOf" srcId="{7B27746E-D0D9-E64F-A9ED-AB79DBD41883}" destId="{B3CA27BA-A25B-9340-B4F8-A7174A728D9A}" srcOrd="2" destOrd="0" presId="urn:microsoft.com/office/officeart/2005/8/layout/cycle1"/>
    <dgm:cxn modelId="{21EA63FC-DE48-FB4A-B96C-631345CCFDFF}" type="presParOf" srcId="{7B27746E-D0D9-E64F-A9ED-AB79DBD41883}" destId="{1B81FA1F-3AA8-1043-8B93-D900BF74EE87}" srcOrd="3" destOrd="0" presId="urn:microsoft.com/office/officeart/2005/8/layout/cycle1"/>
    <dgm:cxn modelId="{C76B1A6A-329A-CE4F-8356-2C7E1EBF1588}" type="presParOf" srcId="{7B27746E-D0D9-E64F-A9ED-AB79DBD41883}" destId="{7E9B646F-A801-F04D-9EDB-553A5A3BFCA6}" srcOrd="4" destOrd="0" presId="urn:microsoft.com/office/officeart/2005/8/layout/cycle1"/>
    <dgm:cxn modelId="{CB9146B3-73AC-D544-B2FE-B3F6F048AA9B}" type="presParOf" srcId="{7B27746E-D0D9-E64F-A9ED-AB79DBD41883}" destId="{249051EC-F66A-584A-A150-95ED33348B57}" srcOrd="5" destOrd="0" presId="urn:microsoft.com/office/officeart/2005/8/layout/cycle1"/>
    <dgm:cxn modelId="{1563F00E-8F9F-6F46-BE62-E0B0CFF40E50}" type="presParOf" srcId="{7B27746E-D0D9-E64F-A9ED-AB79DBD41883}" destId="{875E946C-9A53-EB4A-8A6E-EE28410A1FBE}" srcOrd="6" destOrd="0" presId="urn:microsoft.com/office/officeart/2005/8/layout/cycle1"/>
    <dgm:cxn modelId="{8EC52925-CFDA-4B48-839E-4BA6CCD51983}" type="presParOf" srcId="{7B27746E-D0D9-E64F-A9ED-AB79DBD41883}" destId="{03627AB9-E216-8A4B-A7F7-D323A1EC49D9}" srcOrd="7" destOrd="0" presId="urn:microsoft.com/office/officeart/2005/8/layout/cycle1"/>
    <dgm:cxn modelId="{8A960809-365C-C84F-9ED7-110F5E825011}" type="presParOf" srcId="{7B27746E-D0D9-E64F-A9ED-AB79DBD41883}" destId="{E4A922D6-F7F7-4049-B5C5-E7FA4E6CFF15}" srcOrd="8" destOrd="0" presId="urn:microsoft.com/office/officeart/2005/8/layout/cycle1"/>
    <dgm:cxn modelId="{4BD9E140-AE58-DE4A-828F-7BA4D1E42739}" type="presParOf" srcId="{7B27746E-D0D9-E64F-A9ED-AB79DBD41883}" destId="{328FF0C9-C8E9-7844-82B9-8DEF6433702C}" srcOrd="9" destOrd="0" presId="urn:microsoft.com/office/officeart/2005/8/layout/cycle1"/>
    <dgm:cxn modelId="{0BF188EB-4684-EE41-AFE7-F188312BB596}" type="presParOf" srcId="{7B27746E-D0D9-E64F-A9ED-AB79DBD41883}" destId="{825CBC42-BFBF-574B-8254-A9554F009746}" srcOrd="10" destOrd="0" presId="urn:microsoft.com/office/officeart/2005/8/layout/cycle1"/>
    <dgm:cxn modelId="{319BB6F4-9F55-B944-892C-E66DF1D14313}"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custLinFactNeighborX="5187"/>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F6A2C82A-FB75-434A-B981-763C6E2006BC}" srcId="{A588B9C3-CEB4-E34C-8C52-0058A77A5967}" destId="{F1D14543-F82D-C34D-9668-173C4903971A}" srcOrd="0" destOrd="0" parTransId="{4D57FF92-5D3B-7140-A10D-0ACF4851BE21}" sibTransId="{11B8C323-057B-6441-99A2-317BEEBE35EF}"/>
    <dgm:cxn modelId="{2001345A-8E0B-0546-B9A4-4A5A6EE13BEF}" type="presOf" srcId="{836346A5-5AE6-CD4A-9B88-B2333DA08C01}" destId="{E4A922D6-F7F7-4049-B5C5-E7FA4E6CFF15}" srcOrd="0" destOrd="0" presId="urn:microsoft.com/office/officeart/2005/8/layout/cycle1"/>
    <dgm:cxn modelId="{A02BEB5F-7932-5841-B2D5-AD9F82247058}" type="presOf" srcId="{F1D14543-F82D-C34D-9668-173C4903971A}" destId="{0B4E8802-BF8B-A848-A20A-B295040CFECA}"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CA3EA163-6E42-164E-8A5A-6C1437ADD1BF}" type="presOf" srcId="{A588B9C3-CEB4-E34C-8C52-0058A77A5967}" destId="{7B27746E-D0D9-E64F-A9ED-AB79DBD41883}" srcOrd="0" destOrd="0" presId="urn:microsoft.com/office/officeart/2005/8/layout/cycle1"/>
    <dgm:cxn modelId="{6BD3B76D-6039-CF46-873C-1D9C894BADEC}" type="presOf" srcId="{C1CCB627-1090-BA4B-AF8D-3189971223D0}" destId="{249051EC-F66A-584A-A150-95ED33348B57}"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D364428A-3215-7847-8B15-0497D40FE155}" type="presOf" srcId="{A14BCAAD-E29B-3E4C-A8B1-884FB66DA62E}" destId="{A2B32F0D-B48E-4041-ADAB-2883F1B22FDB}" srcOrd="0" destOrd="0" presId="urn:microsoft.com/office/officeart/2005/8/layout/cycle1"/>
    <dgm:cxn modelId="{E2DD008D-BD9F-B545-915A-64B8A92A82EA}" type="presOf" srcId="{11B8C323-057B-6441-99A2-317BEEBE35EF}" destId="{B3CA27BA-A25B-9340-B4F8-A7174A728D9A}" srcOrd="0" destOrd="0" presId="urn:microsoft.com/office/officeart/2005/8/layout/cycle1"/>
    <dgm:cxn modelId="{DF7AC39E-8904-174C-B849-5B3D8D3D73E2}" type="presOf" srcId="{45BDB10D-D8FF-1B41-95F3-E7C6E32C9832}" destId="{7E9B646F-A801-F04D-9EDB-553A5A3BFCA6}" srcOrd="0" destOrd="0" presId="urn:microsoft.com/office/officeart/2005/8/layout/cycle1"/>
    <dgm:cxn modelId="{F0E73BD8-4600-484D-AADD-20FC0B206D61}" type="presOf" srcId="{65947C88-E531-4940-B19C-89A94C1CFB76}" destId="{03627AB9-E216-8A4B-A7F7-D323A1EC49D9}"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7F8345F7-6B2C-7445-BDB8-99166A374B17}" type="presOf" srcId="{540B18D2-E4E9-8949-97E2-FCFF55243BFE}" destId="{825CBC42-BFBF-574B-8254-A9554F009746}" srcOrd="0" destOrd="0" presId="urn:microsoft.com/office/officeart/2005/8/layout/cycle1"/>
    <dgm:cxn modelId="{7F1DC225-1F4A-F542-9A9A-DA85CFB9D7B7}" type="presParOf" srcId="{7B27746E-D0D9-E64F-A9ED-AB79DBD41883}" destId="{E7464EE5-05E1-2A4E-AF60-E276E5530F61}" srcOrd="0" destOrd="0" presId="urn:microsoft.com/office/officeart/2005/8/layout/cycle1"/>
    <dgm:cxn modelId="{AA8D4FA1-F529-AB4B-AB25-E319857240B7}" type="presParOf" srcId="{7B27746E-D0D9-E64F-A9ED-AB79DBD41883}" destId="{0B4E8802-BF8B-A848-A20A-B295040CFECA}" srcOrd="1" destOrd="0" presId="urn:microsoft.com/office/officeart/2005/8/layout/cycle1"/>
    <dgm:cxn modelId="{F3669AE1-B213-B640-AF0B-ACC114064B85}" type="presParOf" srcId="{7B27746E-D0D9-E64F-A9ED-AB79DBD41883}" destId="{B3CA27BA-A25B-9340-B4F8-A7174A728D9A}" srcOrd="2" destOrd="0" presId="urn:microsoft.com/office/officeart/2005/8/layout/cycle1"/>
    <dgm:cxn modelId="{8A9BEEF8-FB54-EA46-83EC-36DFB47059FD}" type="presParOf" srcId="{7B27746E-D0D9-E64F-A9ED-AB79DBD41883}" destId="{1B81FA1F-3AA8-1043-8B93-D900BF74EE87}" srcOrd="3" destOrd="0" presId="urn:microsoft.com/office/officeart/2005/8/layout/cycle1"/>
    <dgm:cxn modelId="{76A8A7F4-77E3-AF4C-997D-9A81F92FC407}" type="presParOf" srcId="{7B27746E-D0D9-E64F-A9ED-AB79DBD41883}" destId="{7E9B646F-A801-F04D-9EDB-553A5A3BFCA6}" srcOrd="4" destOrd="0" presId="urn:microsoft.com/office/officeart/2005/8/layout/cycle1"/>
    <dgm:cxn modelId="{8362C841-E36D-7141-8D6B-2C6C5C6EF70E}" type="presParOf" srcId="{7B27746E-D0D9-E64F-A9ED-AB79DBD41883}" destId="{249051EC-F66A-584A-A150-95ED33348B57}" srcOrd="5" destOrd="0" presId="urn:microsoft.com/office/officeart/2005/8/layout/cycle1"/>
    <dgm:cxn modelId="{7904C0F5-8458-864A-80A8-BBCE7F727C65}" type="presParOf" srcId="{7B27746E-D0D9-E64F-A9ED-AB79DBD41883}" destId="{875E946C-9A53-EB4A-8A6E-EE28410A1FBE}" srcOrd="6" destOrd="0" presId="urn:microsoft.com/office/officeart/2005/8/layout/cycle1"/>
    <dgm:cxn modelId="{A458539D-AAC9-564B-A2F7-8AAD448E71F9}" type="presParOf" srcId="{7B27746E-D0D9-E64F-A9ED-AB79DBD41883}" destId="{03627AB9-E216-8A4B-A7F7-D323A1EC49D9}" srcOrd="7" destOrd="0" presId="urn:microsoft.com/office/officeart/2005/8/layout/cycle1"/>
    <dgm:cxn modelId="{662BDA0A-2748-1440-961F-F0F3F4469A25}" type="presParOf" srcId="{7B27746E-D0D9-E64F-A9ED-AB79DBD41883}" destId="{E4A922D6-F7F7-4049-B5C5-E7FA4E6CFF15}" srcOrd="8" destOrd="0" presId="urn:microsoft.com/office/officeart/2005/8/layout/cycle1"/>
    <dgm:cxn modelId="{F7967E47-0F31-5B43-858F-57A2E971157D}" type="presParOf" srcId="{7B27746E-D0D9-E64F-A9ED-AB79DBD41883}" destId="{328FF0C9-C8E9-7844-82B9-8DEF6433702C}" srcOrd="9" destOrd="0" presId="urn:microsoft.com/office/officeart/2005/8/layout/cycle1"/>
    <dgm:cxn modelId="{BE97A8B0-3334-294E-8F10-398B6A7170DE}" type="presParOf" srcId="{7B27746E-D0D9-E64F-A9ED-AB79DBD41883}" destId="{825CBC42-BFBF-574B-8254-A9554F009746}" srcOrd="10" destOrd="0" presId="urn:microsoft.com/office/officeart/2005/8/layout/cycle1"/>
    <dgm:cxn modelId="{4E652C8B-9B85-7144-980C-0E035A6CD171}"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a:t>D</a:t>
          </a:r>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a:t>C</a:t>
          </a:r>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a:t>A</a:t>
          </a:r>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a:t>P</a:t>
          </a:r>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pt>
    <dgm:pt modelId="{B3CA27BA-A25B-9340-B4F8-A7174A728D9A}" type="pres">
      <dgm:prSet presAssocID="{11B8C323-057B-6441-99A2-317BEEBE35EF}" presName="sibTrans" presStyleLbl="node1" presStyleIdx="0" presStyleCnt="4"/>
      <dgm:spPr/>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pt>
    <dgm:pt modelId="{249051EC-F66A-584A-A150-95ED33348B57}" type="pres">
      <dgm:prSet presAssocID="{C1CCB627-1090-BA4B-AF8D-3189971223D0}" presName="sibTrans" presStyleLbl="node1" presStyleIdx="1" presStyleCnt="4" custLinFactNeighborX="5187"/>
      <dgm:spPr/>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pt>
    <dgm:pt modelId="{E4A922D6-F7F7-4049-B5C5-E7FA4E6CFF15}" type="pres">
      <dgm:prSet presAssocID="{836346A5-5AE6-CD4A-9B88-B2333DA08C01}" presName="sibTrans" presStyleLbl="node1" presStyleIdx="2" presStyleCnt="4"/>
      <dgm:spPr/>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pt>
    <dgm:pt modelId="{A2B32F0D-B48E-4041-ADAB-2883F1B22FDB}" type="pres">
      <dgm:prSet presAssocID="{A14BCAAD-E29B-3E4C-A8B1-884FB66DA62E}" presName="sibTrans" presStyleLbl="node1" presStyleIdx="3" presStyleCnt="4"/>
      <dgm:spPr/>
    </dgm:pt>
  </dgm:ptLst>
  <dgm:cxnLst>
    <dgm:cxn modelId="{63927B1C-81A7-4640-8827-1B81D544727D}" type="presOf" srcId="{11B8C323-057B-6441-99A2-317BEEBE35EF}" destId="{B3CA27BA-A25B-9340-B4F8-A7174A728D9A}"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B03CAA58-1933-E446-A5BD-237F95E51992}" type="presOf" srcId="{A14BCAAD-E29B-3E4C-A8B1-884FB66DA62E}" destId="{A2B32F0D-B48E-4041-ADAB-2883F1B22FDB}"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71021965-DCD1-0E46-BDC9-FEE176A6AAE5}" type="presOf" srcId="{65947C88-E531-4940-B19C-89A94C1CFB76}" destId="{03627AB9-E216-8A4B-A7F7-D323A1EC49D9}" srcOrd="0" destOrd="0" presId="urn:microsoft.com/office/officeart/2005/8/layout/cycle1"/>
    <dgm:cxn modelId="{678FFA68-9C2C-8E4D-8918-AA9BF08C8362}" type="presOf" srcId="{836346A5-5AE6-CD4A-9B88-B2333DA08C01}" destId="{E4A922D6-F7F7-4049-B5C5-E7FA4E6CFF15}" srcOrd="0" destOrd="0" presId="urn:microsoft.com/office/officeart/2005/8/layout/cycle1"/>
    <dgm:cxn modelId="{52366972-726C-B24A-A8DE-260AB5BCA654}" type="presOf" srcId="{F1D14543-F82D-C34D-9668-173C4903971A}" destId="{0B4E8802-BF8B-A848-A20A-B295040CFECA}"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CB591C83-F952-904B-80A1-F3E7761619CA}" type="presOf" srcId="{45BDB10D-D8FF-1B41-95F3-E7C6E32C9832}" destId="{7E9B646F-A801-F04D-9EDB-553A5A3BFCA6}" srcOrd="0" destOrd="0" presId="urn:microsoft.com/office/officeart/2005/8/layout/cycle1"/>
    <dgm:cxn modelId="{884602A9-5B3F-434E-ACCF-8A28ED131B31}" type="presOf" srcId="{C1CCB627-1090-BA4B-AF8D-3189971223D0}" destId="{249051EC-F66A-584A-A150-95ED33348B57}" srcOrd="0" destOrd="0" presId="urn:microsoft.com/office/officeart/2005/8/layout/cycle1"/>
    <dgm:cxn modelId="{C94600CF-26D8-E843-AA8A-AC6480345D55}" type="presOf" srcId="{A588B9C3-CEB4-E34C-8C52-0058A77A5967}" destId="{7B27746E-D0D9-E64F-A9ED-AB79DBD41883}"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94C7EBF2-78A2-014C-82C5-347454AE938B}" type="presOf" srcId="{540B18D2-E4E9-8949-97E2-FCFF55243BFE}" destId="{825CBC42-BFBF-574B-8254-A9554F009746}" srcOrd="0" destOrd="0" presId="urn:microsoft.com/office/officeart/2005/8/layout/cycle1"/>
    <dgm:cxn modelId="{B0AF667D-88DC-F043-AA2D-3CEAD7470BFB}" type="presParOf" srcId="{7B27746E-D0D9-E64F-A9ED-AB79DBD41883}" destId="{E7464EE5-05E1-2A4E-AF60-E276E5530F61}" srcOrd="0" destOrd="0" presId="urn:microsoft.com/office/officeart/2005/8/layout/cycle1"/>
    <dgm:cxn modelId="{6E62D353-799A-EE42-B3BF-55326A4B44D6}" type="presParOf" srcId="{7B27746E-D0D9-E64F-A9ED-AB79DBD41883}" destId="{0B4E8802-BF8B-A848-A20A-B295040CFECA}" srcOrd="1" destOrd="0" presId="urn:microsoft.com/office/officeart/2005/8/layout/cycle1"/>
    <dgm:cxn modelId="{37979E0B-F5A6-6441-97FF-BDFA30160C19}" type="presParOf" srcId="{7B27746E-D0D9-E64F-A9ED-AB79DBD41883}" destId="{B3CA27BA-A25B-9340-B4F8-A7174A728D9A}" srcOrd="2" destOrd="0" presId="urn:microsoft.com/office/officeart/2005/8/layout/cycle1"/>
    <dgm:cxn modelId="{2C1A26A1-81B1-5F47-B85C-389463C6A82E}" type="presParOf" srcId="{7B27746E-D0D9-E64F-A9ED-AB79DBD41883}" destId="{1B81FA1F-3AA8-1043-8B93-D900BF74EE87}" srcOrd="3" destOrd="0" presId="urn:microsoft.com/office/officeart/2005/8/layout/cycle1"/>
    <dgm:cxn modelId="{20D72EFE-A095-9D48-B323-15190458A2E0}" type="presParOf" srcId="{7B27746E-D0D9-E64F-A9ED-AB79DBD41883}" destId="{7E9B646F-A801-F04D-9EDB-553A5A3BFCA6}" srcOrd="4" destOrd="0" presId="urn:microsoft.com/office/officeart/2005/8/layout/cycle1"/>
    <dgm:cxn modelId="{ACFDD21F-B33A-2D45-ACB0-E08629942FEC}" type="presParOf" srcId="{7B27746E-D0D9-E64F-A9ED-AB79DBD41883}" destId="{249051EC-F66A-584A-A150-95ED33348B57}" srcOrd="5" destOrd="0" presId="urn:microsoft.com/office/officeart/2005/8/layout/cycle1"/>
    <dgm:cxn modelId="{0888FFD2-EC8D-AF4B-8C32-A1E5308D9858}" type="presParOf" srcId="{7B27746E-D0D9-E64F-A9ED-AB79DBD41883}" destId="{875E946C-9A53-EB4A-8A6E-EE28410A1FBE}" srcOrd="6" destOrd="0" presId="urn:microsoft.com/office/officeart/2005/8/layout/cycle1"/>
    <dgm:cxn modelId="{6A82DAAB-5599-0D44-B20A-92888B152FCE}" type="presParOf" srcId="{7B27746E-D0D9-E64F-A9ED-AB79DBD41883}" destId="{03627AB9-E216-8A4B-A7F7-D323A1EC49D9}" srcOrd="7" destOrd="0" presId="urn:microsoft.com/office/officeart/2005/8/layout/cycle1"/>
    <dgm:cxn modelId="{E9FAF0F8-2D4F-D542-BA5B-60906AC3A2F6}" type="presParOf" srcId="{7B27746E-D0D9-E64F-A9ED-AB79DBD41883}" destId="{E4A922D6-F7F7-4049-B5C5-E7FA4E6CFF15}" srcOrd="8" destOrd="0" presId="urn:microsoft.com/office/officeart/2005/8/layout/cycle1"/>
    <dgm:cxn modelId="{62DF9EF5-F9E5-5648-A417-AB49E8D40DF6}" type="presParOf" srcId="{7B27746E-D0D9-E64F-A9ED-AB79DBD41883}" destId="{328FF0C9-C8E9-7844-82B9-8DEF6433702C}" srcOrd="9" destOrd="0" presId="urn:microsoft.com/office/officeart/2005/8/layout/cycle1"/>
    <dgm:cxn modelId="{B44F4C22-4E9B-B84E-9ED5-4E0D15FEA24D}" type="presParOf" srcId="{7B27746E-D0D9-E64F-A9ED-AB79DBD41883}" destId="{825CBC42-BFBF-574B-8254-A9554F009746}" srcOrd="10" destOrd="0" presId="urn:microsoft.com/office/officeart/2005/8/layout/cycle1"/>
    <dgm:cxn modelId="{808792E7-72A7-DA4B-A6B2-8FC7B2206BC6}"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0829A-274A-8744-98CB-44790541ADB3}">
      <dsp:nvSpPr>
        <dsp:cNvPr id="0" name=""/>
        <dsp:cNvSpPr/>
      </dsp:nvSpPr>
      <dsp:spPr>
        <a:xfrm>
          <a:off x="1248511" y="35826"/>
          <a:ext cx="575030" cy="57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Do</a:t>
          </a:r>
        </a:p>
      </dsp:txBody>
      <dsp:txXfrm>
        <a:off x="1248511" y="35826"/>
        <a:ext cx="575030" cy="575030"/>
      </dsp:txXfrm>
    </dsp:sp>
    <dsp:sp modelId="{B7464E82-40D2-F541-ACEE-BAD62C61D323}">
      <dsp:nvSpPr>
        <dsp:cNvPr id="0" name=""/>
        <dsp:cNvSpPr/>
      </dsp:nvSpPr>
      <dsp:spPr>
        <a:xfrm>
          <a:off x="235730" y="-386"/>
          <a:ext cx="1624025" cy="1624025"/>
        </a:xfrm>
        <a:prstGeom prst="circularArrow">
          <a:avLst>
            <a:gd name="adj1" fmla="val 6905"/>
            <a:gd name="adj2" fmla="val 465547"/>
            <a:gd name="adj3" fmla="val 548597"/>
            <a:gd name="adj4" fmla="val 20585857"/>
            <a:gd name="adj5" fmla="val 8055"/>
          </a:avLst>
        </a:prstGeom>
        <a:solidFill>
          <a:schemeClr val="bg2">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42D0F23A-99C2-874B-8F3C-B9891A026658}">
      <dsp:nvSpPr>
        <dsp:cNvPr id="0" name=""/>
        <dsp:cNvSpPr/>
      </dsp:nvSpPr>
      <dsp:spPr>
        <a:xfrm>
          <a:off x="1248511" y="1012394"/>
          <a:ext cx="575030" cy="57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Check</a:t>
          </a:r>
        </a:p>
      </dsp:txBody>
      <dsp:txXfrm>
        <a:off x="1248511" y="1012394"/>
        <a:ext cx="575030" cy="575030"/>
      </dsp:txXfrm>
    </dsp:sp>
    <dsp:sp modelId="{B1C69493-9881-2F43-90D5-717D96F6294D}">
      <dsp:nvSpPr>
        <dsp:cNvPr id="0" name=""/>
        <dsp:cNvSpPr/>
      </dsp:nvSpPr>
      <dsp:spPr>
        <a:xfrm>
          <a:off x="235730" y="-386"/>
          <a:ext cx="1624025" cy="1624025"/>
        </a:xfrm>
        <a:prstGeom prst="circularArrow">
          <a:avLst>
            <a:gd name="adj1" fmla="val 6905"/>
            <a:gd name="adj2" fmla="val 465547"/>
            <a:gd name="adj3" fmla="val 5948597"/>
            <a:gd name="adj4" fmla="val 4385857"/>
            <a:gd name="adj5" fmla="val 8055"/>
          </a:avLst>
        </a:prstGeom>
        <a:solidFill>
          <a:schemeClr val="bg2">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70167A6C-CDD2-C844-8F3E-06B3C30FF12F}">
      <dsp:nvSpPr>
        <dsp:cNvPr id="0" name=""/>
        <dsp:cNvSpPr/>
      </dsp:nvSpPr>
      <dsp:spPr>
        <a:xfrm>
          <a:off x="271943" y="1012394"/>
          <a:ext cx="575030" cy="57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Adjust</a:t>
          </a:r>
        </a:p>
      </dsp:txBody>
      <dsp:txXfrm>
        <a:off x="271943" y="1012394"/>
        <a:ext cx="575030" cy="575030"/>
      </dsp:txXfrm>
    </dsp:sp>
    <dsp:sp modelId="{267064E2-B0F4-EF43-89FE-832CBD9B8DD1}">
      <dsp:nvSpPr>
        <dsp:cNvPr id="0" name=""/>
        <dsp:cNvSpPr/>
      </dsp:nvSpPr>
      <dsp:spPr>
        <a:xfrm>
          <a:off x="235730" y="-386"/>
          <a:ext cx="1624025" cy="1624025"/>
        </a:xfrm>
        <a:prstGeom prst="circularArrow">
          <a:avLst>
            <a:gd name="adj1" fmla="val 6905"/>
            <a:gd name="adj2" fmla="val 465547"/>
            <a:gd name="adj3" fmla="val 11348597"/>
            <a:gd name="adj4" fmla="val 9785857"/>
            <a:gd name="adj5" fmla="val 8055"/>
          </a:avLst>
        </a:prstGeom>
        <a:solidFill>
          <a:schemeClr val="bg2">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6C24B5F2-59F5-3B4A-B7C4-22DF14124EEA}">
      <dsp:nvSpPr>
        <dsp:cNvPr id="0" name=""/>
        <dsp:cNvSpPr/>
      </dsp:nvSpPr>
      <dsp:spPr>
        <a:xfrm>
          <a:off x="271943" y="35826"/>
          <a:ext cx="575030" cy="57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a:t>
          </a:r>
        </a:p>
      </dsp:txBody>
      <dsp:txXfrm>
        <a:off x="271943" y="35826"/>
        <a:ext cx="575030" cy="575030"/>
      </dsp:txXfrm>
    </dsp:sp>
    <dsp:sp modelId="{30C84352-3DB4-B243-9775-F7BAF98E0DA8}">
      <dsp:nvSpPr>
        <dsp:cNvPr id="0" name=""/>
        <dsp:cNvSpPr/>
      </dsp:nvSpPr>
      <dsp:spPr>
        <a:xfrm>
          <a:off x="235730" y="-386"/>
          <a:ext cx="1624025" cy="1624025"/>
        </a:xfrm>
        <a:prstGeom prst="circularArrow">
          <a:avLst>
            <a:gd name="adj1" fmla="val 6905"/>
            <a:gd name="adj2" fmla="val 465547"/>
            <a:gd name="adj3" fmla="val 16748597"/>
            <a:gd name="adj4" fmla="val 15185857"/>
            <a:gd name="adj5" fmla="val 8055"/>
          </a:avLst>
        </a:prstGeom>
        <a:solidFill>
          <a:schemeClr val="bg2">
            <a:lumMod val="50000"/>
          </a:schemeClr>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301012" y="112345"/>
          <a:ext cx="170842" cy="17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a:t>
          </a:r>
        </a:p>
      </dsp:txBody>
      <dsp:txXfrm>
        <a:off x="301012" y="112345"/>
        <a:ext cx="170842" cy="170842"/>
      </dsp:txXfrm>
    </dsp:sp>
    <dsp:sp modelId="{B3CA27BA-A25B-9340-B4F8-A7174A728D9A}">
      <dsp:nvSpPr>
        <dsp:cNvPr id="0" name=""/>
        <dsp:cNvSpPr/>
      </dsp:nvSpPr>
      <dsp:spPr>
        <a:xfrm>
          <a:off x="-39" y="101560"/>
          <a:ext cx="482679" cy="482679"/>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301012" y="402612"/>
          <a:ext cx="170842" cy="17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a:t>
          </a:r>
        </a:p>
      </dsp:txBody>
      <dsp:txXfrm>
        <a:off x="301012" y="402612"/>
        <a:ext cx="170842" cy="170842"/>
      </dsp:txXfrm>
    </dsp:sp>
    <dsp:sp modelId="{249051EC-F66A-584A-A150-95ED33348B57}">
      <dsp:nvSpPr>
        <dsp:cNvPr id="0" name=""/>
        <dsp:cNvSpPr/>
      </dsp:nvSpPr>
      <dsp:spPr>
        <a:xfrm>
          <a:off x="-39" y="101560"/>
          <a:ext cx="482679" cy="482679"/>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10745" y="402612"/>
          <a:ext cx="170842" cy="17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a:t>
          </a:r>
        </a:p>
      </dsp:txBody>
      <dsp:txXfrm>
        <a:off x="10745" y="402612"/>
        <a:ext cx="170842" cy="170842"/>
      </dsp:txXfrm>
    </dsp:sp>
    <dsp:sp modelId="{E4A922D6-F7F7-4049-B5C5-E7FA4E6CFF15}">
      <dsp:nvSpPr>
        <dsp:cNvPr id="0" name=""/>
        <dsp:cNvSpPr/>
      </dsp:nvSpPr>
      <dsp:spPr>
        <a:xfrm>
          <a:off x="-39" y="101560"/>
          <a:ext cx="482679" cy="482679"/>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10745" y="112345"/>
          <a:ext cx="170842" cy="17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a:t>
          </a:r>
        </a:p>
      </dsp:txBody>
      <dsp:txXfrm>
        <a:off x="10745" y="112345"/>
        <a:ext cx="170842" cy="170842"/>
      </dsp:txXfrm>
    </dsp:sp>
    <dsp:sp modelId="{A2B32F0D-B48E-4041-ADAB-2883F1B22FDB}">
      <dsp:nvSpPr>
        <dsp:cNvPr id="0" name=""/>
        <dsp:cNvSpPr/>
      </dsp:nvSpPr>
      <dsp:spPr>
        <a:xfrm>
          <a:off x="-39" y="101560"/>
          <a:ext cx="482679" cy="482679"/>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2976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a:t>
          </a:r>
        </a:p>
      </dsp:txBody>
      <dsp:txXfrm>
        <a:off x="129762" y="66416"/>
        <a:ext cx="73648" cy="73648"/>
      </dsp:txXfrm>
    </dsp:sp>
    <dsp:sp modelId="{B3CA27BA-A25B-9340-B4F8-A7174A728D9A}">
      <dsp:nvSpPr>
        <dsp:cNvPr id="0" name=""/>
        <dsp:cNvSpPr/>
      </dsp:nvSpPr>
      <dsp:spPr>
        <a:xfrm>
          <a:off x="-17" y="61766"/>
          <a:ext cx="208077" cy="20807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2976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C</a:t>
          </a:r>
        </a:p>
      </dsp:txBody>
      <dsp:txXfrm>
        <a:off x="129762" y="191546"/>
        <a:ext cx="73648" cy="73648"/>
      </dsp:txXfrm>
    </dsp:sp>
    <dsp:sp modelId="{249051EC-F66A-584A-A150-95ED33348B57}">
      <dsp:nvSpPr>
        <dsp:cNvPr id="0" name=""/>
        <dsp:cNvSpPr/>
      </dsp:nvSpPr>
      <dsp:spPr>
        <a:xfrm>
          <a:off x="10775" y="61766"/>
          <a:ext cx="208077" cy="20807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463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a:t>
          </a:r>
        </a:p>
      </dsp:txBody>
      <dsp:txXfrm>
        <a:off x="4632" y="191546"/>
        <a:ext cx="73648" cy="73648"/>
      </dsp:txXfrm>
    </dsp:sp>
    <dsp:sp modelId="{E4A922D6-F7F7-4049-B5C5-E7FA4E6CFF15}">
      <dsp:nvSpPr>
        <dsp:cNvPr id="0" name=""/>
        <dsp:cNvSpPr/>
      </dsp:nvSpPr>
      <dsp:spPr>
        <a:xfrm>
          <a:off x="-17" y="61766"/>
          <a:ext cx="208077" cy="20807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463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P</a:t>
          </a:r>
        </a:p>
      </dsp:txBody>
      <dsp:txXfrm>
        <a:off x="4632" y="66416"/>
        <a:ext cx="73648" cy="73648"/>
      </dsp:txXfrm>
    </dsp:sp>
    <dsp:sp modelId="{A2B32F0D-B48E-4041-ADAB-2883F1B22FDB}">
      <dsp:nvSpPr>
        <dsp:cNvPr id="0" name=""/>
        <dsp:cNvSpPr/>
      </dsp:nvSpPr>
      <dsp:spPr>
        <a:xfrm>
          <a:off x="-17" y="61766"/>
          <a:ext cx="208077" cy="20807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2976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a:t>
          </a:r>
        </a:p>
      </dsp:txBody>
      <dsp:txXfrm>
        <a:off x="129762" y="66416"/>
        <a:ext cx="73648" cy="73648"/>
      </dsp:txXfrm>
    </dsp:sp>
    <dsp:sp modelId="{B3CA27BA-A25B-9340-B4F8-A7174A728D9A}">
      <dsp:nvSpPr>
        <dsp:cNvPr id="0" name=""/>
        <dsp:cNvSpPr/>
      </dsp:nvSpPr>
      <dsp:spPr>
        <a:xfrm>
          <a:off x="-17" y="61766"/>
          <a:ext cx="208077" cy="20807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2976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C</a:t>
          </a:r>
        </a:p>
      </dsp:txBody>
      <dsp:txXfrm>
        <a:off x="129762" y="191546"/>
        <a:ext cx="73648" cy="73648"/>
      </dsp:txXfrm>
    </dsp:sp>
    <dsp:sp modelId="{249051EC-F66A-584A-A150-95ED33348B57}">
      <dsp:nvSpPr>
        <dsp:cNvPr id="0" name=""/>
        <dsp:cNvSpPr/>
      </dsp:nvSpPr>
      <dsp:spPr>
        <a:xfrm>
          <a:off x="10775" y="61766"/>
          <a:ext cx="208077" cy="20807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463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a:t>
          </a:r>
        </a:p>
      </dsp:txBody>
      <dsp:txXfrm>
        <a:off x="4632" y="191546"/>
        <a:ext cx="73648" cy="73648"/>
      </dsp:txXfrm>
    </dsp:sp>
    <dsp:sp modelId="{E4A922D6-F7F7-4049-B5C5-E7FA4E6CFF15}">
      <dsp:nvSpPr>
        <dsp:cNvPr id="0" name=""/>
        <dsp:cNvSpPr/>
      </dsp:nvSpPr>
      <dsp:spPr>
        <a:xfrm>
          <a:off x="-17" y="61766"/>
          <a:ext cx="208077" cy="20807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463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P</a:t>
          </a:r>
        </a:p>
      </dsp:txBody>
      <dsp:txXfrm>
        <a:off x="4632" y="66416"/>
        <a:ext cx="73648" cy="73648"/>
      </dsp:txXfrm>
    </dsp:sp>
    <dsp:sp modelId="{A2B32F0D-B48E-4041-ADAB-2883F1B22FDB}">
      <dsp:nvSpPr>
        <dsp:cNvPr id="0" name=""/>
        <dsp:cNvSpPr/>
      </dsp:nvSpPr>
      <dsp:spPr>
        <a:xfrm>
          <a:off x="-17" y="61766"/>
          <a:ext cx="208077" cy="20807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2976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a:t>
          </a:r>
        </a:p>
      </dsp:txBody>
      <dsp:txXfrm>
        <a:off x="129762" y="66416"/>
        <a:ext cx="73648" cy="73648"/>
      </dsp:txXfrm>
    </dsp:sp>
    <dsp:sp modelId="{B3CA27BA-A25B-9340-B4F8-A7174A728D9A}">
      <dsp:nvSpPr>
        <dsp:cNvPr id="0" name=""/>
        <dsp:cNvSpPr/>
      </dsp:nvSpPr>
      <dsp:spPr>
        <a:xfrm>
          <a:off x="-17" y="61766"/>
          <a:ext cx="208077" cy="20807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2976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C</a:t>
          </a:r>
        </a:p>
      </dsp:txBody>
      <dsp:txXfrm>
        <a:off x="129762" y="191546"/>
        <a:ext cx="73648" cy="73648"/>
      </dsp:txXfrm>
    </dsp:sp>
    <dsp:sp modelId="{249051EC-F66A-584A-A150-95ED33348B57}">
      <dsp:nvSpPr>
        <dsp:cNvPr id="0" name=""/>
        <dsp:cNvSpPr/>
      </dsp:nvSpPr>
      <dsp:spPr>
        <a:xfrm>
          <a:off x="10775" y="61766"/>
          <a:ext cx="208077" cy="20807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463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a:t>
          </a:r>
        </a:p>
      </dsp:txBody>
      <dsp:txXfrm>
        <a:off x="4632" y="191546"/>
        <a:ext cx="73648" cy="73648"/>
      </dsp:txXfrm>
    </dsp:sp>
    <dsp:sp modelId="{E4A922D6-F7F7-4049-B5C5-E7FA4E6CFF15}">
      <dsp:nvSpPr>
        <dsp:cNvPr id="0" name=""/>
        <dsp:cNvSpPr/>
      </dsp:nvSpPr>
      <dsp:spPr>
        <a:xfrm>
          <a:off x="-17" y="61766"/>
          <a:ext cx="208077" cy="20807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463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P</a:t>
          </a:r>
        </a:p>
      </dsp:txBody>
      <dsp:txXfrm>
        <a:off x="4632" y="66416"/>
        <a:ext cx="73648" cy="73648"/>
      </dsp:txXfrm>
    </dsp:sp>
    <dsp:sp modelId="{A2B32F0D-B48E-4041-ADAB-2883F1B22FDB}">
      <dsp:nvSpPr>
        <dsp:cNvPr id="0" name=""/>
        <dsp:cNvSpPr/>
      </dsp:nvSpPr>
      <dsp:spPr>
        <a:xfrm>
          <a:off x="-17" y="61766"/>
          <a:ext cx="208077" cy="20807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2976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a:t>
          </a:r>
        </a:p>
      </dsp:txBody>
      <dsp:txXfrm>
        <a:off x="129762" y="66416"/>
        <a:ext cx="73648" cy="73648"/>
      </dsp:txXfrm>
    </dsp:sp>
    <dsp:sp modelId="{B3CA27BA-A25B-9340-B4F8-A7174A728D9A}">
      <dsp:nvSpPr>
        <dsp:cNvPr id="0" name=""/>
        <dsp:cNvSpPr/>
      </dsp:nvSpPr>
      <dsp:spPr>
        <a:xfrm>
          <a:off x="-17" y="61766"/>
          <a:ext cx="208077" cy="20807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2976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C</a:t>
          </a:r>
        </a:p>
      </dsp:txBody>
      <dsp:txXfrm>
        <a:off x="129762" y="191546"/>
        <a:ext cx="73648" cy="73648"/>
      </dsp:txXfrm>
    </dsp:sp>
    <dsp:sp modelId="{249051EC-F66A-584A-A150-95ED33348B57}">
      <dsp:nvSpPr>
        <dsp:cNvPr id="0" name=""/>
        <dsp:cNvSpPr/>
      </dsp:nvSpPr>
      <dsp:spPr>
        <a:xfrm>
          <a:off x="10775" y="61766"/>
          <a:ext cx="208077" cy="20807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463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a:t>
          </a:r>
        </a:p>
      </dsp:txBody>
      <dsp:txXfrm>
        <a:off x="4632" y="191546"/>
        <a:ext cx="73648" cy="73648"/>
      </dsp:txXfrm>
    </dsp:sp>
    <dsp:sp modelId="{E4A922D6-F7F7-4049-B5C5-E7FA4E6CFF15}">
      <dsp:nvSpPr>
        <dsp:cNvPr id="0" name=""/>
        <dsp:cNvSpPr/>
      </dsp:nvSpPr>
      <dsp:spPr>
        <a:xfrm>
          <a:off x="-17" y="61766"/>
          <a:ext cx="208077" cy="20807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463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P</a:t>
          </a:r>
        </a:p>
      </dsp:txBody>
      <dsp:txXfrm>
        <a:off x="4632" y="66416"/>
        <a:ext cx="73648" cy="73648"/>
      </dsp:txXfrm>
    </dsp:sp>
    <dsp:sp modelId="{A2B32F0D-B48E-4041-ADAB-2883F1B22FDB}">
      <dsp:nvSpPr>
        <dsp:cNvPr id="0" name=""/>
        <dsp:cNvSpPr/>
      </dsp:nvSpPr>
      <dsp:spPr>
        <a:xfrm>
          <a:off x="-17" y="61766"/>
          <a:ext cx="208077" cy="20807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2976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a:t>
          </a:r>
        </a:p>
      </dsp:txBody>
      <dsp:txXfrm>
        <a:off x="129762" y="66416"/>
        <a:ext cx="73648" cy="73648"/>
      </dsp:txXfrm>
    </dsp:sp>
    <dsp:sp modelId="{B3CA27BA-A25B-9340-B4F8-A7174A728D9A}">
      <dsp:nvSpPr>
        <dsp:cNvPr id="0" name=""/>
        <dsp:cNvSpPr/>
      </dsp:nvSpPr>
      <dsp:spPr>
        <a:xfrm>
          <a:off x="-17" y="61766"/>
          <a:ext cx="208077" cy="20807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2976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C</a:t>
          </a:r>
        </a:p>
      </dsp:txBody>
      <dsp:txXfrm>
        <a:off x="129762" y="191546"/>
        <a:ext cx="73648" cy="73648"/>
      </dsp:txXfrm>
    </dsp:sp>
    <dsp:sp modelId="{249051EC-F66A-584A-A150-95ED33348B57}">
      <dsp:nvSpPr>
        <dsp:cNvPr id="0" name=""/>
        <dsp:cNvSpPr/>
      </dsp:nvSpPr>
      <dsp:spPr>
        <a:xfrm>
          <a:off x="10775" y="61766"/>
          <a:ext cx="208077" cy="20807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463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a:t>
          </a:r>
        </a:p>
      </dsp:txBody>
      <dsp:txXfrm>
        <a:off x="4632" y="191546"/>
        <a:ext cx="73648" cy="73648"/>
      </dsp:txXfrm>
    </dsp:sp>
    <dsp:sp modelId="{E4A922D6-F7F7-4049-B5C5-E7FA4E6CFF15}">
      <dsp:nvSpPr>
        <dsp:cNvPr id="0" name=""/>
        <dsp:cNvSpPr/>
      </dsp:nvSpPr>
      <dsp:spPr>
        <a:xfrm>
          <a:off x="-17" y="61766"/>
          <a:ext cx="208077" cy="20807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463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P</a:t>
          </a:r>
        </a:p>
      </dsp:txBody>
      <dsp:txXfrm>
        <a:off x="4632" y="66416"/>
        <a:ext cx="73648" cy="73648"/>
      </dsp:txXfrm>
    </dsp:sp>
    <dsp:sp modelId="{A2B32F0D-B48E-4041-ADAB-2883F1B22FDB}">
      <dsp:nvSpPr>
        <dsp:cNvPr id="0" name=""/>
        <dsp:cNvSpPr/>
      </dsp:nvSpPr>
      <dsp:spPr>
        <a:xfrm>
          <a:off x="-17" y="61766"/>
          <a:ext cx="208077" cy="20807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2976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a:t>
          </a:r>
        </a:p>
      </dsp:txBody>
      <dsp:txXfrm>
        <a:off x="129762" y="66416"/>
        <a:ext cx="73648" cy="73648"/>
      </dsp:txXfrm>
    </dsp:sp>
    <dsp:sp modelId="{B3CA27BA-A25B-9340-B4F8-A7174A728D9A}">
      <dsp:nvSpPr>
        <dsp:cNvPr id="0" name=""/>
        <dsp:cNvSpPr/>
      </dsp:nvSpPr>
      <dsp:spPr>
        <a:xfrm>
          <a:off x="-17" y="61766"/>
          <a:ext cx="208077" cy="20807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2976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C</a:t>
          </a:r>
        </a:p>
      </dsp:txBody>
      <dsp:txXfrm>
        <a:off x="129762" y="191546"/>
        <a:ext cx="73648" cy="73648"/>
      </dsp:txXfrm>
    </dsp:sp>
    <dsp:sp modelId="{249051EC-F66A-584A-A150-95ED33348B57}">
      <dsp:nvSpPr>
        <dsp:cNvPr id="0" name=""/>
        <dsp:cNvSpPr/>
      </dsp:nvSpPr>
      <dsp:spPr>
        <a:xfrm>
          <a:off x="10775" y="61766"/>
          <a:ext cx="208077" cy="20807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463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a:t>
          </a:r>
        </a:p>
      </dsp:txBody>
      <dsp:txXfrm>
        <a:off x="4632" y="191546"/>
        <a:ext cx="73648" cy="73648"/>
      </dsp:txXfrm>
    </dsp:sp>
    <dsp:sp modelId="{E4A922D6-F7F7-4049-B5C5-E7FA4E6CFF15}">
      <dsp:nvSpPr>
        <dsp:cNvPr id="0" name=""/>
        <dsp:cNvSpPr/>
      </dsp:nvSpPr>
      <dsp:spPr>
        <a:xfrm>
          <a:off x="-17" y="61766"/>
          <a:ext cx="208077" cy="20807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463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P</a:t>
          </a:r>
        </a:p>
      </dsp:txBody>
      <dsp:txXfrm>
        <a:off x="4632" y="66416"/>
        <a:ext cx="73648" cy="73648"/>
      </dsp:txXfrm>
    </dsp:sp>
    <dsp:sp modelId="{A2B32F0D-B48E-4041-ADAB-2883F1B22FDB}">
      <dsp:nvSpPr>
        <dsp:cNvPr id="0" name=""/>
        <dsp:cNvSpPr/>
      </dsp:nvSpPr>
      <dsp:spPr>
        <a:xfrm>
          <a:off x="-17" y="61766"/>
          <a:ext cx="208077" cy="20807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2976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a:t>
          </a:r>
        </a:p>
      </dsp:txBody>
      <dsp:txXfrm>
        <a:off x="129762" y="66416"/>
        <a:ext cx="73648" cy="73648"/>
      </dsp:txXfrm>
    </dsp:sp>
    <dsp:sp modelId="{B3CA27BA-A25B-9340-B4F8-A7174A728D9A}">
      <dsp:nvSpPr>
        <dsp:cNvPr id="0" name=""/>
        <dsp:cNvSpPr/>
      </dsp:nvSpPr>
      <dsp:spPr>
        <a:xfrm>
          <a:off x="-17" y="61766"/>
          <a:ext cx="208077" cy="20807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2976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C</a:t>
          </a:r>
        </a:p>
      </dsp:txBody>
      <dsp:txXfrm>
        <a:off x="129762" y="191546"/>
        <a:ext cx="73648" cy="73648"/>
      </dsp:txXfrm>
    </dsp:sp>
    <dsp:sp modelId="{249051EC-F66A-584A-A150-95ED33348B57}">
      <dsp:nvSpPr>
        <dsp:cNvPr id="0" name=""/>
        <dsp:cNvSpPr/>
      </dsp:nvSpPr>
      <dsp:spPr>
        <a:xfrm>
          <a:off x="10775" y="61766"/>
          <a:ext cx="208077" cy="20807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4632" y="19154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a:t>
          </a:r>
        </a:p>
      </dsp:txBody>
      <dsp:txXfrm>
        <a:off x="4632" y="191546"/>
        <a:ext cx="73648" cy="73648"/>
      </dsp:txXfrm>
    </dsp:sp>
    <dsp:sp modelId="{E4A922D6-F7F7-4049-B5C5-E7FA4E6CFF15}">
      <dsp:nvSpPr>
        <dsp:cNvPr id="0" name=""/>
        <dsp:cNvSpPr/>
      </dsp:nvSpPr>
      <dsp:spPr>
        <a:xfrm>
          <a:off x="-17" y="61766"/>
          <a:ext cx="208077" cy="20807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4632" y="66416"/>
          <a:ext cx="73648" cy="7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P</a:t>
          </a:r>
        </a:p>
      </dsp:txBody>
      <dsp:txXfrm>
        <a:off x="4632" y="66416"/>
        <a:ext cx="73648" cy="73648"/>
      </dsp:txXfrm>
    </dsp:sp>
    <dsp:sp modelId="{A2B32F0D-B48E-4041-ADAB-2883F1B22FDB}">
      <dsp:nvSpPr>
        <dsp:cNvPr id="0" name=""/>
        <dsp:cNvSpPr/>
      </dsp:nvSpPr>
      <dsp:spPr>
        <a:xfrm>
          <a:off x="-17" y="61766"/>
          <a:ext cx="208077" cy="20807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44502"/>
            <a:ext cx="2971800" cy="455057"/>
          </a:xfrm>
          <a:prstGeom prst="rect">
            <a:avLst/>
          </a:prstGeom>
        </p:spPr>
        <p:txBody>
          <a:bodyPr vert="horz" lIns="91440" tIns="45720" rIns="91440" bIns="45720" rtlCol="0" anchor="b"/>
          <a:lstStyle>
            <a:lvl1pPr algn="r">
              <a:defRPr sz="1200"/>
            </a:lvl1pPr>
          </a:lstStyle>
          <a:p>
            <a:fld id="{21BF4816-14EF-D641-A5AB-1D409B5B8EC6}" type="slidenum">
              <a:rPr lang="en-US" smtClean="0"/>
              <a:pPr/>
              <a:t>‹#›</a:t>
            </a:fld>
            <a:endParaRPr lang="en-US"/>
          </a:p>
        </p:txBody>
      </p:sp>
    </p:spTree>
    <p:extLst>
      <p:ext uri="{BB962C8B-B14F-4D97-AF65-F5344CB8AC3E}">
        <p14:creationId xmlns:p14="http://schemas.microsoft.com/office/powerpoint/2010/main" val="1602371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0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5057"/>
          </a:xfrm>
          <a:prstGeom prst="rect">
            <a:avLst/>
          </a:prstGeom>
        </p:spPr>
        <p:txBody>
          <a:bodyPr vert="horz" lIns="91440" tIns="45720" rIns="91440" bIns="45720" rtlCol="0"/>
          <a:lstStyle>
            <a:lvl1pPr algn="r">
              <a:defRPr sz="1200"/>
            </a:lvl1pPr>
          </a:lstStyle>
          <a:p>
            <a:fld id="{3265713E-A514-4470-823F-2D78992CD43C}" type="datetimeFigureOut">
              <a:rPr lang="en-US" smtClean="0"/>
              <a:pPr/>
              <a:t>2/21/19</a:t>
            </a:fld>
            <a:endParaRPr lang="en-US" dirty="0"/>
          </a:p>
        </p:txBody>
      </p:sp>
      <p:sp>
        <p:nvSpPr>
          <p:cNvPr id="4" name="Slide Image Placeholder 3"/>
          <p:cNvSpPr>
            <a:spLocks noGrp="1" noRot="1" noChangeAspect="1"/>
          </p:cNvSpPr>
          <p:nvPr>
            <p:ph type="sldImg" idx="2"/>
          </p:nvPr>
        </p:nvSpPr>
        <p:spPr>
          <a:xfrm>
            <a:off x="395288" y="682625"/>
            <a:ext cx="6067425" cy="34131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23041"/>
            <a:ext cx="5486400" cy="40955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44502"/>
            <a:ext cx="2971800" cy="45505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44502"/>
            <a:ext cx="2971800" cy="455057"/>
          </a:xfrm>
          <a:prstGeom prst="rect">
            <a:avLst/>
          </a:prstGeom>
        </p:spPr>
        <p:txBody>
          <a:bodyPr vert="horz" lIns="91440" tIns="45720" rIns="91440" bIns="45720" rtlCol="0" anchor="b"/>
          <a:lstStyle>
            <a:lvl1pPr algn="r">
              <a:defRPr sz="1200"/>
            </a:lvl1pPr>
          </a:lstStyle>
          <a:p>
            <a:fld id="{F0EB2F42-7EB3-426A-AE0F-BE645EFDC311}" type="slidenum">
              <a:rPr lang="en-US" smtClean="0"/>
              <a:pPr/>
              <a:t>‹#›</a:t>
            </a:fld>
            <a:endParaRPr lang="en-US" dirty="0"/>
          </a:p>
        </p:txBody>
      </p:sp>
    </p:spTree>
    <p:extLst>
      <p:ext uri="{BB962C8B-B14F-4D97-AF65-F5344CB8AC3E}">
        <p14:creationId xmlns:p14="http://schemas.microsoft.com/office/powerpoint/2010/main" val="20447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0EB2F42-7EB3-426A-AE0F-BE645EFDC311}" type="slidenum">
              <a:rPr lang="en-US" smtClean="0"/>
              <a:pPr/>
              <a:t>1</a:t>
            </a:fld>
            <a:endParaRPr lang="en-US" dirty="0"/>
          </a:p>
        </p:txBody>
      </p:sp>
    </p:spTree>
    <p:extLst>
      <p:ext uri="{BB962C8B-B14F-4D97-AF65-F5344CB8AC3E}">
        <p14:creationId xmlns:p14="http://schemas.microsoft.com/office/powerpoint/2010/main" val="3367560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previous slide, we said that Number 1 was to </a:t>
            </a:r>
            <a:r>
              <a:rPr lang="en-US" sz="1200" b="1" i="1" kern="1200" dirty="0">
                <a:solidFill>
                  <a:schemeClr val="tx1"/>
                </a:solidFill>
                <a:effectLst/>
                <a:latin typeface="+mn-lt"/>
                <a:ea typeface="+mn-ea"/>
                <a:cs typeface="+mn-cs"/>
              </a:rPr>
              <a:t>take an economic view</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 first look at the economics of Agile development.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Specifically: </a:t>
            </a:r>
            <a:r>
              <a:rPr lang="en-US" sz="1200" b="1" kern="1200" dirty="0">
                <a:solidFill>
                  <a:schemeClr val="tx1"/>
                </a:solidFill>
                <a:effectLst/>
                <a:latin typeface="+mn-lt"/>
                <a:ea typeface="+mn-ea"/>
                <a:cs typeface="+mn-cs"/>
              </a:rPr>
              <a:t>Building incrementally accelerates value delivery</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Traditionally, we looked at things as a series of steps. Our traditional waterfall life cycle had us doing what made sense: We did our requirements, our design, our implementation, and our verification—in that order. It's hard to argue with that; you couldn't do the implementation before you did the requirements, for example.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we've learned a few things in the last couple of decades, and we now understand that it's possible—with the right constructs, the right thinking, and the right culture—to develop and deliver incrementally….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that's the basic nature of Agile and Lean development, as compared to our traditional development models.</a:t>
            </a:r>
          </a:p>
          <a:p>
            <a:pPr defTabSz="914303">
              <a:defRPr/>
            </a:pPr>
            <a:endParaRPr lang="en-US" dirty="0">
              <a:latin typeface="Arial"/>
            </a:endParaRPr>
          </a:p>
        </p:txBody>
      </p:sp>
      <p:sp>
        <p:nvSpPr>
          <p:cNvPr id="4" name="Slide Number Placeholder 3"/>
          <p:cNvSpPr>
            <a:spLocks noGrp="1"/>
          </p:cNvSpPr>
          <p:nvPr>
            <p:ph type="sldNum" sz="quarter" idx="10"/>
          </p:nvPr>
        </p:nvSpPr>
        <p:spPr/>
        <p:txBody>
          <a:bodyPr/>
          <a:lstStyle/>
          <a:p>
            <a:fld id="{F0EB2F42-7EB3-426A-AE0F-BE645EFDC311}" type="slidenum">
              <a:rPr lang="en-US">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53161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result is much better outcomes because each incremental delivery produces some value very early.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 that it's </a:t>
            </a:r>
            <a:r>
              <a:rPr lang="en-US" sz="1200" i="1" kern="1200" dirty="0">
                <a:solidFill>
                  <a:schemeClr val="tx1"/>
                </a:solidFill>
                <a:effectLst/>
                <a:latin typeface="+mn-lt"/>
                <a:ea typeface="+mn-ea"/>
                <a:cs typeface="+mn-cs"/>
              </a:rPr>
              <a:t>very</a:t>
            </a:r>
            <a:r>
              <a:rPr lang="en-US" sz="1200" kern="1200" dirty="0">
                <a:solidFill>
                  <a:schemeClr val="tx1"/>
                </a:solidFill>
                <a:effectLst/>
                <a:latin typeface="+mn-lt"/>
                <a:ea typeface="+mn-ea"/>
                <a:cs typeface="+mn-cs"/>
              </a:rPr>
              <a:t> early compared to waterfall, where even if we execute perfectly we're not getting any value till the 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that little box doesn't go away; it stays. It delivers value throughout the time. And if you think about it, this is the integral value of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the value we've delivered to our customer before we even reach what would have been the waterfall deadline.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a pretty compelling case. It means that even if you executed waterfall perfectly—and that's pretty hard to do—you still can't compete with the better economics of Agile development.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[Note: On this slide, it is helpful to illustrate this concept if possible by walking through and drawing on each box to illustrate the benefits of incremental delivery]</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13</a:t>
            </a:fld>
            <a:endParaRPr lang="en-US" dirty="0"/>
          </a:p>
        </p:txBody>
      </p:sp>
    </p:spTree>
    <p:extLst>
      <p:ext uri="{BB962C8B-B14F-4D97-AF65-F5344CB8AC3E}">
        <p14:creationId xmlns:p14="http://schemas.microsoft.com/office/powerpoint/2010/main" val="1672943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let's talk about implementing Lean-Agile practices.</a:t>
            </a:r>
          </a:p>
        </p:txBody>
      </p:sp>
      <p:sp>
        <p:nvSpPr>
          <p:cNvPr id="4" name="Slide Number Placeholder 3"/>
          <p:cNvSpPr>
            <a:spLocks noGrp="1"/>
          </p:cNvSpPr>
          <p:nvPr>
            <p:ph type="sldNum" sz="quarter" idx="10"/>
          </p:nvPr>
        </p:nvSpPr>
        <p:spPr/>
        <p:txBody>
          <a:bodyPr/>
          <a:lstStyle/>
          <a:p>
            <a:fld id="{F0EB2F42-7EB3-426A-AE0F-BE645EFDC311}" type="slidenum">
              <a:rPr lang="en-US" smtClean="0"/>
              <a:pPr/>
              <a:t>14</a:t>
            </a:fld>
            <a:endParaRPr lang="en-US" dirty="0"/>
          </a:p>
        </p:txBody>
      </p:sp>
    </p:spTree>
    <p:extLst>
      <p:ext uri="{BB962C8B-B14F-4D97-AF65-F5344CB8AC3E}">
        <p14:creationId xmlns:p14="http://schemas.microsoft.com/office/powerpoint/2010/main" val="31546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 Framework’s simplest configuration, </a:t>
            </a:r>
            <a:r>
              <a:rPr lang="en-US" sz="1200" b="0" dirty="0">
                <a:solidFill>
                  <a:schemeClr val="accent3"/>
                </a:solidFill>
              </a:rPr>
              <a:t>Essential SAFe </a:t>
            </a:r>
            <a:r>
              <a:rPr lang="en-US" sz="1200" dirty="0">
                <a:solidFill>
                  <a:schemeClr val="bg1"/>
                </a:solidFill>
              </a:rPr>
              <a:t>provides the core practices and roles needed to ensure business results. Learn more at </a:t>
            </a:r>
            <a:r>
              <a:rPr lang="en-US" sz="1200" b="1" dirty="0">
                <a:solidFill>
                  <a:schemeClr val="bg1"/>
                </a:solidFill>
              </a:rPr>
              <a:t>http://</a:t>
            </a:r>
            <a:r>
              <a:rPr lang="en-US" sz="1200" b="1" dirty="0" err="1">
                <a:solidFill>
                  <a:schemeClr val="bg1"/>
                </a:solidFill>
              </a:rPr>
              <a:t>www.scaledagileframework.com</a:t>
            </a:r>
            <a:r>
              <a:rPr lang="en-US" sz="1200" b="1" dirty="0">
                <a:solidFill>
                  <a:schemeClr val="bg1"/>
                </a:solidFill>
              </a:rPr>
              <a:t>/essential-safe</a:t>
            </a:r>
          </a:p>
        </p:txBody>
      </p:sp>
    </p:spTree>
    <p:extLst>
      <p:ext uri="{BB962C8B-B14F-4D97-AF65-F5344CB8AC3E}">
        <p14:creationId xmlns:p14="http://schemas.microsoft.com/office/powerpoint/2010/main" val="126079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all starts with the </a:t>
            </a:r>
            <a:r>
              <a:rPr lang="en-US" sz="1200" i="1" kern="1200" dirty="0">
                <a:solidFill>
                  <a:schemeClr val="tx1"/>
                </a:solidFill>
                <a:effectLst/>
                <a:latin typeface="+mn-lt"/>
                <a:ea typeface="+mn-ea"/>
                <a:cs typeface="+mn-cs"/>
              </a:rPr>
              <a:t>Agile Team</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see the teams here on the left, and you notice immediately that they're cross-functional. They work together. They're collocated whenever possible, and they execute the basic scientific method of Plan, Do, Check, and Adjust.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They're cross-functional, largely self-organizing, and largely self-managing.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can define, build, and test a thing of value. They apply that basic scientific practice in what we call iterations, or sprints: plan, do, check, adjust.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do that on a cadence, they do it frequently, they do it routinely. Really, that's all they do; that is their development model. Plan, do, check, adjust, and deliver value every two weeks.</a:t>
            </a:r>
          </a:p>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16</a:t>
            </a:fld>
            <a:endParaRPr lang="en-US" dirty="0"/>
          </a:p>
        </p:txBody>
      </p:sp>
    </p:spTree>
    <p:extLst>
      <p:ext uri="{BB962C8B-B14F-4D97-AF65-F5344CB8AC3E}">
        <p14:creationId xmlns:p14="http://schemas.microsoft.com/office/powerpoint/2010/main" val="193372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Previously we said “</a:t>
            </a:r>
            <a:r>
              <a:rPr lang="en-US" sz="1200" i="1" kern="1200" dirty="0">
                <a:solidFill>
                  <a:schemeClr val="tx1"/>
                </a:solidFill>
                <a:effectLst/>
                <a:latin typeface="+mn-lt"/>
                <a:ea typeface="+mn-ea"/>
                <a:cs typeface="+mn-cs"/>
              </a:rPr>
              <a:t>nothing beats an Agile Team</a:t>
            </a:r>
            <a:r>
              <a:rPr lang="en-US" sz="1200" kern="1200" dirty="0">
                <a:solidFill>
                  <a:schemeClr val="tx1"/>
                </a:solidFill>
                <a:effectLst/>
                <a:latin typeface="+mn-lt"/>
                <a:ea typeface="+mn-ea"/>
                <a:cs typeface="+mn-cs"/>
              </a:rPr>
              <a:t>”</a:t>
            </a:r>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Actually though, there is </a:t>
            </a:r>
            <a:r>
              <a:rPr lang="en-US" sz="1200" i="1" kern="1200" dirty="0">
                <a:solidFill>
                  <a:schemeClr val="tx1"/>
                </a:solidFill>
                <a:effectLst/>
                <a:latin typeface="+mn-lt"/>
                <a:ea typeface="+mn-ea"/>
                <a:cs typeface="+mn-cs"/>
              </a:rPr>
              <a:t>one</a:t>
            </a:r>
            <a:r>
              <a:rPr lang="en-US" sz="1200" kern="1200" baseline="0" dirty="0">
                <a:solidFill>
                  <a:schemeClr val="tx1"/>
                </a:solidFill>
                <a:effectLst/>
                <a:latin typeface="+mn-lt"/>
                <a:ea typeface="+mn-ea"/>
                <a:cs typeface="+mn-cs"/>
              </a:rPr>
              <a:t> thing </a:t>
            </a:r>
            <a:r>
              <a:rPr lang="en-US" sz="1200" kern="1200" dirty="0">
                <a:solidFill>
                  <a:schemeClr val="tx1"/>
                </a:solidFill>
                <a:effectLst/>
                <a:latin typeface="+mn-lt"/>
                <a:ea typeface="+mn-ea"/>
                <a:cs typeface="+mn-cs"/>
              </a:rPr>
              <a:t>that beats an Agile Team. That's </a:t>
            </a:r>
            <a:r>
              <a:rPr lang="en-US" sz="1200" b="1" kern="1200" dirty="0">
                <a:solidFill>
                  <a:schemeClr val="tx1"/>
                </a:solidFill>
                <a:effectLst/>
                <a:latin typeface="+mn-lt"/>
                <a:ea typeface="+mn-ea"/>
                <a:cs typeface="+mn-cs"/>
              </a:rPr>
              <a:t>a </a:t>
            </a:r>
            <a:r>
              <a:rPr lang="en-US" sz="1200" b="1" i="1" kern="1200" dirty="0">
                <a:solidFill>
                  <a:schemeClr val="tx1"/>
                </a:solidFill>
                <a:effectLst/>
                <a:latin typeface="+mn-lt"/>
                <a:ea typeface="+mn-ea"/>
                <a:cs typeface="+mn-cs"/>
              </a:rPr>
              <a:t>team</a:t>
            </a:r>
            <a:r>
              <a:rPr lang="en-US" sz="1200" b="1" kern="1200" dirty="0">
                <a:solidFill>
                  <a:schemeClr val="tx1"/>
                </a:solidFill>
                <a:effectLst/>
                <a:latin typeface="+mn-lt"/>
                <a:ea typeface="+mn-ea"/>
                <a:cs typeface="+mn-cs"/>
              </a:rPr>
              <a:t> of Agile Teams.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work together and take an approach that says, "</a:t>
            </a:r>
            <a:r>
              <a:rPr lang="en-US" sz="1200" i="1" kern="1200" dirty="0">
                <a:solidFill>
                  <a:schemeClr val="tx1"/>
                </a:solidFill>
                <a:effectLst/>
                <a:latin typeface="+mn-lt"/>
                <a:ea typeface="+mn-ea"/>
                <a:cs typeface="+mn-cs"/>
              </a:rPr>
              <a:t>Let's take these plan-do-check cycles, and let's accumulate those into larger cycles.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call this the Agile Release Train.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Agile Release Train aligns 50 to 125 practitioners to a common mission.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apply cadence and synchronization, program increments every 6 to 12 weeks. So these sprints, or iterations in SAFe, add up very quickly into larger amounts of value.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provide vision, roadmap, and architectural guidance. There may be 10 or 15 teams on this train.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Let's say we're going to implement single sign-on….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need to decide how to do that, and we want everybody to do it the same way to make sure that we don't introduce security holes in our single sign-on mechanism.</a:t>
            </a:r>
          </a:p>
          <a:p>
            <a:endParaRPr lang="en-US" dirty="0"/>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17</a:t>
            </a:fld>
            <a:endParaRPr lang="en-US" dirty="0"/>
          </a:p>
        </p:txBody>
      </p:sp>
    </p:spTree>
    <p:extLst>
      <p:ext uri="{BB962C8B-B14F-4D97-AF65-F5344CB8AC3E}">
        <p14:creationId xmlns:p14="http://schemas.microsoft.com/office/powerpoint/2010/main" val="1153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ART truly takes a systems view.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brings together the people we need to deliver larger amounts of value. That includes our business owners, our representatives from the customers, product management, architecture, systems engineering, hardware, software, testing, people involved in manufacturing or deployment of our solution…. We create this virtual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virtual program now has the skills they need. So the ART is cross-functional as well. And it typically contains about 50 to 125 people.</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18</a:t>
            </a:fld>
            <a:endParaRPr lang="en-US" dirty="0"/>
          </a:p>
        </p:txBody>
      </p:sp>
    </p:spTree>
    <p:extLst>
      <p:ext uri="{BB962C8B-B14F-4D97-AF65-F5344CB8AC3E}">
        <p14:creationId xmlns:p14="http://schemas.microsoft.com/office/powerpoint/2010/main" val="904704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The ART synchronizes its work with PI Planning.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Michael Kennedy explained it as: </a:t>
            </a:r>
            <a:r>
              <a:rPr lang="en-US" sz="1200" i="1" kern="1200" dirty="0">
                <a:solidFill>
                  <a:schemeClr val="tx1"/>
                </a:solidFill>
                <a:effectLst/>
                <a:latin typeface="+mn-lt"/>
                <a:ea typeface="+mn-ea"/>
                <a:cs typeface="+mn-cs"/>
              </a:rPr>
              <a:t>"Future product development tasks can't be predetermined. Distribute planning and control to those who can understand and react to the end results."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see a picture of a distributed planning session. There are actually three countries at work here. There's a large group in Mumbai, India; they're not present. There are a lot of folks from Chicago, and some leads and some managers from the teams in Serbia. They're all planning together over a two-day period.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Typically PI Planning is face to face, but, if it's a large organization, you may not be able to have everybody face to face every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Management sets the mission, with minimal possible constraints—that's a key philosophy of Lean Thinking.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Requirements and design emerge. We talk about emergent design as one of the key aspects of Agile, and it emerges here. We call this PI Planning, but there's far more than planning that happens. People collaborate, they determine new requirements, they negotiate teams and dependencies.</a:t>
            </a:r>
          </a:p>
          <a:p>
            <a:r>
              <a:rPr lang="en-US" sz="1200" kern="1200" dirty="0">
                <a:solidFill>
                  <a:schemeClr val="tx1"/>
                </a:solidFill>
                <a:effectLst/>
                <a:latin typeface="+mn-lt"/>
                <a:ea typeface="+mn-ea"/>
                <a:cs typeface="+mn-cs"/>
              </a:rPr>
              <a:t>Business owners add features and take out features to manage scope. Important stakeholder decisions are accelerated in a day—not after six weeks of emails banging around, trying to find the right person to make the decision, but right now.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picture, one group of managers at a PI Planning had a sign that said</a:t>
            </a:r>
            <a:r>
              <a:rPr lang="en-US" sz="1200" i="1" kern="1200" dirty="0">
                <a:solidFill>
                  <a:schemeClr val="tx1"/>
                </a:solidFill>
                <a:effectLst/>
                <a:latin typeface="+mn-lt"/>
                <a:ea typeface="+mn-ea"/>
                <a:cs typeface="+mn-cs"/>
              </a:rPr>
              <a:t>, "Help Desk—we're here to help."</a:t>
            </a:r>
            <a:r>
              <a:rPr lang="en-US" sz="1200" kern="1200" dirty="0">
                <a:solidFill>
                  <a:schemeClr val="tx1"/>
                </a:solidFill>
                <a:effectLst/>
                <a:latin typeface="+mn-lt"/>
                <a:ea typeface="+mn-ea"/>
                <a:cs typeface="+mn-cs"/>
              </a:rPr>
              <a:t>  That was a great underscored the important construct that </a:t>
            </a:r>
            <a:r>
              <a:rPr lang="en-US" sz="1200" i="1" kern="1200" dirty="0">
                <a:solidFill>
                  <a:schemeClr val="tx1"/>
                </a:solidFill>
                <a:effectLst/>
                <a:latin typeface="+mn-lt"/>
                <a:ea typeface="+mn-ea"/>
                <a:cs typeface="+mn-cs"/>
              </a:rPr>
              <a:t>if decisions need to be made, they could make those decisions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Ultimately, teams create and take responsibility for the plans, and that's a big difference from our traditional command-and-control, centralized program-planning model. In this case, management sets the vision, but the teams create the plans. </a:t>
            </a:r>
          </a:p>
        </p:txBody>
      </p:sp>
      <p:sp>
        <p:nvSpPr>
          <p:cNvPr id="4" name="Slide Number Placeholder 3"/>
          <p:cNvSpPr>
            <a:spLocks noGrp="1"/>
          </p:cNvSpPr>
          <p:nvPr>
            <p:ph type="sldNum" sz="quarter" idx="10"/>
          </p:nvPr>
        </p:nvSpPr>
        <p:spPr/>
        <p:txBody>
          <a:bodyPr/>
          <a:lstStyle/>
          <a:p>
            <a:fld id="{F0EB2F42-7EB3-426A-AE0F-BE645EFDC311}" type="slidenum">
              <a:rPr lang="en-US" smtClean="0"/>
              <a:pPr/>
              <a:t>20</a:t>
            </a:fld>
            <a:endParaRPr lang="en-US" dirty="0"/>
          </a:p>
        </p:txBody>
      </p:sp>
    </p:spTree>
    <p:extLst>
      <p:ext uri="{BB962C8B-B14F-4D97-AF65-F5344CB8AC3E}">
        <p14:creationId xmlns:p14="http://schemas.microsoft.com/office/powerpoint/2010/main" val="3958321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they start iterating.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demonstrate the full system every two weeks— that's the typical increment length.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an integrated Solution Demo; it's all the aspects of the solution that you need in order to understand the progress. It's an objective milestone. </a:t>
            </a:r>
          </a:p>
          <a:p>
            <a:r>
              <a:rPr lang="en-US" sz="1200" kern="1200" dirty="0">
                <a:solidFill>
                  <a:schemeClr val="tx1"/>
                </a:solidFill>
                <a:effectLst/>
                <a:latin typeface="+mn-lt"/>
                <a:ea typeface="+mn-ea"/>
                <a:cs typeface="+mn-cs"/>
              </a:rPr>
              <a:t>If the team can't build the system or show new functionality in a couple of weeks, something's probably wrong with their infrastructure or team configuration. Maybe they don't have the people they need. Maybe it's not a fully cross-functional team yet.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they demo from the staging environment. As we move toward deployment, we want to make sure we're demoing from an environment that's very near the production or deployment environment. </a:t>
            </a:r>
          </a:p>
          <a:p>
            <a:pPr marL="171450" indent="-171450">
              <a:buFont typeface="Arial"/>
              <a:buChar char="•"/>
            </a:pPr>
            <a:endParaRPr lang="en-US" baseline="0" dirty="0"/>
          </a:p>
          <a:p>
            <a:pPr marL="171450" indent="-171450">
              <a:buFont typeface="Arial"/>
              <a:buChar char="•"/>
            </a:pPr>
            <a:endParaRPr lang="en-US" dirty="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21</a:t>
            </a:fld>
            <a:endParaRPr lang="en-US" dirty="0"/>
          </a:p>
        </p:txBody>
      </p:sp>
    </p:spTree>
    <p:extLst>
      <p:ext uri="{BB962C8B-B14F-4D97-AF65-F5344CB8AC3E}">
        <p14:creationId xmlns:p14="http://schemas.microsoft.com/office/powerpoint/2010/main" val="636243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teams </a:t>
            </a:r>
            <a:r>
              <a:rPr lang="en-US" sz="1200" i="1" kern="1200" dirty="0">
                <a:solidFill>
                  <a:schemeClr val="tx1"/>
                </a:solidFill>
                <a:effectLst/>
                <a:latin typeface="+mn-lt"/>
                <a:ea typeface="+mn-ea"/>
                <a:cs typeface="+mn-cs"/>
              </a:rPr>
              <a:t>inspect and adapt</a:t>
            </a:r>
            <a:r>
              <a:rPr lang="en-US" sz="1200" kern="1200" dirty="0">
                <a:solidFill>
                  <a:schemeClr val="tx1"/>
                </a:solidFill>
                <a:effectLst/>
                <a:latin typeface="+mn-lt"/>
                <a:ea typeface="+mn-ea"/>
                <a:cs typeface="+mn-cs"/>
              </a:rPr>
              <a:t> at every PI. They systematically address the larger impediments. They do so in a very structured problem-solving workshop:</a:t>
            </a:r>
          </a:p>
          <a:p>
            <a:pPr marL="628650" lvl="1" indent="-171450">
              <a:buFont typeface="Arial" charset="0"/>
              <a:buChar char="•"/>
            </a:pPr>
            <a:r>
              <a:rPr lang="en-US" sz="1200" kern="1200" dirty="0">
                <a:solidFill>
                  <a:schemeClr val="tx1"/>
                </a:solidFill>
                <a:effectLst/>
                <a:latin typeface="+mn-lt"/>
                <a:ea typeface="+mn-ea"/>
                <a:cs typeface="+mn-cs"/>
              </a:rPr>
              <a:t>Step #1 of the workshop is for teams agree on the problem to solve. </a:t>
            </a:r>
          </a:p>
          <a:p>
            <a:pPr marL="628650" lvl="1" indent="-171450">
              <a:buFont typeface="Arial" charset="0"/>
              <a:buChar char="•"/>
            </a:pPr>
            <a:r>
              <a:rPr lang="en-US" sz="1200" kern="1200" dirty="0">
                <a:solidFill>
                  <a:schemeClr val="tx1"/>
                </a:solidFill>
                <a:effectLst/>
                <a:latin typeface="+mn-lt"/>
                <a:ea typeface="+mn-ea"/>
                <a:cs typeface="+mn-cs"/>
              </a:rPr>
              <a:t>Step #2 is they apply root cause analysis. </a:t>
            </a:r>
          </a:p>
          <a:p>
            <a:pPr marL="628650" lvl="1" indent="-171450">
              <a:buFont typeface="Arial" charset="0"/>
              <a:buChar char="•"/>
            </a:pPr>
            <a:r>
              <a:rPr lang="en-US" sz="1200" kern="1200" dirty="0">
                <a:solidFill>
                  <a:schemeClr val="tx1"/>
                </a:solidFill>
                <a:effectLst/>
                <a:latin typeface="+mn-lt"/>
                <a:ea typeface="+mn-ea"/>
                <a:cs typeface="+mn-cs"/>
              </a:rPr>
              <a:t>Step #3 is they identify the biggest root cause using Pareto Analysis. </a:t>
            </a:r>
          </a:p>
          <a:p>
            <a:pPr marL="628650" lvl="1" indent="-171450">
              <a:buFont typeface="Arial" charset="0"/>
              <a:buChar char="•"/>
            </a:pPr>
            <a:r>
              <a:rPr lang="en-US" sz="1200" kern="1200" dirty="0">
                <a:solidFill>
                  <a:schemeClr val="tx1"/>
                </a:solidFill>
                <a:effectLst/>
                <a:latin typeface="+mn-lt"/>
                <a:ea typeface="+mn-ea"/>
                <a:cs typeface="+mn-cs"/>
              </a:rPr>
              <a:t>Step #4: Restate that root cause. </a:t>
            </a:r>
          </a:p>
          <a:p>
            <a:pPr marL="628650" lvl="1" indent="-171450">
              <a:buFont typeface="Arial" charset="0"/>
              <a:buChar char="•"/>
            </a:pPr>
            <a:r>
              <a:rPr lang="en-US" sz="1200" kern="1200" dirty="0">
                <a:solidFill>
                  <a:schemeClr val="tx1"/>
                </a:solidFill>
                <a:effectLst/>
                <a:latin typeface="+mn-lt"/>
                <a:ea typeface="+mn-ea"/>
                <a:cs typeface="+mn-cs"/>
              </a:rPr>
              <a:t>Step #5: If you're really close now, you can move directly to solutions.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most important step is: </a:t>
            </a:r>
          </a:p>
          <a:p>
            <a:pPr marL="628650" lvl="1" indent="-171450">
              <a:buFont typeface="Arial" charset="0"/>
              <a:buChar char="•"/>
            </a:pPr>
            <a:r>
              <a:rPr lang="en-US" sz="1200" kern="1200" dirty="0">
                <a:solidFill>
                  <a:schemeClr val="tx1"/>
                </a:solidFill>
                <a:effectLst/>
                <a:latin typeface="+mn-lt"/>
                <a:ea typeface="+mn-ea"/>
                <a:cs typeface="+mn-cs"/>
              </a:rPr>
              <a:t>Step #6, where they create backlog items and improvement stories to take into PI Planning. That way they can implement those improvements and see the benefits in velocity and productivity that those improvements help them achieve.</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88136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results, especially as we build systems that are larger and more complex, is that our retrospectives are still troublesome. And that means our results are still troublesome.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they look like this: [read through some of the sticky notes on the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net result is that when we don't deliver large systems on time and on schedule with the requisite quality, we have poor morale. And what do you think the impact is of poor morale on the development environment?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makes everything worse.</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4</a:t>
            </a:fld>
            <a:endParaRPr lang="en-US" dirty="0"/>
          </a:p>
        </p:txBody>
      </p:sp>
    </p:spTree>
    <p:extLst>
      <p:ext uri="{BB962C8B-B14F-4D97-AF65-F5344CB8AC3E}">
        <p14:creationId xmlns:p14="http://schemas.microsoft.com/office/powerpoint/2010/main" val="1346678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dirty="0">
                <a:effectLst/>
              </a:rPr>
              <a:t>The Portfolio SAFe configuration</a:t>
            </a:r>
            <a:r>
              <a:rPr lang="en-US" baseline="0" dirty="0">
                <a:effectLst/>
              </a:rPr>
              <a:t> is for enterprises that build multiple solutions which have minimal dependencies on one another, but require Portfolio-level coordination, strategy, investment, and governance.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effectLst/>
              </a:rPr>
              <a:t>At a Glance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effectLst/>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a:t>Organized around the flow of value</a:t>
            </a:r>
          </a:p>
          <a:p>
            <a:pPr marL="171450" indent="-171450">
              <a:spcBef>
                <a:spcPts val="600"/>
              </a:spcBef>
              <a:spcAft>
                <a:spcPts val="600"/>
              </a:spcAft>
              <a:buFont typeface="Arial" charset="0"/>
              <a:buChar char="•"/>
            </a:pPr>
            <a:r>
              <a:rPr lang="en-US" sz="1200" dirty="0"/>
              <a:t>Lean-Agile budgeting empowers decision makers</a:t>
            </a:r>
          </a:p>
          <a:p>
            <a:pPr marL="171450" indent="-171450">
              <a:spcBef>
                <a:spcPts val="600"/>
              </a:spcBef>
              <a:spcAft>
                <a:spcPts val="600"/>
              </a:spcAft>
              <a:buFont typeface="Arial" charset="0"/>
              <a:buChar char="•"/>
            </a:pPr>
            <a:r>
              <a:rPr lang="en-US" sz="1200" dirty="0"/>
              <a:t>Kanban system provides portfolio visibility and WIP limits</a:t>
            </a:r>
          </a:p>
          <a:p>
            <a:pPr marL="171450" indent="-171450">
              <a:spcBef>
                <a:spcPts val="600"/>
              </a:spcBef>
              <a:spcAft>
                <a:spcPts val="600"/>
              </a:spcAft>
              <a:buFont typeface="Arial" charset="0"/>
              <a:buChar char="•"/>
            </a:pPr>
            <a:r>
              <a:rPr lang="en-US" sz="1200" dirty="0"/>
              <a:t>Enterprise architecture guides larger technology decisions</a:t>
            </a:r>
          </a:p>
          <a:p>
            <a:pPr marL="171450" indent="-171450">
              <a:spcBef>
                <a:spcPts val="600"/>
              </a:spcBef>
              <a:spcAft>
                <a:spcPts val="600"/>
              </a:spcAft>
              <a:buFont typeface="Arial" charset="0"/>
              <a:buChar char="•"/>
            </a:pPr>
            <a:r>
              <a:rPr lang="en-US" sz="1200" dirty="0"/>
              <a:t>Objective metrics support governance and improvement</a:t>
            </a:r>
          </a:p>
          <a:p>
            <a:pPr marL="171450" indent="-171450">
              <a:spcBef>
                <a:spcPts val="600"/>
              </a:spcBef>
              <a:spcAft>
                <a:spcPts val="600"/>
              </a:spcAft>
              <a:buFont typeface="Arial" charset="0"/>
              <a:buChar char="•"/>
            </a:pPr>
            <a:r>
              <a:rPr lang="en-US" sz="1200" dirty="0"/>
              <a:t>Value delivery via Epics </a:t>
            </a:r>
          </a:p>
          <a:p>
            <a:pPr marL="171450" indent="-171450">
              <a:buFont typeface="Arial" charset="0"/>
              <a:buChar char="•"/>
            </a:pPr>
            <a:endParaRPr lang="en-US" dirty="0"/>
          </a:p>
          <a:p>
            <a:pPr marL="0" indent="0">
              <a:buFont typeface="Arial" charset="0"/>
              <a:buNone/>
            </a:pPr>
            <a:r>
              <a:rPr lang="en-US" dirty="0"/>
              <a:t>Learn more about the Portfolio SAFe configuration at: </a:t>
            </a:r>
            <a:r>
              <a:rPr lang="en-US" b="1" dirty="0"/>
              <a:t>http://</a:t>
            </a:r>
            <a:r>
              <a:rPr lang="en-US" b="1" dirty="0" err="1"/>
              <a:t>www.scaledagileframework.com</a:t>
            </a:r>
            <a:r>
              <a:rPr lang="en-US" b="1" dirty="0"/>
              <a:t>/portfolio-level</a:t>
            </a:r>
            <a:r>
              <a:rPr lang="en-US" dirty="0"/>
              <a:t>.</a:t>
            </a:r>
          </a:p>
          <a:p>
            <a:pPr marL="171450" indent="-171450">
              <a:buFont typeface="Arial" charset="0"/>
              <a:buChar char="•"/>
            </a:pPr>
            <a:endParaRPr lang="en-US" dirty="0"/>
          </a:p>
        </p:txBody>
      </p:sp>
    </p:spTree>
    <p:extLst>
      <p:ext uri="{BB962C8B-B14F-4D97-AF65-F5344CB8AC3E}">
        <p14:creationId xmlns:p14="http://schemas.microsoft.com/office/powerpoint/2010/main" val="1268271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457200"/>
            <a:ext cx="4572000" cy="2571750"/>
          </a:xfrm>
        </p:spPr>
      </p:sp>
      <p:sp>
        <p:nvSpPr>
          <p:cNvPr id="3" name="Notes Placeholder 2"/>
          <p:cNvSpPr>
            <a:spLocks noGrp="1"/>
          </p:cNvSpPr>
          <p:nvPr>
            <p:ph type="body" idx="1"/>
          </p:nvPr>
        </p:nvSpPr>
        <p:spPr/>
        <p: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b="1" dirty="0"/>
              <a:t>Trainer Guidance: </a:t>
            </a:r>
          </a:p>
          <a:p>
            <a:pPr marL="171450" indent="-171450" defTabSz="914303">
              <a:spcBef>
                <a:spcPts val="0"/>
              </a:spcBef>
              <a:spcAft>
                <a:spcPts val="0"/>
              </a:spcAft>
              <a:buFont typeface="Arial" panose="020B0604020202020204" pitchFamily="34" charset="0"/>
              <a:buChar char="•"/>
              <a:defRPr/>
            </a:pPr>
            <a:r>
              <a:rPr lang="en-US" b="0" dirty="0"/>
              <a:t>Most enterprises don’t have a clear understanding of strategy</a:t>
            </a:r>
          </a:p>
          <a:p>
            <a:pPr marL="171450" indent="-171450" defTabSz="914303">
              <a:spcBef>
                <a:spcPts val="0"/>
              </a:spcBef>
              <a:spcAft>
                <a:spcPts val="0"/>
              </a:spcAft>
              <a:buFont typeface="Arial" panose="020B0604020202020204" pitchFamily="34" charset="0"/>
              <a:buChar char="•"/>
              <a:defRPr/>
            </a:pPr>
            <a:r>
              <a:rPr lang="en-US" b="0" dirty="0"/>
              <a:t>Lean Portfolio Management aims to create that clarity</a:t>
            </a:r>
          </a:p>
          <a:p>
            <a:endParaRPr lang="en-US" dirty="0"/>
          </a:p>
        </p:txBody>
      </p:sp>
      <p:sp>
        <p:nvSpPr>
          <p:cNvPr id="6" name="Footer Placeholder 5">
            <a:extLst>
              <a:ext uri="{FF2B5EF4-FFF2-40B4-BE49-F238E27FC236}">
                <a16:creationId xmlns:a16="http://schemas.microsoft.com/office/drawing/2014/main" id="{1F5F050D-0DE0-0B42-9FA4-1D3DF52DFCAA}"/>
              </a:ext>
            </a:extLst>
          </p:cNvPr>
          <p:cNvSpPr>
            <a:spLocks noGrp="1"/>
          </p:cNvSpPr>
          <p:nvPr>
            <p:ph type="ftr" sz="quarter" idx="10"/>
          </p:nvPr>
        </p:nvSpPr>
        <p:spPr/>
        <p:txBody>
          <a:bodyPr/>
          <a:lstStyle/>
          <a:p>
            <a:pPr algn="ctr"/>
            <a:r>
              <a:rPr lang="en-US"/>
              <a:t>© Scaled Agile, Inc.</a:t>
            </a:r>
            <a:endParaRPr lang="en-US" dirty="0"/>
          </a:p>
        </p:txBody>
      </p:sp>
      <p:sp>
        <p:nvSpPr>
          <p:cNvPr id="7" name="Slide Number Placeholder 6">
            <a:extLst>
              <a:ext uri="{FF2B5EF4-FFF2-40B4-BE49-F238E27FC236}">
                <a16:creationId xmlns:a16="http://schemas.microsoft.com/office/drawing/2014/main" id="{DD869603-6E2B-E74C-A923-8F59E8D53182}"/>
              </a:ext>
            </a:extLst>
          </p:cNvPr>
          <p:cNvSpPr>
            <a:spLocks noGrp="1"/>
          </p:cNvSpPr>
          <p:nvPr>
            <p:ph type="sldNum" sz="quarter" idx="11"/>
          </p:nvPr>
        </p:nvSpPr>
        <p:spPr/>
        <p:txBody>
          <a:bodyPr/>
          <a:lstStyle/>
          <a:p>
            <a:r>
              <a:rPr lang="en-US"/>
              <a:t>8-</a:t>
            </a:r>
            <a:fld id="{F0EB2F42-7EB3-426A-AE0F-BE645EFDC311}" type="slidenum">
              <a:rPr lang="en-US" smtClean="0"/>
              <a:pPr/>
              <a:t>24</a:t>
            </a:fld>
            <a:endParaRPr lang="en-US" dirty="0"/>
          </a:p>
        </p:txBody>
      </p:sp>
    </p:spTree>
    <p:extLst>
      <p:ext uri="{BB962C8B-B14F-4D97-AF65-F5344CB8AC3E}">
        <p14:creationId xmlns:p14="http://schemas.microsoft.com/office/powerpoint/2010/main" val="1935841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457200"/>
            <a:ext cx="4572000" cy="2571750"/>
          </a:xfrm>
        </p:spPr>
      </p:sp>
      <p:sp>
        <p:nvSpPr>
          <p:cNvPr id="3" name="Notes Placeholder 2"/>
          <p:cNvSpPr>
            <a:spLocks noGrp="1"/>
          </p:cNvSpPr>
          <p:nvPr>
            <p:ph type="body" idx="1"/>
          </p:nvPr>
        </p:nvSpPr>
        <p:spPr>
          <a:xfrm>
            <a:off x="685005" y="3108960"/>
            <a:ext cx="5486400" cy="5023925"/>
          </a:xfrm>
        </p:spPr>
        <p:txBody>
          <a:bodyPr>
            <a:normAutofit/>
          </a:bodyPr>
          <a:lstStyle/>
          <a:p>
            <a:pPr defTabSz="914303">
              <a:spcBef>
                <a:spcPts val="0"/>
              </a:spcBef>
              <a:defRPr/>
            </a:pPr>
            <a:r>
              <a:rPr lang="en-US" b="1" dirty="0"/>
              <a:t>Trainer Guidance: </a:t>
            </a:r>
          </a:p>
          <a:p>
            <a:pPr marL="171450" indent="-171450">
              <a:buFont typeface="Arial" charset="0"/>
              <a:buChar char="•"/>
            </a:pPr>
            <a:r>
              <a:rPr lang="en-US" kern="1200" dirty="0">
                <a:solidFill>
                  <a:schemeClr val="tx1"/>
                </a:solidFill>
                <a:effectLst/>
                <a:latin typeface="+mn-lt"/>
                <a:ea typeface="+mn-ea"/>
                <a:cs typeface="+mn-cs"/>
              </a:rPr>
              <a:t>The Lean Portfolio Management (LPM) function has the highest level of decision-making and financial accountability for the products and Solutions in a </a:t>
            </a:r>
            <a:r>
              <a:rPr lang="en-US" kern="1200" dirty="0" err="1">
                <a:solidFill>
                  <a:schemeClr val="tx1"/>
                </a:solidFill>
                <a:effectLst/>
                <a:latin typeface="+mn-lt"/>
                <a:ea typeface="+mn-ea"/>
                <a:cs typeface="+mn-cs"/>
              </a:rPr>
              <a:t>SAFe</a:t>
            </a:r>
            <a:r>
              <a:rPr lang="en-US" kern="1200" dirty="0">
                <a:solidFill>
                  <a:schemeClr val="tx1"/>
                </a:solidFill>
                <a:effectLst/>
                <a:latin typeface="+mn-lt"/>
                <a:ea typeface="+mn-ea"/>
                <a:cs typeface="+mn-cs"/>
              </a:rPr>
              <a:t> portfolio. </a:t>
            </a:r>
          </a:p>
          <a:p>
            <a:pPr marL="171450" indent="-171450">
              <a:buFont typeface="Arial" charset="0"/>
              <a:buChar char="•"/>
            </a:pPr>
            <a:r>
              <a:rPr lang="en-US" kern="1200" dirty="0">
                <a:solidFill>
                  <a:schemeClr val="tx1"/>
                </a:solidFill>
                <a:effectLst/>
                <a:latin typeface="+mn-lt"/>
                <a:ea typeface="+mn-ea"/>
                <a:cs typeface="+mn-cs"/>
              </a:rPr>
              <a:t>An effective LPM function is necessary for </a:t>
            </a:r>
            <a:r>
              <a:rPr lang="en-US" kern="1200" dirty="0" err="1">
                <a:solidFill>
                  <a:schemeClr val="tx1"/>
                </a:solidFill>
                <a:effectLst/>
                <a:latin typeface="+mn-lt"/>
                <a:ea typeface="+mn-ea"/>
                <a:cs typeface="+mn-cs"/>
              </a:rPr>
              <a:t>SAFe</a:t>
            </a:r>
            <a:r>
              <a:rPr lang="en-US" kern="1200" dirty="0">
                <a:solidFill>
                  <a:schemeClr val="tx1"/>
                </a:solidFill>
                <a:effectLst/>
                <a:latin typeface="+mn-lt"/>
                <a:ea typeface="+mn-ea"/>
                <a:cs typeface="+mn-cs"/>
              </a:rPr>
              <a:t> success, but it is typically a function, not an organization. The people who fulfill these responsibilities may have various titles and roles. But this function usually includes the business managers and executives who understand the Enterprise’s financial position and are ultimately responsible for portfolio strategy, operations, and execution. </a:t>
            </a:r>
          </a:p>
          <a:p>
            <a:pPr marL="0" marR="0" indent="0" algn="l" defTabSz="914400" rtl="0" eaLnBrk="1" fontAlgn="auto" latinLnBrk="0" hangingPunct="1">
              <a:lnSpc>
                <a:spcPct val="100000"/>
              </a:lnSpc>
              <a:spcBef>
                <a:spcPts val="0"/>
              </a:spcBef>
              <a:buClrTx/>
              <a:buSzTx/>
              <a:buFont typeface="Arial" charset="0"/>
              <a:buNone/>
              <a:tabLst/>
              <a:defRPr/>
            </a:pPr>
            <a:endParaRPr lang="en-US" b="1" dirty="0"/>
          </a:p>
          <a:p>
            <a:pPr marL="0" marR="0" indent="0" algn="l" defTabSz="914400" rtl="0" eaLnBrk="1" fontAlgn="auto" latinLnBrk="0" hangingPunct="1">
              <a:lnSpc>
                <a:spcPct val="100000"/>
              </a:lnSpc>
              <a:spcBef>
                <a:spcPts val="0"/>
              </a:spcBef>
              <a:buClrTx/>
              <a:buSzTx/>
              <a:buFont typeface="Arial" charset="0"/>
              <a:buNone/>
              <a:tabLst/>
              <a:defRPr/>
            </a:pPr>
            <a:r>
              <a:rPr lang="en-US" b="1" dirty="0"/>
              <a:t>Key Message:</a:t>
            </a:r>
            <a:r>
              <a:rPr lang="en-US" dirty="0"/>
              <a:t> </a:t>
            </a:r>
            <a:endParaRPr lang="en-US" kern="1200" dirty="0">
              <a:solidFill>
                <a:schemeClr val="tx1"/>
              </a:solidFill>
              <a:effectLst/>
              <a:latin typeface="+mn-lt"/>
              <a:ea typeface="+mn-ea"/>
              <a:cs typeface="+mn-cs"/>
            </a:endParaRPr>
          </a:p>
          <a:p>
            <a:pPr marL="171450" indent="-171450">
              <a:buFont typeface="Arial" charset="0"/>
              <a:buChar char="•"/>
            </a:pPr>
            <a:r>
              <a:rPr lang="en-US" kern="1200" dirty="0">
                <a:solidFill>
                  <a:schemeClr val="tx1"/>
                </a:solidFill>
                <a:effectLst/>
                <a:latin typeface="+mn-lt"/>
                <a:ea typeface="+mn-ea"/>
                <a:cs typeface="+mn-cs"/>
              </a:rPr>
              <a:t>Note: LPM is significantly different than traditional portfolio management. In many cases, an existing legacy mindset—with annual planning and budgeting cycles and traditional measures of progress—severely inhibits the enterprise’s transition to agility. </a:t>
            </a:r>
          </a:p>
          <a:p>
            <a:pPr marL="171450" indent="-171450">
              <a:buFont typeface="Arial" charset="0"/>
              <a:buChar char="•"/>
            </a:pPr>
            <a:r>
              <a:rPr lang="en-US" kern="1200" dirty="0">
                <a:solidFill>
                  <a:schemeClr val="tx1"/>
                </a:solidFill>
                <a:effectLst/>
                <a:latin typeface="+mn-lt"/>
                <a:ea typeface="+mn-ea"/>
                <a:cs typeface="+mn-cs"/>
              </a:rPr>
              <a:t>In response, SAFe recommends seven transformational patterns to move the organization to the leaner, more effective approach described in the article Extend to the Portfolio. With this context in mind, we can move on to describing Lean portfolio management. </a:t>
            </a:r>
          </a:p>
          <a:p>
            <a:pPr marL="171450" indent="-171450">
              <a:buFont typeface="Arial" charset="0"/>
              <a:buChar char="•"/>
            </a:pPr>
            <a:r>
              <a:rPr lang="en-US" kern="1200" dirty="0">
                <a:solidFill>
                  <a:schemeClr val="tx1"/>
                </a:solidFill>
                <a:effectLst/>
                <a:latin typeface="+mn-lt"/>
                <a:ea typeface="+mn-ea"/>
                <a:cs typeface="+mn-cs"/>
              </a:rPr>
              <a:t>Read more at: </a:t>
            </a:r>
            <a:r>
              <a:rPr lang="en-US" b="1" kern="1200" dirty="0">
                <a:solidFill>
                  <a:schemeClr val="tx1"/>
                </a:solidFill>
                <a:effectLst/>
                <a:latin typeface="+mn-lt"/>
                <a:ea typeface="+mn-ea"/>
                <a:cs typeface="+mn-cs"/>
              </a:rPr>
              <a:t>http://</a:t>
            </a:r>
            <a:r>
              <a:rPr lang="en-US" b="1" kern="1200" dirty="0" err="1">
                <a:solidFill>
                  <a:schemeClr val="tx1"/>
                </a:solidFill>
                <a:effectLst/>
                <a:latin typeface="+mn-lt"/>
                <a:ea typeface="+mn-ea"/>
                <a:cs typeface="+mn-cs"/>
              </a:rPr>
              <a:t>www.scaledagileframework.com</a:t>
            </a:r>
            <a:r>
              <a:rPr lang="en-US" b="1" kern="1200" dirty="0">
                <a:solidFill>
                  <a:schemeClr val="tx1"/>
                </a:solidFill>
                <a:effectLst/>
                <a:latin typeface="+mn-lt"/>
                <a:ea typeface="+mn-ea"/>
                <a:cs typeface="+mn-cs"/>
              </a:rPr>
              <a:t>/lean-portfolio-management</a:t>
            </a:r>
            <a:r>
              <a:rPr lang="en-US" b="0" kern="1200" dirty="0">
                <a:solidFill>
                  <a:schemeClr val="tx1"/>
                </a:solidFill>
                <a:effectLst/>
                <a:latin typeface="+mn-lt"/>
                <a:ea typeface="+mn-ea"/>
                <a:cs typeface="+mn-cs"/>
              </a:rPr>
              <a:t>.</a:t>
            </a:r>
            <a:endParaRPr lang="en-US" kern="1200" dirty="0">
              <a:solidFill>
                <a:schemeClr val="tx1"/>
              </a:solidFill>
              <a:effectLst/>
              <a:latin typeface="+mn-lt"/>
              <a:ea typeface="+mn-ea"/>
              <a:cs typeface="+mn-cs"/>
            </a:endParaRPr>
          </a:p>
        </p:txBody>
      </p:sp>
      <p:sp>
        <p:nvSpPr>
          <p:cNvPr id="6" name="Footer Placeholder 5">
            <a:extLst>
              <a:ext uri="{FF2B5EF4-FFF2-40B4-BE49-F238E27FC236}">
                <a16:creationId xmlns:a16="http://schemas.microsoft.com/office/drawing/2014/main" id="{5741493C-B3A3-DF44-93D4-5D5C5DD98662}"/>
              </a:ext>
            </a:extLst>
          </p:cNvPr>
          <p:cNvSpPr>
            <a:spLocks noGrp="1"/>
          </p:cNvSpPr>
          <p:nvPr>
            <p:ph type="ftr" sz="quarter" idx="10"/>
          </p:nvPr>
        </p:nvSpPr>
        <p:spPr/>
        <p:txBody>
          <a:bodyPr/>
          <a:lstStyle/>
          <a:p>
            <a:pPr algn="ctr"/>
            <a:r>
              <a:rPr lang="en-US"/>
              <a:t>© Scaled Agile, Inc.</a:t>
            </a:r>
            <a:endParaRPr lang="en-US" dirty="0"/>
          </a:p>
        </p:txBody>
      </p:sp>
      <p:sp>
        <p:nvSpPr>
          <p:cNvPr id="7" name="Slide Number Placeholder 6">
            <a:extLst>
              <a:ext uri="{FF2B5EF4-FFF2-40B4-BE49-F238E27FC236}">
                <a16:creationId xmlns:a16="http://schemas.microsoft.com/office/drawing/2014/main" id="{8DB5B288-6DA1-C641-AE57-1E6BC714F6AF}"/>
              </a:ext>
            </a:extLst>
          </p:cNvPr>
          <p:cNvSpPr>
            <a:spLocks noGrp="1"/>
          </p:cNvSpPr>
          <p:nvPr>
            <p:ph type="sldNum" sz="quarter" idx="11"/>
          </p:nvPr>
        </p:nvSpPr>
        <p:spPr/>
        <p:txBody>
          <a:bodyPr/>
          <a:lstStyle/>
          <a:p>
            <a:r>
              <a:rPr lang="en-US"/>
              <a:t>8-</a:t>
            </a:r>
            <a:fld id="{F0EB2F42-7EB3-426A-AE0F-BE645EFDC311}" type="slidenum">
              <a:rPr lang="en-US" smtClean="0"/>
              <a:pPr/>
              <a:t>25</a:t>
            </a:fld>
            <a:endParaRPr lang="en-US" dirty="0"/>
          </a:p>
        </p:txBody>
      </p:sp>
    </p:spTree>
    <p:extLst>
      <p:ext uri="{BB962C8B-B14F-4D97-AF65-F5344CB8AC3E}">
        <p14:creationId xmlns:p14="http://schemas.microsoft.com/office/powerpoint/2010/main" val="4132197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457200"/>
            <a:ext cx="4572000" cy="2571750"/>
          </a:xfrm>
        </p:spPr>
      </p:sp>
      <p:sp>
        <p:nvSpPr>
          <p:cNvPr id="3" name="Notes Placeholder 2"/>
          <p:cNvSpPr>
            <a:spLocks noGrp="1"/>
          </p:cNvSpPr>
          <p:nvPr>
            <p:ph type="body" idx="1"/>
          </p:nvPr>
        </p:nvSpPr>
        <p:spPr/>
        <p:txBody>
          <a:bodyPr>
            <a:normAutofit/>
          </a:bodyPr>
          <a:lstStyle/>
          <a:p>
            <a:pPr defTabSz="914303">
              <a:spcBef>
                <a:spcPts val="0"/>
              </a:spcBef>
              <a:defRPr/>
            </a:pPr>
            <a:r>
              <a:rPr lang="en-US" b="1" dirty="0"/>
              <a:t>Trainer Guidance: </a:t>
            </a:r>
          </a:p>
          <a:p>
            <a:pPr marL="171450" indent="-171450">
              <a:spcBef>
                <a:spcPts val="600"/>
              </a:spcBef>
              <a:buFont typeface="Arial" charset="0"/>
              <a:buChar char="•"/>
            </a:pPr>
            <a:r>
              <a:rPr lang="en-US" dirty="0"/>
              <a:t>The Large Solution SAFe configuration is intended for enterprises that are building large and complex solutions that require the contribution of multiple Agile Release Trains and Suppliers, but do not require the portfolio considerations. </a:t>
            </a:r>
          </a:p>
          <a:p>
            <a:pPr marL="171450" indent="-171450">
              <a:spcBef>
                <a:spcPts val="600"/>
              </a:spcBef>
              <a:buFont typeface="Arial" charset="0"/>
              <a:buChar char="•"/>
            </a:pPr>
            <a:r>
              <a:rPr lang="en-US" dirty="0"/>
              <a:t>This is common for industries like Aerospace and Defense, and Government, where they have very large programs, but do not need the constructs of the Portfolio level.</a:t>
            </a:r>
          </a:p>
          <a:p>
            <a:pPr>
              <a:spcBef>
                <a:spcPts val="0"/>
              </a:spcBef>
            </a:pPr>
            <a:endParaRPr lang="en-US" b="1" dirty="0"/>
          </a:p>
          <a:p>
            <a:pPr>
              <a:spcBef>
                <a:spcPts val="0"/>
              </a:spcBef>
            </a:pPr>
            <a:r>
              <a:rPr lang="en-US" b="1" dirty="0"/>
              <a:t>Key Message:</a:t>
            </a:r>
            <a:r>
              <a:rPr lang="en-US" dirty="0"/>
              <a:t> </a:t>
            </a:r>
          </a:p>
          <a:p>
            <a:pPr marL="171450" indent="-171450">
              <a:lnSpc>
                <a:spcPct val="110000"/>
              </a:lnSpc>
              <a:buFont typeface="Arial" charset="0"/>
              <a:buChar char="•"/>
            </a:pPr>
            <a:r>
              <a:rPr lang="en-US" dirty="0"/>
              <a:t>Coordinates development of large Solutions.</a:t>
            </a:r>
          </a:p>
          <a:p>
            <a:pPr marL="171450" indent="-171450">
              <a:lnSpc>
                <a:spcPct val="110000"/>
              </a:lnSpc>
              <a:buFont typeface="Arial" charset="0"/>
              <a:buChar char="•"/>
            </a:pPr>
            <a:r>
              <a:rPr lang="en-US" dirty="0"/>
              <a:t>Synchronizes multiple ART Value Streams.</a:t>
            </a:r>
          </a:p>
          <a:p>
            <a:pPr marL="171450" indent="-171450">
              <a:lnSpc>
                <a:spcPct val="110000"/>
              </a:lnSpc>
              <a:buFont typeface="Arial" charset="0"/>
              <a:buChar char="•"/>
            </a:pPr>
            <a:r>
              <a:rPr lang="en-US" dirty="0"/>
              <a:t>Manages Solution Intent.</a:t>
            </a:r>
          </a:p>
          <a:p>
            <a:pPr marL="171450" indent="-171450">
              <a:lnSpc>
                <a:spcPct val="110000"/>
              </a:lnSpc>
              <a:buFont typeface="Arial" charset="0"/>
              <a:buChar char="•"/>
            </a:pPr>
            <a:r>
              <a:rPr lang="en-US" dirty="0"/>
              <a:t>Integrates suppliers as partners.</a:t>
            </a:r>
          </a:p>
          <a:p>
            <a:pPr marL="171450" indent="-171450">
              <a:lnSpc>
                <a:spcPct val="110000"/>
              </a:lnSpc>
              <a:buFont typeface="Arial" charset="0"/>
              <a:buChar char="•"/>
            </a:pPr>
            <a:r>
              <a:rPr lang="en-US" dirty="0"/>
              <a:t>Value delivery via Capabilities.</a:t>
            </a:r>
          </a:p>
          <a:p>
            <a:pPr marL="171450" indent="-171450">
              <a:lnSpc>
                <a:spcPct val="110000"/>
              </a:lnSpc>
              <a:buFont typeface="Arial" charset="0"/>
              <a:buChar char="•"/>
            </a:pPr>
            <a:endParaRPr lang="en-US" dirty="0"/>
          </a:p>
          <a:p>
            <a:pPr marL="0" indent="0">
              <a:lnSpc>
                <a:spcPct val="110000"/>
              </a:lnSpc>
              <a:buFont typeface="Arial" charset="0"/>
              <a:buNone/>
            </a:pPr>
            <a:r>
              <a:rPr lang="en-US" dirty="0"/>
              <a:t>Learn</a:t>
            </a:r>
            <a:r>
              <a:rPr lang="en-US" baseline="0" dirty="0"/>
              <a:t> more about this configuration at </a:t>
            </a:r>
            <a:r>
              <a:rPr lang="en-US" b="1" baseline="0" dirty="0"/>
              <a:t>http://</a:t>
            </a:r>
            <a:r>
              <a:rPr lang="en-US" b="1" baseline="0" dirty="0" err="1"/>
              <a:t>www.scaledagileframework.com</a:t>
            </a:r>
            <a:r>
              <a:rPr lang="en-US" b="1" baseline="0" dirty="0"/>
              <a:t>/large-solution-level</a:t>
            </a:r>
            <a:r>
              <a:rPr lang="en-US" baseline="0" dirty="0"/>
              <a:t>.</a:t>
            </a:r>
            <a:endParaRPr lang="en-US" dirty="0"/>
          </a:p>
        </p:txBody>
      </p:sp>
      <p:sp>
        <p:nvSpPr>
          <p:cNvPr id="6" name="Footer Placeholder 5">
            <a:extLst>
              <a:ext uri="{FF2B5EF4-FFF2-40B4-BE49-F238E27FC236}">
                <a16:creationId xmlns:a16="http://schemas.microsoft.com/office/drawing/2014/main" id="{D3202E00-4057-314D-AB9B-3B0EC255A915}"/>
              </a:ext>
            </a:extLst>
          </p:cNvPr>
          <p:cNvSpPr>
            <a:spLocks noGrp="1"/>
          </p:cNvSpPr>
          <p:nvPr>
            <p:ph type="ftr" sz="quarter" idx="10"/>
          </p:nvPr>
        </p:nvSpPr>
        <p:spPr/>
        <p:txBody>
          <a:bodyPr/>
          <a:lstStyle/>
          <a:p>
            <a:r>
              <a:rPr lang="en-US"/>
              <a:t>© Scaled Agile, Inc.</a:t>
            </a:r>
            <a:endParaRPr lang="en-US" dirty="0"/>
          </a:p>
        </p:txBody>
      </p:sp>
      <p:sp>
        <p:nvSpPr>
          <p:cNvPr id="7" name="Slide Number Placeholder 6">
            <a:extLst>
              <a:ext uri="{FF2B5EF4-FFF2-40B4-BE49-F238E27FC236}">
                <a16:creationId xmlns:a16="http://schemas.microsoft.com/office/drawing/2014/main" id="{364E85CC-2B5B-4C4E-9B04-844992BE40D1}"/>
              </a:ext>
            </a:extLst>
          </p:cNvPr>
          <p:cNvSpPr>
            <a:spLocks noGrp="1"/>
          </p:cNvSpPr>
          <p:nvPr>
            <p:ph type="sldNum" sz="quarter" idx="11"/>
          </p:nvPr>
        </p:nvSpPr>
        <p:spPr/>
        <p:txBody>
          <a:bodyPr/>
          <a:lstStyle/>
          <a:p>
            <a:r>
              <a:rPr lang="en-US"/>
              <a:t>1-</a:t>
            </a:r>
            <a:fld id="{F0EB2F42-7EB3-426A-AE0F-BE645EFDC311}" type="slidenum">
              <a:rPr lang="en-US" smtClean="0"/>
              <a:pPr/>
              <a:t>26</a:t>
            </a:fld>
            <a:endParaRPr lang="en-US" dirty="0"/>
          </a:p>
        </p:txBody>
      </p:sp>
    </p:spTree>
    <p:extLst>
      <p:ext uri="{BB962C8B-B14F-4D97-AF65-F5344CB8AC3E}">
        <p14:creationId xmlns:p14="http://schemas.microsoft.com/office/powerpoint/2010/main" val="975744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457200"/>
            <a:ext cx="4572000" cy="2571750"/>
          </a:xfrm>
        </p:spPr>
      </p:sp>
      <p:sp>
        <p:nvSpPr>
          <p:cNvPr id="3" name="Notes Placeholder 2"/>
          <p:cNvSpPr>
            <a:spLocks noGrp="1"/>
          </p:cNvSpPr>
          <p:nvPr>
            <p:ph type="body" idx="1"/>
          </p:nvPr>
        </p:nvSpPr>
        <p:spPr/>
        <p:txBody>
          <a:bodyPr>
            <a:normAutofit/>
          </a:bodyPr>
          <a:lstStyle/>
          <a:p>
            <a:pPr defTabSz="914303">
              <a:spcBef>
                <a:spcPts val="0"/>
              </a:spcBef>
              <a:defRPr/>
            </a:pPr>
            <a:endParaRPr lang="en-US" dirty="0"/>
          </a:p>
        </p:txBody>
      </p:sp>
      <p:sp>
        <p:nvSpPr>
          <p:cNvPr id="6" name="Footer Placeholder 5">
            <a:extLst>
              <a:ext uri="{FF2B5EF4-FFF2-40B4-BE49-F238E27FC236}">
                <a16:creationId xmlns:a16="http://schemas.microsoft.com/office/drawing/2014/main" id="{D3202E00-4057-314D-AB9B-3B0EC255A915}"/>
              </a:ext>
            </a:extLst>
          </p:cNvPr>
          <p:cNvSpPr>
            <a:spLocks noGrp="1"/>
          </p:cNvSpPr>
          <p:nvPr>
            <p:ph type="ftr" sz="quarter" idx="10"/>
          </p:nvPr>
        </p:nvSpPr>
        <p:spPr/>
        <p:txBody>
          <a:bodyPr/>
          <a:lstStyle/>
          <a:p>
            <a:r>
              <a:rPr lang="en-US"/>
              <a:t>© Scaled Agile, Inc.</a:t>
            </a:r>
            <a:endParaRPr lang="en-US" dirty="0"/>
          </a:p>
        </p:txBody>
      </p:sp>
      <p:sp>
        <p:nvSpPr>
          <p:cNvPr id="7" name="Slide Number Placeholder 6">
            <a:extLst>
              <a:ext uri="{FF2B5EF4-FFF2-40B4-BE49-F238E27FC236}">
                <a16:creationId xmlns:a16="http://schemas.microsoft.com/office/drawing/2014/main" id="{364E85CC-2B5B-4C4E-9B04-844992BE40D1}"/>
              </a:ext>
            </a:extLst>
          </p:cNvPr>
          <p:cNvSpPr>
            <a:spLocks noGrp="1"/>
          </p:cNvSpPr>
          <p:nvPr>
            <p:ph type="sldNum" sz="quarter" idx="11"/>
          </p:nvPr>
        </p:nvSpPr>
        <p:spPr/>
        <p:txBody>
          <a:bodyPr/>
          <a:lstStyle/>
          <a:p>
            <a:r>
              <a:rPr lang="en-US"/>
              <a:t>1-</a:t>
            </a:r>
            <a:fld id="{F0EB2F42-7EB3-426A-AE0F-BE645EFDC311}" type="slidenum">
              <a:rPr lang="en-US" smtClean="0"/>
              <a:pPr/>
              <a:t>27</a:t>
            </a:fld>
            <a:endParaRPr lang="en-US" dirty="0"/>
          </a:p>
        </p:txBody>
      </p:sp>
    </p:spTree>
    <p:extLst>
      <p:ext uri="{BB962C8B-B14F-4D97-AF65-F5344CB8AC3E}">
        <p14:creationId xmlns:p14="http://schemas.microsoft.com/office/powerpoint/2010/main" val="2952584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That's a brief overview of the Framework.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your role? Well, as I mentioned earlier, your role—our role—is to lead that implementation.  Let’s take a look at that.</a:t>
            </a:r>
          </a:p>
        </p:txBody>
      </p:sp>
      <p:sp>
        <p:nvSpPr>
          <p:cNvPr id="4" name="Slide Number Placeholder 3"/>
          <p:cNvSpPr>
            <a:spLocks noGrp="1"/>
          </p:cNvSpPr>
          <p:nvPr>
            <p:ph type="sldNum" sz="quarter" idx="10"/>
          </p:nvPr>
        </p:nvSpPr>
        <p:spPr/>
        <p:txBody>
          <a:bodyPr/>
          <a:lstStyle/>
          <a:p>
            <a:fld id="{F0EB2F42-7EB3-426A-AE0F-BE645EFDC311}" type="slidenum">
              <a:rPr lang="en-US" smtClean="0"/>
              <a:pPr/>
              <a:t>28</a:t>
            </a:fld>
            <a:endParaRPr lang="en-US" dirty="0"/>
          </a:p>
        </p:txBody>
      </p:sp>
    </p:spTree>
    <p:extLst>
      <p:ext uri="{BB962C8B-B14F-4D97-AF65-F5344CB8AC3E}">
        <p14:creationId xmlns:p14="http://schemas.microsoft.com/office/powerpoint/2010/main" val="538597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Earlier we saw House of Lean and its Leadership foundation. And we talked about the inspiration that Deming has provided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this is another inspirational Deming quote: "</a:t>
            </a:r>
            <a:r>
              <a:rPr lang="en-US" sz="1200" i="1" kern="1200" dirty="0">
                <a:solidFill>
                  <a:schemeClr val="tx1"/>
                </a:solidFill>
                <a:effectLst/>
                <a:latin typeface="+mn-lt"/>
                <a:ea typeface="+mn-ea"/>
                <a:cs typeface="+mn-cs"/>
              </a:rPr>
              <a:t>People are already doing their best; the problems are with the system. Only management can change the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tell us?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says that we've hired good people, we've motivated good people. The problems they're encountering in the workplace are systematic [systemic?] problems. They're problems with the system they're working in. And that means that it's up to management to take responsibility for evolving those systems.</a:t>
            </a:r>
          </a:p>
          <a:p>
            <a:r>
              <a:rPr lang="en-US" sz="1200" kern="1200" dirty="0">
                <a:solidFill>
                  <a:schemeClr val="tx1"/>
                </a:solidFill>
                <a:effectLst/>
                <a:latin typeface="+mn-lt"/>
                <a:ea typeface="+mn-ea"/>
                <a:cs typeface="+mn-cs"/>
              </a:rPr>
              <a:t>We need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to lead the change. We need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to lead the implementation. </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29</a:t>
            </a:fld>
            <a:endParaRPr lang="en-US" dirty="0"/>
          </a:p>
        </p:txBody>
      </p:sp>
    </p:spTree>
    <p:extLst>
      <p:ext uri="{BB962C8B-B14F-4D97-AF65-F5344CB8AC3E}">
        <p14:creationId xmlns:p14="http://schemas.microsoft.com/office/powerpoint/2010/main" val="3141582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let's discuss implementation. We'll describe that using our SAFe Implementation</a:t>
            </a:r>
            <a:r>
              <a:rPr lang="en-US" sz="1200" kern="1200" baseline="0" dirty="0">
                <a:solidFill>
                  <a:schemeClr val="tx1"/>
                </a:solidFill>
                <a:effectLst/>
                <a:latin typeface="+mn-lt"/>
                <a:ea typeface="+mn-ea"/>
                <a:cs typeface="+mn-cs"/>
              </a:rPr>
              <a:t> Roadmap.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Roadmap describes</a:t>
            </a:r>
            <a:r>
              <a:rPr lang="en-US" sz="1200" kern="1200" baseline="0" dirty="0">
                <a:solidFill>
                  <a:schemeClr val="tx1"/>
                </a:solidFill>
                <a:effectLst/>
                <a:latin typeface="+mn-lt"/>
                <a:ea typeface="+mn-ea"/>
                <a:cs typeface="+mn-cs"/>
              </a:rPr>
              <a:t> a series of steps, or ‘critical moves,’ an enterprise can take to ensure a reliable and successful SAFe rollout. The steps are designed to be repeatable in order to support lifelong learning and relentless improvement of value delivery.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After making the decision to go SAFe, n</a:t>
            </a:r>
            <a:r>
              <a:rPr lang="en-US" sz="1200" kern="1200" dirty="0">
                <a:solidFill>
                  <a:schemeClr val="tx1"/>
                </a:solidFill>
                <a:effectLst/>
                <a:latin typeface="+mn-lt"/>
                <a:ea typeface="+mn-ea"/>
                <a:cs typeface="+mn-cs"/>
              </a:rPr>
              <a:t>umber 1 is to train the Lean-Agile change agents. We call those SAFe Program Consultants.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 sufficient staff of Lean-Agile change agents onsite, and working with your partners, you'll have the ability to train the executives and leaders and managers—the people responsible for managing the people who deliver value.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They'll then be in a position to support the launch of the Agile Release Trains. And one train at a time, you'll build that Agile portfolio.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Learn more about the</a:t>
            </a:r>
            <a:r>
              <a:rPr lang="en-US" sz="1200" kern="1200" baseline="0" dirty="0">
                <a:solidFill>
                  <a:schemeClr val="tx1"/>
                </a:solidFill>
                <a:effectLst/>
                <a:latin typeface="+mn-lt"/>
                <a:ea typeface="+mn-ea"/>
                <a:cs typeface="+mn-cs"/>
              </a:rPr>
              <a:t> Roadmap at </a:t>
            </a:r>
            <a:r>
              <a:rPr lang="en-US" sz="1200" b="1" kern="1200" baseline="0" dirty="0">
                <a:solidFill>
                  <a:schemeClr val="tx1"/>
                </a:solidFill>
                <a:effectLst/>
                <a:latin typeface="+mn-lt"/>
                <a:ea typeface="+mn-ea"/>
                <a:cs typeface="+mn-cs"/>
              </a:rPr>
              <a:t>http://</a:t>
            </a:r>
            <a:r>
              <a:rPr lang="en-US" sz="1200" b="1" kern="1200" baseline="0" dirty="0" err="1">
                <a:solidFill>
                  <a:schemeClr val="tx1"/>
                </a:solidFill>
                <a:effectLst/>
                <a:latin typeface="+mn-lt"/>
                <a:ea typeface="+mn-ea"/>
                <a:cs typeface="+mn-cs"/>
              </a:rPr>
              <a:t>www.scaledagileframework.com</a:t>
            </a:r>
            <a:r>
              <a:rPr lang="en-US" sz="1200" b="1" kern="1200" baseline="0" dirty="0">
                <a:solidFill>
                  <a:schemeClr val="tx1"/>
                </a:solidFill>
                <a:effectLst/>
                <a:latin typeface="+mn-lt"/>
                <a:ea typeface="+mn-ea"/>
                <a:cs typeface="+mn-cs"/>
              </a:rPr>
              <a:t>/implementation-roadmap</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30</a:t>
            </a:fld>
            <a:endParaRPr lang="en-US" dirty="0"/>
          </a:p>
        </p:txBody>
      </p:sp>
    </p:spTree>
    <p:extLst>
      <p:ext uri="{BB962C8B-B14F-4D97-AF65-F5344CB8AC3E}">
        <p14:creationId xmlns:p14="http://schemas.microsoft.com/office/powerpoint/2010/main" val="122567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when you do this, you’ll see results …</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31</a:t>
            </a:fld>
            <a:endParaRPr lang="en-US" dirty="0"/>
          </a:p>
        </p:txBody>
      </p:sp>
    </p:spTree>
    <p:extLst>
      <p:ext uri="{BB962C8B-B14F-4D97-AF65-F5344CB8AC3E}">
        <p14:creationId xmlns:p14="http://schemas.microsoft.com/office/powerpoint/2010/main" val="173243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You'll get results like these:</a:t>
            </a:r>
          </a:p>
          <a:p>
            <a:pPr marL="628650" lvl="1" indent="-171450">
              <a:buFont typeface="Arial" charset="0"/>
              <a:buChar char="•"/>
            </a:pPr>
            <a:r>
              <a:rPr lang="en-US" sz="1200" kern="1200" dirty="0">
                <a:solidFill>
                  <a:schemeClr val="tx1"/>
                </a:solidFill>
                <a:effectLst/>
                <a:latin typeface="+mn-lt"/>
                <a:ea typeface="+mn-ea"/>
                <a:cs typeface="+mn-cs"/>
              </a:rPr>
              <a:t>Happier, more motivated employees</a:t>
            </a:r>
          </a:p>
          <a:p>
            <a:pPr marL="628650" lvl="1" indent="-171450">
              <a:buFont typeface="Arial" charset="0"/>
              <a:buChar char="•"/>
            </a:pPr>
            <a:r>
              <a:rPr lang="en-US" sz="1200" kern="1200" dirty="0">
                <a:solidFill>
                  <a:schemeClr val="tx1"/>
                </a:solidFill>
                <a:effectLst/>
                <a:latin typeface="+mn-lt"/>
                <a:ea typeface="+mn-ea"/>
                <a:cs typeface="+mn-cs"/>
              </a:rPr>
              <a:t>30 to 75% faster time to market</a:t>
            </a:r>
          </a:p>
          <a:p>
            <a:pPr marL="628650" lvl="1" indent="-171450">
              <a:buFont typeface="Arial" charset="0"/>
              <a:buChar char="•"/>
            </a:pPr>
            <a:r>
              <a:rPr lang="en-US" sz="1200" kern="1200" dirty="0">
                <a:solidFill>
                  <a:schemeClr val="tx1"/>
                </a:solidFill>
                <a:effectLst/>
                <a:latin typeface="+mn-lt"/>
                <a:ea typeface="+mn-ea"/>
                <a:cs typeface="+mn-cs"/>
              </a:rPr>
              <a:t>50%-plus defect reduction, and a </a:t>
            </a:r>
          </a:p>
          <a:p>
            <a:pPr marL="628650" lvl="1" indent="-171450">
              <a:buFont typeface="Arial" charset="0"/>
              <a:buChar char="•"/>
            </a:pPr>
            <a:r>
              <a:rPr lang="en-US" sz="1200" kern="1200" dirty="0">
                <a:solidFill>
                  <a:schemeClr val="tx1"/>
                </a:solidFill>
                <a:effectLst/>
                <a:latin typeface="+mn-lt"/>
                <a:ea typeface="+mn-ea"/>
                <a:cs typeface="+mn-cs"/>
              </a:rPr>
              <a:t>20 to 50% increase in productivity. </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some pretty impressive results results and may sound like something that’s tough to believe or marketing hyperbole…..</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32</a:t>
            </a:fld>
            <a:endParaRPr lang="en-US" dirty="0"/>
          </a:p>
        </p:txBody>
      </p:sp>
    </p:spTree>
    <p:extLst>
      <p:ext uri="{BB962C8B-B14F-4D97-AF65-F5344CB8AC3E}">
        <p14:creationId xmlns:p14="http://schemas.microsoft.com/office/powerpoint/2010/main" val="359516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Agile Leadership</a:t>
            </a:r>
            <a:endParaRPr lang="en-US" dirty="0"/>
          </a:p>
        </p:txBody>
      </p:sp>
      <p:sp>
        <p:nvSpPr>
          <p:cNvPr id="5" name="Rectangle 6"/>
          <p:cNvSpPr>
            <a:spLocks noGrp="1" noChangeArrowheads="1"/>
          </p:cNvSpPr>
          <p:nvPr>
            <p:ph type="ftr" sz="quarter" idx="4"/>
          </p:nvPr>
        </p:nvSpPr>
        <p:spPr>
          <a:ln/>
        </p:spPr>
        <p:txBody>
          <a:bodyPr/>
          <a:lstStyle/>
          <a:p>
            <a:r>
              <a:rPr lang="en-US" dirty="0"/>
              <a:t>© 2007 Trail Ridge Consulting, LLC</a:t>
            </a:r>
          </a:p>
        </p:txBody>
      </p:sp>
      <p:sp>
        <p:nvSpPr>
          <p:cNvPr id="6" name="Rectangle 7"/>
          <p:cNvSpPr>
            <a:spLocks noGrp="1" noChangeArrowheads="1"/>
          </p:cNvSpPr>
          <p:nvPr>
            <p:ph type="sldNum" sz="quarter" idx="5"/>
          </p:nvPr>
        </p:nvSpPr>
        <p:spPr>
          <a:ln/>
        </p:spPr>
        <p:txBody>
          <a:bodyPr/>
          <a:lstStyle/>
          <a:p>
            <a:fld id="{7A70F636-A120-477C-8FB3-3074791D9F21}" type="slidenum">
              <a:rPr lang="en-US"/>
              <a:pPr/>
              <a:t>5</a:t>
            </a:fld>
            <a:endParaRPr lang="en-US" dirty="0"/>
          </a:p>
        </p:txBody>
      </p:sp>
      <p:sp>
        <p:nvSpPr>
          <p:cNvPr id="2140162" name="Rectangle 2"/>
          <p:cNvSpPr>
            <a:spLocks noGrp="1" noRot="1" noChangeAspect="1" noChangeArrowheads="1" noTextEdit="1"/>
          </p:cNvSpPr>
          <p:nvPr>
            <p:ph type="sldImg"/>
          </p:nvPr>
        </p:nvSpPr>
        <p:spPr>
          <a:ln/>
        </p:spPr>
      </p:sp>
      <p:sp>
        <p:nvSpPr>
          <p:cNvPr id="2140163" name="Rectangle 3"/>
          <p:cNvSpPr>
            <a:spLocks noGrp="1" noChangeArrowheads="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It’s clear we need something different.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going to talk today about systems thinking and Lean product development and Agile development.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from Deming, the quintessential leader of this field: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It is not enough that management commit themselves to quality and productivity.  … They must know what it is they must do."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on in this book, the famous 1982 book </a:t>
            </a:r>
            <a:r>
              <a:rPr lang="en-US" sz="1200" i="1" kern="1200" dirty="0">
                <a:solidFill>
                  <a:schemeClr val="tx1"/>
                </a:solidFill>
                <a:effectLst/>
                <a:latin typeface="+mn-lt"/>
                <a:ea typeface="+mn-ea"/>
                <a:cs typeface="+mn-cs"/>
              </a:rPr>
              <a:t>Out of the Crisis </a:t>
            </a:r>
            <a:r>
              <a:rPr lang="en-US" sz="1200" kern="1200" dirty="0">
                <a:solidFill>
                  <a:schemeClr val="tx1"/>
                </a:solidFill>
                <a:effectLst/>
                <a:latin typeface="+mn-lt"/>
                <a:ea typeface="+mn-ea"/>
                <a:cs typeface="+mn-cs"/>
              </a:rPr>
              <a:t>Deming says,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"Such a responsibility cannot be delegated."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mean?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means that we, as the leaders, have the ultimate responsibility for implementing the change in the organization. It is our leadership that will make that effective.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Later in the book there's a discussion between one VP of manufacturing to another. The one VP has a stellar quality record, and the other one not so much. So the second VP said to the first, "</a:t>
            </a:r>
            <a:r>
              <a:rPr lang="en-US" sz="1200" i="1" kern="1200" dirty="0">
                <a:solidFill>
                  <a:schemeClr val="tx1"/>
                </a:solidFill>
                <a:effectLst/>
                <a:latin typeface="+mn-lt"/>
                <a:ea typeface="+mn-ea"/>
                <a:cs typeface="+mn-cs"/>
              </a:rPr>
              <a:t>Can I visit? Can I come see your plant and learn your secrets?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first VP replied, "</a:t>
            </a:r>
            <a:r>
              <a:rPr lang="en-US" sz="1200" i="1" kern="1200" dirty="0">
                <a:solidFill>
                  <a:schemeClr val="tx1"/>
                </a:solidFill>
                <a:effectLst/>
                <a:latin typeface="+mn-lt"/>
                <a:ea typeface="+mn-ea"/>
                <a:cs typeface="+mn-cs"/>
              </a:rPr>
              <a:t>Absolutely. But if you can't come, send no one."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did he mean by that?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It's pretty clear: This is not a responsibility that can be delegated. </a:t>
            </a:r>
          </a:p>
          <a:p>
            <a:r>
              <a:rPr lang="en-US" sz="1200" kern="1200" dirty="0">
                <a:solidFill>
                  <a:schemeClr val="tx1"/>
                </a:solidFill>
                <a:effectLst/>
                <a:latin typeface="+mn-lt"/>
                <a:ea typeface="+mn-ea"/>
                <a:cs typeface="+mn-cs"/>
              </a:rPr>
              <a:t>The lessons for you leaders out there, you change agents and those of you who have decided to take this initiative to your large enterprise, and to make the changes to improve quality and productivity. </a:t>
            </a:r>
          </a:p>
          <a:p>
            <a:endParaRPr lang="en-US" dirty="0"/>
          </a:p>
        </p:txBody>
      </p:sp>
    </p:spTree>
    <p:extLst>
      <p:ext uri="{BB962C8B-B14F-4D97-AF65-F5344CB8AC3E}">
        <p14:creationId xmlns:p14="http://schemas.microsoft.com/office/powerpoint/2010/main" val="24186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except that these numbers and results come from the companies themselves.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don’t influence them. We simply gather</a:t>
            </a:r>
            <a:r>
              <a:rPr lang="en-US" sz="1200" kern="1200" baseline="0" dirty="0">
                <a:solidFill>
                  <a:schemeClr val="tx1"/>
                </a:solidFill>
                <a:effectLst/>
                <a:latin typeface="+mn-lt"/>
                <a:ea typeface="+mn-ea"/>
                <a:cs typeface="+mn-cs"/>
              </a:rPr>
              <a:t> the data from the enterprises and </a:t>
            </a:r>
            <a:r>
              <a:rPr lang="en-US" sz="1200" kern="1200" dirty="0">
                <a:solidFill>
                  <a:schemeClr val="tx1"/>
                </a:solidFill>
                <a:effectLst/>
                <a:latin typeface="+mn-lt"/>
                <a:ea typeface="+mn-ea"/>
                <a:cs typeface="+mn-cs"/>
              </a:rPr>
              <a:t>publish them.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 to the website and you’ll see over 40 documented case studies on SAFe right now.</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cs typeface="Open Sans"/>
              </a:rPr>
              <a:t>scaledagileframework.com/</a:t>
            </a:r>
            <a:r>
              <a:rPr lang="en-US" sz="1200" b="1" dirty="0">
                <a:cs typeface="Open Sans"/>
              </a:rPr>
              <a:t>case-studies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33</a:t>
            </a:fld>
            <a:endParaRPr lang="en-US" dirty="0"/>
          </a:p>
        </p:txBody>
      </p:sp>
    </p:spTree>
    <p:extLst>
      <p:ext uri="{BB962C8B-B14F-4D97-AF65-F5344CB8AC3E}">
        <p14:creationId xmlns:p14="http://schemas.microsoft.com/office/powerpoint/2010/main" val="795921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next step is to gain the knowledge.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find SAFe training worldwide at </a:t>
            </a:r>
            <a:r>
              <a:rPr lang="en-US" sz="1200" b="1" kern="1200" dirty="0" err="1">
                <a:solidFill>
                  <a:schemeClr val="tx1"/>
                </a:solidFill>
                <a:effectLst/>
                <a:latin typeface="+mn-lt"/>
                <a:ea typeface="+mn-ea"/>
                <a:cs typeface="+mn-cs"/>
              </a:rPr>
              <a:t>scaledagile.com</a:t>
            </a:r>
            <a:r>
              <a:rPr lang="en-US" sz="1200" kern="1200" dirty="0">
                <a:solidFill>
                  <a:schemeClr val="tx1"/>
                </a:solidFill>
                <a:effectLst/>
                <a:latin typeface="+mn-lt"/>
                <a:ea typeface="+mn-ea"/>
                <a:cs typeface="+mn-cs"/>
              </a:rPr>
              <a:t>, and you can explore the SAFe knowledge base and find other free resources at </a:t>
            </a:r>
            <a:r>
              <a:rPr lang="en-US" sz="1200" b="1" kern="1200" dirty="0">
                <a:solidFill>
                  <a:schemeClr val="tx1"/>
                </a:solidFill>
                <a:effectLst/>
                <a:latin typeface="+mn-lt"/>
                <a:ea typeface="+mn-ea"/>
                <a:cs typeface="+mn-cs"/>
              </a:rPr>
              <a:t>scaledagileframework.com</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34</a:t>
            </a:fld>
            <a:endParaRPr lang="en-US" dirty="0"/>
          </a:p>
        </p:txBody>
      </p:sp>
    </p:spTree>
    <p:extLst>
      <p:ext uri="{BB962C8B-B14F-4D97-AF65-F5344CB8AC3E}">
        <p14:creationId xmlns:p14="http://schemas.microsoft.com/office/powerpoint/2010/main" val="408873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220"/>
              </a:lnSpc>
            </a:pPr>
            <a:r>
              <a:rPr lang="en-US" sz="1400" dirty="0"/>
              <a:t>Scaled Agile’s role-based curriculum helps enterprises unlock business results with SAFe.</a:t>
            </a:r>
          </a:p>
          <a:p>
            <a:pPr algn="l">
              <a:lnSpc>
                <a:spcPts val="2220"/>
              </a:lnSpc>
            </a:pPr>
            <a:endParaRPr lang="en-US" sz="1400" dirty="0"/>
          </a:p>
          <a:p>
            <a:pPr algn="l">
              <a:lnSpc>
                <a:spcPts val="2220"/>
              </a:lnSpc>
            </a:pPr>
            <a:r>
              <a:rPr lang="en-US" sz="1400" dirty="0"/>
              <a:t>Each course is designed to help individuals maximize the value of their role within a SAFe organization, and help them advance throughout their career as they practice, consult, or train others in SAFe.</a:t>
            </a:r>
          </a:p>
          <a:p>
            <a:pPr algn="l">
              <a:lnSpc>
                <a:spcPts val="2220"/>
              </a:lnSpc>
            </a:pPr>
            <a:endParaRPr lang="en-US" sz="1400" dirty="0"/>
          </a:p>
          <a:p>
            <a:pPr algn="l">
              <a:lnSpc>
                <a:spcPts val="2220"/>
              </a:lnSpc>
            </a:pPr>
            <a:r>
              <a:rPr lang="en-US" sz="1400" b="1" dirty="0"/>
              <a:t>The result is higher-quality implementations, and greater stability for the organization</a:t>
            </a:r>
            <a:r>
              <a:rPr lang="en-US" sz="1400" dirty="0"/>
              <a:t>.</a:t>
            </a:r>
          </a:p>
          <a:p>
            <a:pPr algn="l"/>
            <a:endParaRPr lang="en-US" sz="1400"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35</a:t>
            </a:fld>
            <a:endParaRPr lang="en-US" dirty="0"/>
          </a:p>
        </p:txBody>
      </p:sp>
    </p:spTree>
    <p:extLst>
      <p:ext uri="{BB962C8B-B14F-4D97-AF65-F5344CB8AC3E}">
        <p14:creationId xmlns:p14="http://schemas.microsoft.com/office/powerpoint/2010/main" val="3763007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36</a:t>
            </a:fld>
            <a:endParaRPr lang="en-US" dirty="0"/>
          </a:p>
        </p:txBody>
      </p:sp>
    </p:spTree>
    <p:extLst>
      <p:ext uri="{BB962C8B-B14F-4D97-AF65-F5344CB8AC3E}">
        <p14:creationId xmlns:p14="http://schemas.microsoft.com/office/powerpoint/2010/main" val="4235182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37</a:t>
            </a:fld>
            <a:endParaRPr lang="en-US" dirty="0"/>
          </a:p>
        </p:txBody>
      </p:sp>
    </p:spTree>
    <p:extLst>
      <p:ext uri="{BB962C8B-B14F-4D97-AF65-F5344CB8AC3E}">
        <p14:creationId xmlns:p14="http://schemas.microsoft.com/office/powerpoint/2010/main" val="3002560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38</a:t>
            </a:fld>
            <a:endParaRPr lang="en-US" dirty="0"/>
          </a:p>
        </p:txBody>
      </p:sp>
    </p:spTree>
    <p:extLst>
      <p:ext uri="{BB962C8B-B14F-4D97-AF65-F5344CB8AC3E}">
        <p14:creationId xmlns:p14="http://schemas.microsoft.com/office/powerpoint/2010/main" val="203796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is it that they—we—must do?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certainly plenty of opinions on that. We'll share ours:</a:t>
            </a:r>
          </a:p>
          <a:p>
            <a:pPr marL="628650" lvl="1" indent="-171450">
              <a:buFont typeface="Arial" charset="0"/>
              <a:buChar char="•"/>
            </a:pPr>
            <a:r>
              <a:rPr lang="en-US" sz="1200" kern="1200" dirty="0">
                <a:solidFill>
                  <a:schemeClr val="tx1"/>
                </a:solidFill>
                <a:effectLst/>
                <a:latin typeface="+mn-lt"/>
                <a:ea typeface="+mn-ea"/>
                <a:cs typeface="+mn-cs"/>
              </a:rPr>
              <a:t>Number one: </a:t>
            </a:r>
            <a:r>
              <a:rPr lang="en-US" sz="1200" b="1" kern="1200" dirty="0">
                <a:solidFill>
                  <a:schemeClr val="tx1"/>
                </a:solidFill>
                <a:effectLst/>
                <a:latin typeface="+mn-lt"/>
                <a:ea typeface="+mn-ea"/>
                <a:cs typeface="+mn-cs"/>
              </a:rPr>
              <a:t>Embrace a Lean-Agile mindset.</a:t>
            </a: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Number two: </a:t>
            </a:r>
            <a:r>
              <a:rPr lang="en-US" sz="1200" b="1" kern="1200" dirty="0">
                <a:solidFill>
                  <a:schemeClr val="tx1"/>
                </a:solidFill>
                <a:effectLst/>
                <a:latin typeface="+mn-lt"/>
                <a:ea typeface="+mn-ea"/>
                <a:cs typeface="+mn-cs"/>
              </a:rPr>
              <a:t>Implement Lean-Agile practices.</a:t>
            </a: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Thirdly: </a:t>
            </a:r>
            <a:r>
              <a:rPr lang="en-US" sz="1200" b="1" kern="1200" dirty="0">
                <a:solidFill>
                  <a:schemeClr val="tx1"/>
                </a:solidFill>
                <a:effectLst/>
                <a:latin typeface="+mn-lt"/>
                <a:ea typeface="+mn-ea"/>
                <a:cs typeface="+mn-cs"/>
              </a:rPr>
              <a:t>Lead the implementation.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we're confident that if you do those things, you'll </a:t>
            </a:r>
            <a:r>
              <a:rPr lang="en-US" sz="1200" b="1" kern="1200" dirty="0">
                <a:solidFill>
                  <a:schemeClr val="tx1"/>
                </a:solidFill>
                <a:effectLst/>
                <a:latin typeface="+mn-lt"/>
                <a:ea typeface="+mn-ea"/>
                <a:cs typeface="+mn-cs"/>
              </a:rPr>
              <a:t>get the results</a:t>
            </a:r>
            <a:r>
              <a:rPr lang="en-US" sz="1200" kern="1200" dirty="0">
                <a:solidFill>
                  <a:schemeClr val="tx1"/>
                </a:solidFill>
                <a:effectLst/>
                <a:latin typeface="+mn-lt"/>
                <a:ea typeface="+mn-ea"/>
                <a:cs typeface="+mn-cs"/>
              </a:rPr>
              <a:t> you deserve.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talk about each of these three things…..</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6</a:t>
            </a:fld>
            <a:endParaRPr lang="en-US" dirty="0"/>
          </a:p>
        </p:txBody>
      </p:sp>
    </p:spTree>
    <p:extLst>
      <p:ext uri="{BB962C8B-B14F-4D97-AF65-F5344CB8AC3E}">
        <p14:creationId xmlns:p14="http://schemas.microsoft.com/office/powerpoint/2010/main" val="1200902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7</a:t>
            </a:fld>
            <a:endParaRPr lang="en-US" dirty="0"/>
          </a:p>
        </p:txBody>
      </p:sp>
    </p:spTree>
    <p:extLst>
      <p:ext uri="{BB962C8B-B14F-4D97-AF65-F5344CB8AC3E}">
        <p14:creationId xmlns:p14="http://schemas.microsoft.com/office/powerpoint/2010/main" val="73523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8</a:t>
            </a:fld>
            <a:endParaRPr lang="en-US" dirty="0"/>
          </a:p>
        </p:txBody>
      </p:sp>
    </p:spTree>
    <p:extLst>
      <p:ext uri="{BB962C8B-B14F-4D97-AF65-F5344CB8AC3E}">
        <p14:creationId xmlns:p14="http://schemas.microsoft.com/office/powerpoint/2010/main" val="546459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let's discuss embracing a Lean-Agile mindset.</a:t>
            </a: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9</a:t>
            </a:fld>
            <a:endParaRPr lang="en-US" dirty="0"/>
          </a:p>
        </p:txBody>
      </p:sp>
    </p:spTree>
    <p:extLst>
      <p:ext uri="{BB962C8B-B14F-4D97-AF65-F5344CB8AC3E}">
        <p14:creationId xmlns:p14="http://schemas.microsoft.com/office/powerpoint/2010/main" val="40468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Our Lean-Agile mindset is represented in two things: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 House of Lean</a:t>
            </a:r>
            <a:r>
              <a:rPr lang="en-US" sz="1200" kern="1200" dirty="0">
                <a:solidFill>
                  <a:schemeClr val="tx1"/>
                </a:solidFill>
                <a:effectLst/>
                <a:latin typeface="+mn-lt"/>
                <a:ea typeface="+mn-ea"/>
                <a:cs typeface="+mn-cs"/>
              </a:rPr>
              <a:t>, which you see here. It has a number of elements: </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Value</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because the goal of Lean is very simple: value, and the shortest sustainable lead time.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That's accomplished by the pillars of </a:t>
            </a:r>
            <a:r>
              <a:rPr lang="en-US" sz="1200" b="1" i="1" kern="1200" dirty="0">
                <a:solidFill>
                  <a:schemeClr val="tx1"/>
                </a:solidFill>
                <a:effectLst/>
                <a:latin typeface="+mn-lt"/>
                <a:ea typeface="+mn-ea"/>
                <a:cs typeface="+mn-cs"/>
              </a:rPr>
              <a:t>respect for people and culture</a:t>
            </a:r>
            <a:r>
              <a:rPr lang="en-US" sz="1200" kern="1200" dirty="0">
                <a:solidFill>
                  <a:schemeClr val="tx1"/>
                </a:solidFill>
                <a:effectLst/>
                <a:latin typeface="+mn-lt"/>
                <a:ea typeface="+mn-ea"/>
                <a:cs typeface="+mn-cs"/>
              </a:rPr>
              <a:t>, product development </a:t>
            </a:r>
            <a:r>
              <a:rPr lang="en-US" sz="1200" i="1" kern="1200" dirty="0">
                <a:solidFill>
                  <a:schemeClr val="tx1"/>
                </a:solidFill>
                <a:effectLst/>
                <a:latin typeface="+mn-lt"/>
                <a:ea typeface="+mn-ea"/>
                <a:cs typeface="+mn-cs"/>
              </a:rPr>
              <a:t>flow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innovation</a:t>
            </a:r>
            <a:r>
              <a:rPr lang="en-US" sz="1200" kern="1200" dirty="0">
                <a:solidFill>
                  <a:schemeClr val="tx1"/>
                </a:solidFill>
                <a:effectLst/>
                <a:latin typeface="+mn-lt"/>
                <a:ea typeface="+mn-ea"/>
                <a:cs typeface="+mn-cs"/>
              </a:rPr>
              <a:t>—critical to long-term sustainability—and </a:t>
            </a:r>
            <a:r>
              <a:rPr lang="en-US" sz="1200" i="1" kern="1200" dirty="0">
                <a:solidFill>
                  <a:schemeClr val="tx1"/>
                </a:solidFill>
                <a:effectLst/>
                <a:latin typeface="+mn-lt"/>
                <a:ea typeface="+mn-ea"/>
                <a:cs typeface="+mn-cs"/>
              </a:rPr>
              <a:t>relentless improvement</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it's supported by </a:t>
            </a:r>
            <a:r>
              <a:rPr lang="en-US" sz="1200" b="1" i="1" kern="1200" dirty="0">
                <a:solidFill>
                  <a:schemeClr val="tx1"/>
                </a:solidFill>
                <a:effectLst/>
                <a:latin typeface="+mn-lt"/>
                <a:ea typeface="+mn-ea"/>
                <a:cs typeface="+mn-cs"/>
              </a:rPr>
              <a:t>leadership</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a:t>
            </a:r>
          </a:p>
          <a:p>
            <a:pPr lvl="0"/>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That's the structure in which we tend to think about the Lean paradigm.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Secondly is the </a:t>
            </a:r>
            <a:r>
              <a:rPr lang="en-US" sz="1200" b="1" kern="1200" dirty="0">
                <a:solidFill>
                  <a:schemeClr val="tx1"/>
                </a:solidFill>
                <a:effectLst/>
                <a:latin typeface="+mn-lt"/>
                <a:ea typeface="+mn-ea"/>
                <a:cs typeface="+mn-cs"/>
              </a:rPr>
              <a:t>Agile Manifesto</a:t>
            </a:r>
            <a:r>
              <a:rPr lang="en-US" sz="1200" kern="1200" dirty="0">
                <a:solidFill>
                  <a:schemeClr val="tx1"/>
                </a:solidFill>
                <a:effectLst/>
                <a:latin typeface="+mn-lt"/>
                <a:ea typeface="+mn-ea"/>
                <a:cs typeface="+mn-cs"/>
              </a:rPr>
              <a:t>, which has been with us now since 2001 It's a very well-written document, and what it says is still true today. We need the Agile Manifesto because it's the key to unlocking the motivations and the talents of the knowledge workers who develop our solutions and software.</a:t>
            </a:r>
          </a:p>
          <a:p>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And it states specifically,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Individuals and interactions over processes and tools."  </a:t>
            </a:r>
            <a:r>
              <a:rPr lang="en-US" sz="1200" kern="1200" dirty="0">
                <a:solidFill>
                  <a:schemeClr val="tx1"/>
                </a:solidFill>
                <a:effectLst/>
                <a:latin typeface="+mn-lt"/>
                <a:ea typeface="+mn-ea"/>
                <a:cs typeface="+mn-cs"/>
              </a:rPr>
              <a:t>Because talking matters.</a:t>
            </a:r>
          </a:p>
          <a:p>
            <a:pPr marL="628650" lvl="1" indent="-171450">
              <a:buFont typeface="Arial"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Working software over comprehensive documentation."</a:t>
            </a: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Customer collaboration over contract negotiation." </a:t>
            </a: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Responding to change over following a plan."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EB2F42-7EB3-426A-AE0F-BE645EFDC311}" type="slidenum">
              <a:rPr lang="en-US" smtClean="0"/>
              <a:pPr/>
              <a:t>10</a:t>
            </a:fld>
            <a:endParaRPr lang="en-US" dirty="0"/>
          </a:p>
        </p:txBody>
      </p:sp>
    </p:spTree>
    <p:extLst>
      <p:ext uri="{BB962C8B-B14F-4D97-AF65-F5344CB8AC3E}">
        <p14:creationId xmlns:p14="http://schemas.microsoft.com/office/powerpoint/2010/main" val="344870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let's discuss the Lean-Agile principles that underlie SAFe.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through each of the principles on the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don't have time in presentation to drill into each of these, but if you head down the SAFe journey, it will be important to learn why these principles are so critical to a successful implementation of SAFe.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so important because principles trump practices.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if we're struggling with a practice, we're going to return to these basic principles to make sure that we're trying to build a system and an implementation that is as Lean and Agile as possible. </a:t>
            </a:r>
          </a:p>
          <a:p>
            <a:endParaRPr lang="en-US" dirty="0"/>
          </a:p>
          <a:p>
            <a:r>
              <a:rPr lang="en-US" dirty="0"/>
              <a:t>You can learn more about SAFe Lean-Agile Principles at </a:t>
            </a:r>
            <a:r>
              <a:rPr lang="en-US" b="1" dirty="0"/>
              <a:t>http://</a:t>
            </a:r>
            <a:r>
              <a:rPr lang="en-US" b="1" dirty="0" err="1"/>
              <a:t>www.scaledagileframework.com</a:t>
            </a:r>
            <a:r>
              <a:rPr lang="en-US" b="1" dirty="0"/>
              <a:t>/safe-lean-agile-principles</a:t>
            </a:r>
            <a:r>
              <a:rPr lang="en-US" dirty="0"/>
              <a:t>.</a:t>
            </a:r>
          </a:p>
        </p:txBody>
      </p:sp>
      <p:sp>
        <p:nvSpPr>
          <p:cNvPr id="4" name="Slide Number Placeholder 3"/>
          <p:cNvSpPr>
            <a:spLocks noGrp="1"/>
          </p:cNvSpPr>
          <p:nvPr>
            <p:ph type="sldNum" sz="quarter" idx="10"/>
          </p:nvPr>
        </p:nvSpPr>
        <p:spPr/>
        <p:txBody>
          <a:bodyPr/>
          <a:lstStyle/>
          <a:p>
            <a:fld id="{F0EB2F42-7EB3-426A-AE0F-BE645EFDC311}" type="slidenum">
              <a:rPr lang="en-US" smtClean="0"/>
              <a:pPr/>
              <a:t>11</a:t>
            </a:fld>
            <a:endParaRPr lang="en-US" dirty="0"/>
          </a:p>
        </p:txBody>
      </p:sp>
    </p:spTree>
    <p:extLst>
      <p:ext uri="{BB962C8B-B14F-4D97-AF65-F5344CB8AC3E}">
        <p14:creationId xmlns:p14="http://schemas.microsoft.com/office/powerpoint/2010/main" val="1080642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4.5-PPT-Master-Background-Textures_01-Cover-Blu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8384" cy="5157216"/>
          </a:xfrm>
          <a:prstGeom prst="rect">
            <a:avLst/>
          </a:prstGeom>
        </p:spPr>
      </p:pic>
      <p:sp>
        <p:nvSpPr>
          <p:cNvPr id="5123" name="Rectangle 3"/>
          <p:cNvSpPr>
            <a:spLocks noGrp="1" noChangeArrowheads="1"/>
          </p:cNvSpPr>
          <p:nvPr>
            <p:ph type="ctrTitle"/>
          </p:nvPr>
        </p:nvSpPr>
        <p:spPr>
          <a:xfrm>
            <a:off x="471842" y="604648"/>
            <a:ext cx="8320501" cy="992981"/>
          </a:xfr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3400" b="0" i="0" dirty="0">
                <a:solidFill>
                  <a:schemeClr val="bg1"/>
                </a:solidFill>
                <a:latin typeface="+mj-lt"/>
                <a:ea typeface="+mj-ea"/>
                <a:cs typeface="+mj-cs"/>
              </a:defRPr>
            </a:lvl1pPr>
          </a:lstStyle>
          <a:p>
            <a:r>
              <a:rPr lang="en-US" altLang="en-US"/>
              <a:t>Click to edit Master title style</a:t>
            </a:r>
            <a:endParaRPr lang="en-US" altLang="en-US" dirty="0"/>
          </a:p>
        </p:txBody>
      </p:sp>
      <p:sp>
        <p:nvSpPr>
          <p:cNvPr id="5124" name="Rectangle 4"/>
          <p:cNvSpPr>
            <a:spLocks noGrp="1" noChangeArrowheads="1"/>
          </p:cNvSpPr>
          <p:nvPr>
            <p:ph type="subTitle" idx="1"/>
          </p:nvPr>
        </p:nvSpPr>
        <p:spPr>
          <a:xfrm>
            <a:off x="471843" y="1626489"/>
            <a:ext cx="8320500" cy="392415"/>
          </a:xfrm>
          <a:solidFill>
            <a:schemeClr val="bg1">
              <a:alpha val="0"/>
            </a:schemeClr>
          </a:solidFill>
          <a:ln>
            <a:solidFill>
              <a:schemeClr val="bg1">
                <a:alpha val="0"/>
              </a:schemeClr>
            </a:solidFill>
          </a:ln>
          <a:effectLst/>
        </p:spPr>
        <p:txBody>
          <a:bodyPr>
            <a:noAutofit/>
          </a:bodyPr>
          <a:lstStyle>
            <a:lvl1pPr marL="0" indent="0" algn="l" rtl="0" eaLnBrk="1" fontAlgn="base" hangingPunct="1">
              <a:spcBef>
                <a:spcPts val="0"/>
              </a:spcBef>
              <a:spcAft>
                <a:spcPts val="150"/>
              </a:spcAft>
              <a:buClr>
                <a:schemeClr val="tx2"/>
              </a:buClr>
              <a:buSzPct val="100000"/>
              <a:buFont typeface="Wingdings" pitchFamily="2" charset="2"/>
              <a:buNone/>
              <a:defRPr lang="en-US" altLang="en-US" sz="2200" b="0" dirty="0">
                <a:solidFill>
                  <a:schemeClr val="bg2"/>
                </a:solidFill>
                <a:latin typeface="+mn-lt"/>
                <a:ea typeface="+mn-ea"/>
                <a:cs typeface="+mn-cs"/>
              </a:defRPr>
            </a:lvl1pPr>
          </a:lstStyle>
          <a:p>
            <a:r>
              <a:rPr lang="en-US" altLang="en-US"/>
              <a:t>Click to edit Master subtitle style</a:t>
            </a:r>
            <a:endParaRPr lang="en-US" altLang="en-US" dirty="0"/>
          </a:p>
        </p:txBody>
      </p:sp>
      <p:sp>
        <p:nvSpPr>
          <p:cNvPr id="11" name="TextBox 10"/>
          <p:cNvSpPr txBox="1"/>
          <p:nvPr userDrawn="1"/>
        </p:nvSpPr>
        <p:spPr>
          <a:xfrm>
            <a:off x="6684986" y="4861904"/>
            <a:ext cx="2107357" cy="207749"/>
          </a:xfrm>
          <a:prstGeom prst="rect">
            <a:avLst/>
          </a:prstGeom>
          <a:noFill/>
        </p:spPr>
        <p:txBody>
          <a:bodyPr wrap="square" rtlCol="0">
            <a:spAutoFit/>
          </a:bodyPr>
          <a:lstStyle/>
          <a:p>
            <a:pPr algn="r"/>
            <a:r>
              <a:rPr lang="en-US" sz="750" dirty="0">
                <a:solidFill>
                  <a:schemeClr val="tx1">
                    <a:lumMod val="60000"/>
                    <a:lumOff val="40000"/>
                  </a:schemeClr>
                </a:solidFill>
                <a:latin typeface="+mn-lt"/>
                <a:cs typeface="+mn-cs"/>
              </a:rPr>
              <a:t>© Scaled Agile, Inc.</a:t>
            </a:r>
          </a:p>
        </p:txBody>
      </p:sp>
      <p:pic>
        <p:nvPicPr>
          <p:cNvPr id="15" name="Picture 14" descr="PPT-sized.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6700947" y="4591426"/>
            <a:ext cx="2133600" cy="2432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ariation-Background Only Dark">
    <p:spTree>
      <p:nvGrpSpPr>
        <p:cNvPr id="1" name=""/>
        <p:cNvGrpSpPr/>
        <p:nvPr/>
      </p:nvGrpSpPr>
      <p:grpSpPr>
        <a:xfrm>
          <a:off x="0" y="0"/>
          <a:ext cx="0" cy="0"/>
          <a:chOff x="0" y="0"/>
          <a:chExt cx="0" cy="0"/>
        </a:xfrm>
      </p:grpSpPr>
      <p:sp>
        <p:nvSpPr>
          <p:cNvPr id="44" name="TextBox 43"/>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bg1"/>
                </a:solidFill>
              </a:rPr>
              <a:t>1.</a:t>
            </a:r>
            <a:fld id="{ABA28972-6D48-4F49-8D9E-11DAC31E3DF7}" type="slidenum">
              <a:rPr lang="en-US" sz="9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bg1"/>
              </a:solidFill>
            </a:endParaRPr>
          </a:p>
        </p:txBody>
      </p:sp>
      <p:pic>
        <p:nvPicPr>
          <p:cNvPr id="4" name="Picture 3" descr="4.5-PPTBackgrounds_Blue-patter-Full-Scree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68383" cy="5157216"/>
          </a:xfrm>
          <a:prstGeom prst="rect">
            <a:avLst/>
          </a:prstGeom>
        </p:spPr>
      </p:pic>
      <p:sp>
        <p:nvSpPr>
          <p:cNvPr id="45" name="TextBox 44"/>
          <p:cNvSpPr txBox="1"/>
          <p:nvPr userDrawn="1"/>
        </p:nvSpPr>
        <p:spPr>
          <a:xfrm>
            <a:off x="1509160" y="4904100"/>
            <a:ext cx="1310822"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 Scaled Agile, Inc</a:t>
            </a:r>
            <a:r>
              <a:rPr lang="en-US" sz="600">
                <a:solidFill>
                  <a:schemeClr val="bg1"/>
                </a:solidFill>
                <a:latin typeface="+mn-lt"/>
                <a:cs typeface="+mn-cs"/>
              </a:rPr>
              <a:t>. </a:t>
            </a:r>
            <a:endParaRPr lang="en-US" sz="600" dirty="0">
              <a:solidFill>
                <a:schemeClr val="bg1"/>
              </a:solidFill>
              <a:latin typeface="+mn-lt"/>
              <a:cs typeface="+mn-cs"/>
            </a:endParaRPr>
          </a:p>
        </p:txBody>
      </p:sp>
      <p:pic>
        <p:nvPicPr>
          <p:cNvPr id="46" name="Picture 45" descr="PPT-siz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0" y="4934417"/>
            <a:ext cx="1117600" cy="127127"/>
          </a:xfrm>
          <a:prstGeom prst="rect">
            <a:avLst/>
          </a:prstGeom>
        </p:spPr>
      </p:pic>
    </p:spTree>
    <p:extLst>
      <p:ext uri="{BB962C8B-B14F-4D97-AF65-F5344CB8AC3E}">
        <p14:creationId xmlns:p14="http://schemas.microsoft.com/office/powerpoint/2010/main" val="162594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riation-Background Only Light">
    <p:spTree>
      <p:nvGrpSpPr>
        <p:cNvPr id="1" name=""/>
        <p:cNvGrpSpPr/>
        <p:nvPr/>
      </p:nvGrpSpPr>
      <p:grpSpPr>
        <a:xfrm>
          <a:off x="0" y="0"/>
          <a:ext cx="0" cy="0"/>
          <a:chOff x="0" y="0"/>
          <a:chExt cx="0" cy="0"/>
        </a:xfrm>
      </p:grpSpPr>
      <p:sp>
        <p:nvSpPr>
          <p:cNvPr id="8" name="TextBox 7"/>
          <p:cNvSpPr txBox="1"/>
          <p:nvPr userDrawn="1"/>
        </p:nvSpPr>
        <p:spPr>
          <a:xfrm>
            <a:off x="1509160" y="4904100"/>
            <a:ext cx="1890174" cy="184666"/>
          </a:xfrm>
          <a:prstGeom prst="rect">
            <a:avLst/>
          </a:prstGeom>
          <a:noFill/>
        </p:spPr>
        <p:txBody>
          <a:bodyPr wrap="square" rtlCol="0">
            <a:spAutoFit/>
          </a:bodyPr>
          <a:lstStyle/>
          <a:p>
            <a:r>
              <a:rPr lang="en-US" sz="600" dirty="0">
                <a:solidFill>
                  <a:schemeClr val="bg1">
                    <a:lumMod val="50000"/>
                  </a:schemeClr>
                </a:solidFill>
                <a:latin typeface="+mn-lt"/>
                <a:cs typeface="+mn-cs"/>
              </a:rPr>
              <a:t>© 2017 Scaled Agile, Inc. All Rights Reserved.</a:t>
            </a:r>
          </a:p>
        </p:txBody>
      </p:sp>
      <p:pic>
        <p:nvPicPr>
          <p:cNvPr id="9" name="Picture 8" descr="PPT-size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60" y="4934417"/>
            <a:ext cx="1117600" cy="127127"/>
          </a:xfrm>
          <a:prstGeom prst="rect">
            <a:avLst/>
          </a:prstGeom>
        </p:spPr>
      </p:pic>
      <p:sp>
        <p:nvSpPr>
          <p:cNvPr id="10" name="TextBox 9"/>
          <p:cNvSpPr txBox="1"/>
          <p:nvPr userDrawn="1"/>
        </p:nvSpPr>
        <p:spPr>
          <a:xfrm>
            <a:off x="8015592" y="4800600"/>
            <a:ext cx="654080" cy="271393"/>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lumMod val="65000"/>
                    <a:lumOff val="35000"/>
                  </a:schemeClr>
                </a:solidFill>
              </a:rPr>
              <a:t>1.</a:t>
            </a:r>
            <a:fld id="{ABA28972-6D48-4F49-8D9E-11DAC31E3DF7}" type="slidenum">
              <a:rPr lang="en-US" sz="900" smtClean="0">
                <a:solidFill>
                  <a:schemeClr val="tx1">
                    <a:lumMod val="65000"/>
                    <a:lumOff val="35000"/>
                  </a:schemeClr>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tx1">
                  <a:lumMod val="65000"/>
                  <a:lumOff val="35000"/>
                </a:schemeClr>
              </a:solidFill>
            </a:endParaRPr>
          </a:p>
        </p:txBody>
      </p:sp>
      <p:pic>
        <p:nvPicPr>
          <p:cNvPr id="2" name="Picture 1" descr="4.5-PPTBackgrounds-10.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0"/>
            <a:ext cx="9171432" cy="5164852"/>
          </a:xfrm>
          <a:prstGeom prst="rect">
            <a:avLst/>
          </a:prstGeom>
        </p:spPr>
      </p:pic>
      <p:sp>
        <p:nvSpPr>
          <p:cNvPr id="17" name="TextBox 16"/>
          <p:cNvSpPr txBox="1"/>
          <p:nvPr userDrawn="1"/>
        </p:nvSpPr>
        <p:spPr>
          <a:xfrm>
            <a:off x="1508760" y="4901184"/>
            <a:ext cx="1890174" cy="184666"/>
          </a:xfrm>
          <a:prstGeom prst="rect">
            <a:avLst/>
          </a:prstGeom>
          <a:noFill/>
        </p:spPr>
        <p:txBody>
          <a:bodyPr wrap="square" rtlCol="0">
            <a:spAutoFit/>
          </a:bodyPr>
          <a:lstStyle/>
          <a:p>
            <a:r>
              <a:rPr lang="en-US" sz="600" dirty="0">
                <a:solidFill>
                  <a:schemeClr val="bg1">
                    <a:lumMod val="50000"/>
                  </a:schemeClr>
                </a:solidFill>
                <a:latin typeface="+mn-lt"/>
                <a:cs typeface="+mn-cs"/>
              </a:rPr>
              <a:t>© Scaled Agile, Inc.</a:t>
            </a:r>
          </a:p>
        </p:txBody>
      </p:sp>
      <p:pic>
        <p:nvPicPr>
          <p:cNvPr id="18" name="Picture 17" descr="PPT-size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768" y="4937760"/>
            <a:ext cx="1117600" cy="127127"/>
          </a:xfrm>
          <a:prstGeom prst="rect">
            <a:avLst/>
          </a:prstGeom>
        </p:spPr>
      </p:pic>
    </p:spTree>
    <p:extLst>
      <p:ext uri="{BB962C8B-B14F-4D97-AF65-F5344CB8AC3E}">
        <p14:creationId xmlns:p14="http://schemas.microsoft.com/office/powerpoint/2010/main" val="3544587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riation-Background Only Dark">
    <p:spTree>
      <p:nvGrpSpPr>
        <p:cNvPr id="1" name=""/>
        <p:cNvGrpSpPr/>
        <p:nvPr/>
      </p:nvGrpSpPr>
      <p:grpSpPr>
        <a:xfrm>
          <a:off x="0" y="0"/>
          <a:ext cx="0" cy="0"/>
          <a:chOff x="0" y="0"/>
          <a:chExt cx="0" cy="0"/>
        </a:xfrm>
      </p:grpSpPr>
      <p:pic>
        <p:nvPicPr>
          <p:cNvPr id="4" name="Picture 3" descr="4.5-PPTBackgrounds_Blue-patter-Full-Scree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71"/>
            <a:ext cx="9217848" cy="5157216"/>
          </a:xfrm>
          <a:prstGeom prst="rect">
            <a:avLst/>
          </a:prstGeom>
        </p:spPr>
      </p:pic>
      <p:pic>
        <p:nvPicPr>
          <p:cNvPr id="18" name="Picture 17" descr="FlipChart-newShadow.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6874" y="723582"/>
            <a:ext cx="8691586" cy="4522206"/>
          </a:xfrm>
          <a:prstGeom prst="rect">
            <a:avLst/>
          </a:prstGeom>
        </p:spPr>
      </p:pic>
      <p:sp>
        <p:nvSpPr>
          <p:cNvPr id="10" name="Content Placeholder 4"/>
          <p:cNvSpPr>
            <a:spLocks noGrp="1"/>
          </p:cNvSpPr>
          <p:nvPr>
            <p:ph sz="quarter" idx="10"/>
          </p:nvPr>
        </p:nvSpPr>
        <p:spPr>
          <a:xfrm>
            <a:off x="583948" y="1975007"/>
            <a:ext cx="7874252" cy="2776944"/>
          </a:xfrm>
        </p:spPr>
        <p:txBody>
          <a:bodyPr/>
          <a:lstStyle>
            <a:lvl1pPr>
              <a:spcBef>
                <a:spcPts val="400"/>
              </a:spcBef>
              <a:spcAft>
                <a:spcPts val="400"/>
              </a:spcAft>
              <a:defRPr sz="1600"/>
            </a:lvl1pPr>
            <a:lvl2pPr>
              <a:spcBef>
                <a:spcPts val="600"/>
              </a:spcBef>
              <a:spcAft>
                <a:spcPts val="600"/>
              </a:spcAft>
              <a:defRPr sz="1600"/>
            </a:lvl2pPr>
            <a:lvl3pPr>
              <a:defRPr sz="1350"/>
            </a:lvl3pPr>
          </a:lstStyle>
          <a:p>
            <a:pPr lvl="0"/>
            <a:r>
              <a:rPr lang="en-US"/>
              <a:t>Click to edit Master text styles</a:t>
            </a:r>
          </a:p>
          <a:p>
            <a:pPr lvl="1"/>
            <a:r>
              <a:rPr lang="en-US"/>
              <a:t>Second level</a:t>
            </a:r>
          </a:p>
        </p:txBody>
      </p:sp>
      <p:sp>
        <p:nvSpPr>
          <p:cNvPr id="16" name="TextBox 15"/>
          <p:cNvSpPr txBox="1"/>
          <p:nvPr userDrawn="1"/>
        </p:nvSpPr>
        <p:spPr>
          <a:xfrm>
            <a:off x="1509160" y="4904100"/>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 Scaled Agile, Inc.</a:t>
            </a:r>
          </a:p>
        </p:txBody>
      </p:sp>
      <p:pic>
        <p:nvPicPr>
          <p:cNvPr id="17" name="Picture 16" descr="PPT-size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26460" y="4934417"/>
            <a:ext cx="1117600" cy="127127"/>
          </a:xfrm>
          <a:prstGeom prst="rect">
            <a:avLst/>
          </a:prstGeom>
        </p:spPr>
      </p:pic>
      <p:sp>
        <p:nvSpPr>
          <p:cNvPr id="8" name="Title 1"/>
          <p:cNvSpPr txBox="1">
            <a:spLocks/>
          </p:cNvSpPr>
          <p:nvPr userDrawn="1"/>
        </p:nvSpPr>
        <p:spPr bwMode="auto">
          <a:xfrm>
            <a:off x="408940" y="226905"/>
            <a:ext cx="8176260" cy="401638"/>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lang="en-US" altLang="en-US" sz="2600" b="0" dirty="0" smtClean="0">
                <a:solidFill>
                  <a:srgbClr val="565656"/>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cs typeface="Arial" charset="0"/>
              </a:defRPr>
            </a:lvl9pPr>
          </a:lstStyle>
          <a:p>
            <a:pPr algn="ctr"/>
            <a:r>
              <a:rPr sz="2800" dirty="0">
                <a:solidFill>
                  <a:srgbClr val="FFFFFF"/>
                </a:solidFill>
              </a:rPr>
              <a:t>Lesson summary</a:t>
            </a:r>
          </a:p>
        </p:txBody>
      </p:sp>
    </p:spTree>
    <p:extLst>
      <p:ext uri="{BB962C8B-B14F-4D97-AF65-F5344CB8AC3E}">
        <p14:creationId xmlns:p14="http://schemas.microsoft.com/office/powerpoint/2010/main" val="3550581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pic>
        <p:nvPicPr>
          <p:cNvPr id="14" name="Picture 13" descr="4.5-PPTBackgrounds-10.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71432" cy="5164852"/>
          </a:xfrm>
          <a:prstGeom prst="rect">
            <a:avLst/>
          </a:prstGeom>
        </p:spPr>
      </p:pic>
      <p:sp>
        <p:nvSpPr>
          <p:cNvPr id="7" name="Rectangle 6"/>
          <p:cNvSpPr/>
          <p:nvPr userDrawn="1"/>
        </p:nvSpPr>
        <p:spPr bwMode="auto">
          <a:xfrm>
            <a:off x="-1" y="2605366"/>
            <a:ext cx="9198919" cy="1467971"/>
          </a:xfrm>
          <a:prstGeom prst="rect">
            <a:avLst/>
          </a:prstGeom>
          <a:solidFill>
            <a:schemeClr val="accent5">
              <a:alpha val="88000"/>
            </a:schemeClr>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8" name="Text Placeholder 7"/>
          <p:cNvSpPr>
            <a:spLocks noGrp="1"/>
          </p:cNvSpPr>
          <p:nvPr>
            <p:ph type="body" sz="quarter" idx="10" hasCustomPrompt="1"/>
          </p:nvPr>
        </p:nvSpPr>
        <p:spPr>
          <a:xfrm>
            <a:off x="0" y="1171575"/>
            <a:ext cx="9144000" cy="1200150"/>
          </a:xfrm>
          <a:solidFill>
            <a:schemeClr val="bg1">
              <a:alpha val="0"/>
            </a:schemeClr>
          </a:solidFill>
          <a:ln>
            <a:solidFill>
              <a:schemeClr val="bg1">
                <a:alpha val="0"/>
              </a:schemeClr>
            </a:solidFill>
          </a:ln>
        </p:spPr>
        <p:txBody>
          <a:bodyPr anchor="b" anchorCtr="0"/>
          <a:lstStyle>
            <a:lvl1pPr marL="0" indent="0" algn="ctr" rtl="0" eaLnBrk="1" fontAlgn="base" hangingPunct="1">
              <a:spcBef>
                <a:spcPts val="450"/>
              </a:spcBef>
              <a:spcAft>
                <a:spcPts val="450"/>
              </a:spcAft>
              <a:buClr>
                <a:schemeClr val="bg1">
                  <a:lumMod val="65000"/>
                </a:schemeClr>
              </a:buClr>
              <a:buSzPct val="100000"/>
              <a:buFont typeface="Webdings" pitchFamily="18" charset="2"/>
              <a:buNone/>
              <a:defRPr lang="en-US" sz="6000" baseline="0" dirty="0" smtClean="0">
                <a:solidFill>
                  <a:schemeClr val="tx1">
                    <a:alpha val="89000"/>
                  </a:schemeClr>
                </a:solidFill>
                <a:latin typeface="Arial"/>
                <a:ea typeface="+mn-ea"/>
                <a:cs typeface="Arial"/>
              </a:defRPr>
            </a:lvl1pPr>
          </a:lstStyle>
          <a:p>
            <a:pPr lvl="0"/>
            <a:r>
              <a:rPr lang="en-US" dirty="0"/>
              <a:t>Appendix #</a:t>
            </a:r>
          </a:p>
        </p:txBody>
      </p:sp>
      <p:sp>
        <p:nvSpPr>
          <p:cNvPr id="10" name="Text Placeholder 9"/>
          <p:cNvSpPr>
            <a:spLocks noGrp="1"/>
          </p:cNvSpPr>
          <p:nvPr>
            <p:ph type="body" sz="quarter" idx="11" hasCustomPrompt="1"/>
          </p:nvPr>
        </p:nvSpPr>
        <p:spPr>
          <a:xfrm>
            <a:off x="0" y="2625081"/>
            <a:ext cx="9144000" cy="1448256"/>
          </a:xfrm>
          <a:solidFill>
            <a:schemeClr val="bg1">
              <a:alpha val="0"/>
            </a:schemeClr>
          </a:solidFill>
          <a:ln>
            <a:solidFill>
              <a:schemeClr val="bg1">
                <a:alpha val="0"/>
              </a:schemeClr>
            </a:solidFill>
          </a:ln>
        </p:spPr>
        <p:txBody>
          <a:bodyPr anchor="ctr" anchorCtr="0"/>
          <a:lstStyle>
            <a:lvl1pPr marL="0" indent="0" algn="ctr" rtl="0" eaLnBrk="1" fontAlgn="base" hangingPunct="1">
              <a:spcBef>
                <a:spcPct val="0"/>
              </a:spcBef>
              <a:spcAft>
                <a:spcPct val="0"/>
              </a:spcAft>
              <a:buNone/>
              <a:defRPr lang="en-US" altLang="en-US" sz="3600" b="0" dirty="0" smtClean="0">
                <a:solidFill>
                  <a:schemeClr val="bg1"/>
                </a:solidFill>
                <a:latin typeface="Arial"/>
                <a:ea typeface="+mj-ea"/>
                <a:cs typeface="Arial"/>
              </a:defRPr>
            </a:lvl1pPr>
            <a:lvl2pPr algn="ctr" rtl="0" eaLnBrk="1" fontAlgn="base" hangingPunct="1">
              <a:spcBef>
                <a:spcPct val="0"/>
              </a:spcBef>
              <a:spcAft>
                <a:spcPct val="0"/>
              </a:spcAft>
              <a:defRPr lang="en-US" altLang="en-US" sz="3600" b="0" dirty="0" smtClean="0">
                <a:solidFill>
                  <a:schemeClr val="bg1"/>
                </a:solidFill>
                <a:latin typeface="Arial"/>
                <a:ea typeface="+mj-ea"/>
                <a:cs typeface="Arial"/>
              </a:defRPr>
            </a:lvl2pPr>
            <a:lvl3pPr algn="ctr" rtl="0" eaLnBrk="1" fontAlgn="base" hangingPunct="1">
              <a:spcBef>
                <a:spcPct val="0"/>
              </a:spcBef>
              <a:spcAft>
                <a:spcPct val="0"/>
              </a:spcAft>
              <a:defRPr lang="en-US" altLang="en-US" sz="3600" b="0" dirty="0" smtClean="0">
                <a:solidFill>
                  <a:schemeClr val="bg1"/>
                </a:solidFill>
                <a:latin typeface="Arial"/>
                <a:ea typeface="+mj-ea"/>
                <a:cs typeface="Arial"/>
              </a:defRPr>
            </a:lvl3pPr>
            <a:lvl4pPr algn="ctr" rtl="0" eaLnBrk="1" fontAlgn="base" hangingPunct="1">
              <a:spcBef>
                <a:spcPct val="0"/>
              </a:spcBef>
              <a:spcAft>
                <a:spcPct val="0"/>
              </a:spcAft>
              <a:defRPr lang="en-US" altLang="en-US" sz="3600" b="0" dirty="0" smtClean="0">
                <a:solidFill>
                  <a:schemeClr val="bg1"/>
                </a:solidFill>
                <a:latin typeface="Arial"/>
                <a:ea typeface="+mj-ea"/>
                <a:cs typeface="Arial"/>
              </a:defRPr>
            </a:lvl4pPr>
            <a:lvl5pPr algn="ctr" rtl="0" eaLnBrk="1" fontAlgn="base" hangingPunct="1">
              <a:spcBef>
                <a:spcPct val="0"/>
              </a:spcBef>
              <a:spcAft>
                <a:spcPct val="0"/>
              </a:spcAft>
              <a:defRPr lang="en-US" altLang="en-US" sz="3600" b="0" dirty="0" smtClean="0">
                <a:solidFill>
                  <a:schemeClr val="bg1"/>
                </a:solidFill>
                <a:latin typeface="Arial"/>
                <a:ea typeface="+mj-ea"/>
                <a:cs typeface="Arial"/>
              </a:defRPr>
            </a:lvl5pPr>
          </a:lstStyle>
          <a:p>
            <a:pPr lvl="0"/>
            <a:r>
              <a:rPr lang="en-US" dirty="0"/>
              <a:t>Appendix name</a:t>
            </a:r>
          </a:p>
        </p:txBody>
      </p:sp>
      <p:sp>
        <p:nvSpPr>
          <p:cNvPr id="11" name="TextBox 10"/>
          <p:cNvSpPr txBox="1"/>
          <p:nvPr userDrawn="1"/>
        </p:nvSpPr>
        <p:spPr>
          <a:xfrm>
            <a:off x="1544060" y="4917235"/>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tx1">
                    <a:lumMod val="60000"/>
                    <a:lumOff val="40000"/>
                  </a:schemeClr>
                </a:solidFill>
                <a:latin typeface="+mn-lt"/>
                <a:cs typeface="+mn-cs"/>
              </a:rPr>
              <a:t>© Scaled Agile, Inc.</a:t>
            </a:r>
          </a:p>
        </p:txBody>
      </p:sp>
      <p:pic>
        <p:nvPicPr>
          <p:cNvPr id="13" name="Picture 12" descr="PPT-siz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0" y="4934417"/>
            <a:ext cx="1117600" cy="127127"/>
          </a:xfrm>
          <a:prstGeom prst="rect">
            <a:avLst/>
          </a:prstGeom>
        </p:spPr>
      </p:pic>
    </p:spTree>
    <p:extLst>
      <p:ext uri="{BB962C8B-B14F-4D97-AF65-F5344CB8AC3E}">
        <p14:creationId xmlns:p14="http://schemas.microsoft.com/office/powerpoint/2010/main" val="90185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4.5-PPTBackgrounds_Test-Yellow-FullFram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0" y="1683875"/>
            <a:ext cx="9144000" cy="1775750"/>
          </a:xfrm>
          <a:solidFill>
            <a:schemeClr val="bg1"/>
          </a:solidFill>
          <a:ln w="9525">
            <a:solidFill>
              <a:schemeClr val="bg1">
                <a:alpha val="0"/>
              </a:schemeClr>
            </a:solid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lang="en-US" altLang="en-US" sz="3000" b="0" cap="none" baseline="0" dirty="0">
                <a:solidFill>
                  <a:schemeClr val="tx1"/>
                </a:solidFill>
                <a:latin typeface="+mj-lt"/>
                <a:ea typeface="+mj-ea"/>
                <a:cs typeface="+mj-cs"/>
              </a:defRPr>
            </a:lvl1pPr>
          </a:lstStyle>
          <a:p>
            <a:r>
              <a:rPr lang="en-US" dirty="0"/>
              <a:t>Section Title</a:t>
            </a:r>
          </a:p>
        </p:txBody>
      </p:sp>
      <p:sp>
        <p:nvSpPr>
          <p:cNvPr id="6" name="TextBox 5"/>
          <p:cNvSpPr txBox="1"/>
          <p:nvPr userDrawn="1"/>
        </p:nvSpPr>
        <p:spPr>
          <a:xfrm>
            <a:off x="1544060" y="4917235"/>
            <a:ext cx="1890174"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a:t>
            </a:r>
            <a:r>
              <a:rPr lang="en-US" sz="600" baseline="0" dirty="0">
                <a:solidFill>
                  <a:schemeClr val="bg1"/>
                </a:solidFill>
                <a:latin typeface="+mn-lt"/>
                <a:cs typeface="+mn-cs"/>
              </a:rPr>
              <a:t> </a:t>
            </a:r>
            <a:r>
              <a:rPr lang="en-US" sz="600" dirty="0">
                <a:solidFill>
                  <a:schemeClr val="bg1"/>
                </a:solidFill>
                <a:latin typeface="+mn-lt"/>
                <a:cs typeface="+mn-cs"/>
              </a:rPr>
              <a:t>Scaled Agile, Inc.</a:t>
            </a:r>
          </a:p>
        </p:txBody>
      </p:sp>
      <p:pic>
        <p:nvPicPr>
          <p:cNvPr id="8" name="Picture 7" descr="PPT-siz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60" y="4934417"/>
            <a:ext cx="1117600" cy="12712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7060" cy="337566"/>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24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idx="1"/>
          </p:nvPr>
        </p:nvSpPr>
        <p:spPr>
          <a:xfrm>
            <a:off x="394136" y="967054"/>
            <a:ext cx="8343900" cy="3838575"/>
          </a:xfrm>
        </p:spPr>
        <p:txBody>
          <a:bodyPr wrap="square">
            <a:noAutofit/>
          </a:bodyPr>
          <a:lstStyle>
            <a:lvl1pPr>
              <a:spcBef>
                <a:spcPts val="800"/>
              </a:spcBef>
              <a:spcAft>
                <a:spcPts val="800"/>
              </a:spcAft>
              <a:defRPr sz="2000">
                <a:solidFill>
                  <a:schemeClr val="tx1"/>
                </a:solidFill>
              </a:defRPr>
            </a:lvl1pPr>
            <a:lvl2pPr>
              <a:spcBef>
                <a:spcPts val="600"/>
              </a:spcBef>
              <a:spcAft>
                <a:spcPts val="600"/>
              </a:spcAft>
              <a:buSzPct val="117000"/>
              <a:buFont typeface="Arial Black" pitchFamily="34" charset="0"/>
              <a:buChar char="–"/>
              <a:defRPr sz="1800">
                <a:solidFill>
                  <a:schemeClr val="tx1"/>
                </a:solidFill>
              </a:defRPr>
            </a:lvl2pPr>
            <a:lvl3pPr marL="771525" indent="-171450">
              <a:spcBef>
                <a:spcPts val="600"/>
              </a:spcBef>
              <a:spcAft>
                <a:spcPts val="600"/>
              </a:spcAft>
              <a:buSzPct val="117000"/>
              <a:buFont typeface="Lucida Grande"/>
              <a:buChar char="-"/>
              <a:defRPr sz="1800">
                <a:solidFill>
                  <a:schemeClr val="tx1"/>
                </a:solidFill>
              </a:defRPr>
            </a:lvl3pPr>
            <a:lvl4pPr>
              <a:buSzPct val="110000"/>
              <a:buFont typeface="Arial Black" pitchFamily="34" charset="0"/>
              <a:buChar char="–"/>
              <a:defRPr/>
            </a:lvl4pPr>
            <a:lvl5pPr>
              <a:buSzPct val="110000"/>
              <a:buFont typeface="Arial Black" pitchFamily="34" charset="0"/>
              <a:buChar char="–"/>
              <a:defRPr sz="1200"/>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42300" cy="301752"/>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lang="en-US" altLang="en-US" sz="24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sz="half" idx="1"/>
          </p:nvPr>
        </p:nvSpPr>
        <p:spPr>
          <a:xfrm>
            <a:off x="394136" y="959171"/>
            <a:ext cx="3886200" cy="3714750"/>
          </a:xfrm>
        </p:spPr>
        <p:txBody>
          <a:bodyPr>
            <a:noAutofit/>
          </a:bodyPr>
          <a:lstStyle>
            <a:lvl1pPr marL="219075" indent="-219075">
              <a:spcBef>
                <a:spcPts val="600"/>
              </a:spcBef>
              <a:spcAft>
                <a:spcPts val="600"/>
              </a:spcAft>
              <a:defRPr sz="1800">
                <a:solidFill>
                  <a:schemeClr val="tx1"/>
                </a:solidFill>
              </a:defRPr>
            </a:lvl1pPr>
            <a:lvl2pPr marL="476250" indent="-171450">
              <a:spcBef>
                <a:spcPts val="600"/>
              </a:spcBef>
              <a:spcAft>
                <a:spcPts val="600"/>
              </a:spcAft>
              <a:defRPr sz="1600">
                <a:solidFill>
                  <a:schemeClr val="tx1"/>
                </a:solidFill>
              </a:defRPr>
            </a:lvl2pPr>
            <a:lvl3pPr marL="685800" indent="-123825">
              <a:spcBef>
                <a:spcPts val="600"/>
              </a:spcBef>
              <a:spcAft>
                <a:spcPts val="600"/>
              </a:spcAft>
              <a:defRPr sz="1600">
                <a:solidFill>
                  <a:schemeClr val="tx1"/>
                </a:solidFill>
              </a:defRPr>
            </a:lvl3pPr>
            <a:lvl4pPr marL="1027510" indent="-170260">
              <a:defRPr sz="1350">
                <a:solidFill>
                  <a:srgbClr val="3C3C3C"/>
                </a:solidFill>
              </a:defRPr>
            </a:lvl4pPr>
            <a:lvl5pPr marL="1246585" indent="-170260">
              <a:defRPr sz="1350">
                <a:solidFill>
                  <a:srgbClr val="3C3C3C"/>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37536" y="959171"/>
            <a:ext cx="3886200" cy="3714750"/>
          </a:xfrm>
        </p:spPr>
        <p:txBody>
          <a:bodyPr>
            <a:noAutofit/>
          </a:bodyPr>
          <a:lstStyle>
            <a:lvl1pPr marL="219075" indent="-219075">
              <a:spcBef>
                <a:spcPts val="600"/>
              </a:spcBef>
              <a:spcAft>
                <a:spcPts val="600"/>
              </a:spcAft>
              <a:defRPr sz="1800">
                <a:solidFill>
                  <a:schemeClr val="tx1"/>
                </a:solidFill>
              </a:defRPr>
            </a:lvl1pPr>
            <a:lvl2pPr marL="561975" indent="-219075">
              <a:spcBef>
                <a:spcPts val="600"/>
              </a:spcBef>
              <a:spcAft>
                <a:spcPts val="600"/>
              </a:spcAft>
              <a:defRPr sz="1600">
                <a:solidFill>
                  <a:schemeClr val="tx1"/>
                </a:solidFill>
              </a:defRPr>
            </a:lvl2pPr>
            <a:lvl3pPr marL="771525" indent="-171450">
              <a:spcBef>
                <a:spcPts val="600"/>
              </a:spcBef>
              <a:spcAft>
                <a:spcPts val="600"/>
              </a:spcAft>
              <a:defRPr sz="1600">
                <a:solidFill>
                  <a:schemeClr val="tx1"/>
                </a:solidFill>
              </a:defRPr>
            </a:lvl3pPr>
            <a:lvl4pPr marL="1027510" indent="-170260">
              <a:defRPr sz="1200">
                <a:solidFill>
                  <a:srgbClr val="3C3C3C"/>
                </a:solidFill>
              </a:defRPr>
            </a:lvl4pPr>
            <a:lvl5pPr marL="1246585" indent="-170260">
              <a:defRPr sz="1200">
                <a:solidFill>
                  <a:srgbClr val="3C3C3C"/>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171450"/>
            <a:ext cx="8328661" cy="301752"/>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2400" b="0" dirty="0">
                <a:solidFill>
                  <a:srgbClr val="565656"/>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Kic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457200" y="846051"/>
            <a:ext cx="8255000" cy="619125"/>
          </a:xfrm>
        </p:spPr>
        <p:txBody>
          <a:bodyPr/>
          <a:lstStyle>
            <a:lvl1pPr marL="0" indent="0">
              <a:spcBef>
                <a:spcPts val="0"/>
              </a:spcBef>
              <a:spcAft>
                <a:spcPts val="0"/>
              </a:spcAft>
              <a:buNone/>
              <a:defRPr sz="2000" baseline="0">
                <a:solidFill>
                  <a:schemeClr val="tx1"/>
                </a:solidFill>
              </a:defRPr>
            </a:lvl1pPr>
            <a:lvl2pPr marL="352425" indent="0">
              <a:spcBef>
                <a:spcPts val="0"/>
              </a:spcBef>
              <a:spcAft>
                <a:spcPts val="0"/>
              </a:spcAft>
              <a:buNone/>
              <a:defRPr sz="1650"/>
            </a:lvl2pPr>
            <a:lvl3pPr marL="600075" indent="0">
              <a:spcBef>
                <a:spcPts val="0"/>
              </a:spcBef>
              <a:spcAft>
                <a:spcPts val="0"/>
              </a:spcAft>
              <a:buNone/>
              <a:defRPr sz="1650"/>
            </a:lvl3pPr>
            <a:lvl4pPr marL="857250" indent="0">
              <a:spcBef>
                <a:spcPts val="0"/>
              </a:spcBef>
              <a:spcAft>
                <a:spcPts val="0"/>
              </a:spcAft>
              <a:buNone/>
              <a:defRPr sz="1650"/>
            </a:lvl4pPr>
            <a:lvl5pPr marL="1076325" indent="0">
              <a:spcBef>
                <a:spcPts val="0"/>
              </a:spcBef>
              <a:spcAft>
                <a:spcPts val="0"/>
              </a:spcAft>
              <a:buNone/>
              <a:defRPr sz="1650"/>
            </a:lvl5pPr>
          </a:lstStyle>
          <a:p>
            <a:pPr lvl="0"/>
            <a:r>
              <a:rPr lang="en-US" dirty="0"/>
              <a:t>Click to edit kicker box copy. Two lines max.</a:t>
            </a:r>
          </a:p>
          <a:p>
            <a:pPr lvl="0"/>
            <a:endParaRPr lang="en-US" dirty="0"/>
          </a:p>
        </p:txBody>
      </p:sp>
    </p:spTree>
    <p:extLst>
      <p:ext uri="{BB962C8B-B14F-4D97-AF65-F5344CB8AC3E}">
        <p14:creationId xmlns:p14="http://schemas.microsoft.com/office/powerpoint/2010/main" val="261168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Kick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457200" y="846052"/>
            <a:ext cx="8255000" cy="491024"/>
          </a:xfrm>
        </p:spPr>
        <p:txBody>
          <a:bodyPr/>
          <a:lstStyle>
            <a:lvl1pPr marL="0" indent="0">
              <a:spcBef>
                <a:spcPts val="0"/>
              </a:spcBef>
              <a:spcAft>
                <a:spcPts val="0"/>
              </a:spcAft>
              <a:buNone/>
              <a:defRPr sz="2000" baseline="0">
                <a:solidFill>
                  <a:schemeClr val="tx1"/>
                </a:solidFill>
              </a:defRPr>
            </a:lvl1pPr>
            <a:lvl2pPr marL="352425" indent="0">
              <a:spcBef>
                <a:spcPts val="0"/>
              </a:spcBef>
              <a:spcAft>
                <a:spcPts val="0"/>
              </a:spcAft>
              <a:buNone/>
              <a:defRPr sz="1650"/>
            </a:lvl2pPr>
            <a:lvl3pPr marL="600075" indent="0">
              <a:spcBef>
                <a:spcPts val="0"/>
              </a:spcBef>
              <a:spcAft>
                <a:spcPts val="0"/>
              </a:spcAft>
              <a:buNone/>
              <a:defRPr sz="1650"/>
            </a:lvl3pPr>
            <a:lvl4pPr marL="857250" indent="0">
              <a:spcBef>
                <a:spcPts val="0"/>
              </a:spcBef>
              <a:spcAft>
                <a:spcPts val="0"/>
              </a:spcAft>
              <a:buNone/>
              <a:defRPr sz="1650"/>
            </a:lvl4pPr>
            <a:lvl5pPr marL="1076325" indent="0">
              <a:spcBef>
                <a:spcPts val="0"/>
              </a:spcBef>
              <a:spcAft>
                <a:spcPts val="0"/>
              </a:spcAft>
              <a:buNone/>
              <a:defRPr sz="1650"/>
            </a:lvl5pPr>
          </a:lstStyle>
          <a:p>
            <a:pPr lvl="0"/>
            <a:r>
              <a:rPr lang="en-US" dirty="0"/>
              <a:t>Click to edit kicker box copy. Two lines max.</a:t>
            </a:r>
          </a:p>
        </p:txBody>
      </p:sp>
      <p:sp>
        <p:nvSpPr>
          <p:cNvPr id="6" name="Text Placeholder 5"/>
          <p:cNvSpPr>
            <a:spLocks noGrp="1"/>
          </p:cNvSpPr>
          <p:nvPr>
            <p:ph type="body" sz="quarter" idx="11"/>
          </p:nvPr>
        </p:nvSpPr>
        <p:spPr>
          <a:xfrm>
            <a:off x="404281" y="1530370"/>
            <a:ext cx="8279649" cy="3179820"/>
          </a:xfrm>
        </p:spPr>
        <p:txBody>
          <a:bodyPr/>
          <a:lstStyle>
            <a:lvl1pPr>
              <a:spcBef>
                <a:spcPts val="600"/>
              </a:spcBef>
              <a:spcAft>
                <a:spcPts val="600"/>
              </a:spcAft>
              <a:defRPr sz="1800">
                <a:solidFill>
                  <a:schemeClr val="tx1"/>
                </a:solidFill>
              </a:defRPr>
            </a:lvl1pPr>
            <a:lvl2pPr>
              <a:spcBef>
                <a:spcPts val="600"/>
              </a:spcBef>
              <a:spcAft>
                <a:spcPts val="600"/>
              </a:spcAft>
              <a:defRPr sz="1600">
                <a:solidFill>
                  <a:schemeClr val="tx1"/>
                </a:solidFill>
              </a:defRPr>
            </a:lvl2pPr>
            <a:lvl3pPr>
              <a:spcBef>
                <a:spcPts val="600"/>
              </a:spcBef>
              <a:spcAft>
                <a:spcPts val="600"/>
              </a:spcAft>
              <a:defRPr sz="1600">
                <a:solidFill>
                  <a:schemeClr val="tx1"/>
                </a:solidFill>
              </a:defRPr>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5026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bwMode="auto">
          <a:xfrm>
            <a:off x="0" y="0"/>
            <a:ext cx="9144000" cy="4714875"/>
          </a:xfrm>
          <a:prstGeom prst="rect">
            <a:avLst/>
          </a:prstGeom>
          <a:solidFill>
            <a:schemeClr val="bg1"/>
          </a:solidFill>
          <a:ln w="19050" cap="flat" cmpd="sng" algn="ctr">
            <a:solidFill>
              <a:schemeClr val="bg1">
                <a:alpha val="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Tree>
    <p:extLst>
      <p:ext uri="{BB962C8B-B14F-4D97-AF65-F5344CB8AC3E}">
        <p14:creationId xmlns:p14="http://schemas.microsoft.com/office/powerpoint/2010/main" val="4197820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4.5-PPTBackgrounds_Hedaer-GraySkinny-reversed_Hedaer-GraySkinny.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0"/>
            <a:ext cx="9144000" cy="661196"/>
          </a:xfrm>
          <a:prstGeom prst="rect">
            <a:avLst/>
          </a:prstGeom>
        </p:spPr>
      </p:pic>
      <p:sp>
        <p:nvSpPr>
          <p:cNvPr id="3075" name="Rectangle 3"/>
          <p:cNvSpPr>
            <a:spLocks noGrp="1" noChangeArrowheads="1"/>
          </p:cNvSpPr>
          <p:nvPr>
            <p:ph type="title"/>
          </p:nvPr>
        </p:nvSpPr>
        <p:spPr bwMode="auto">
          <a:xfrm>
            <a:off x="457201" y="171450"/>
            <a:ext cx="8227061" cy="30175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lgn="l" rtl="0" eaLnBrk="1" fontAlgn="base" hangingPunct="1">
              <a:spcBef>
                <a:spcPct val="0"/>
              </a:spcBef>
              <a:spcAft>
                <a:spcPct val="0"/>
              </a:spcAft>
            </a:pPr>
            <a:r>
              <a:rPr lang="en-US" altLang="en-US" dirty="0"/>
              <a:t>Click to edit Master title style</a:t>
            </a:r>
          </a:p>
        </p:txBody>
      </p:sp>
      <p:sp>
        <p:nvSpPr>
          <p:cNvPr id="3076" name="Rectangle 4"/>
          <p:cNvSpPr>
            <a:spLocks noGrp="1" noChangeArrowheads="1"/>
          </p:cNvSpPr>
          <p:nvPr>
            <p:ph type="body" idx="1"/>
          </p:nvPr>
        </p:nvSpPr>
        <p:spPr bwMode="auto">
          <a:xfrm>
            <a:off x="394136" y="936080"/>
            <a:ext cx="8267700" cy="373641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extBox 9"/>
          <p:cNvSpPr txBox="1"/>
          <p:nvPr/>
        </p:nvSpPr>
        <p:spPr>
          <a:xfrm>
            <a:off x="1509160" y="4904100"/>
            <a:ext cx="1890174" cy="184666"/>
          </a:xfrm>
          <a:prstGeom prst="rect">
            <a:avLst/>
          </a:prstGeom>
          <a:noFill/>
        </p:spPr>
        <p:txBody>
          <a:bodyPr wrap="square" rtlCol="0">
            <a:spAutoFit/>
          </a:bodyPr>
          <a:lstStyle/>
          <a:p>
            <a:r>
              <a:rPr lang="en-US" sz="600" dirty="0">
                <a:solidFill>
                  <a:schemeClr val="bg1">
                    <a:lumMod val="50000"/>
                  </a:schemeClr>
                </a:solidFill>
                <a:latin typeface="+mn-lt"/>
                <a:cs typeface="+mn-cs"/>
              </a:rPr>
              <a:t>© Scaled Agile, Inc.</a:t>
            </a:r>
          </a:p>
        </p:txBody>
      </p:sp>
      <p:pic>
        <p:nvPicPr>
          <p:cNvPr id="2" name="Picture 1" descr="PPT-sized.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26460" y="4934417"/>
            <a:ext cx="1117600" cy="127127"/>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64" r:id="rId2"/>
    <p:sldLayoutId id="2147483723" r:id="rId3"/>
    <p:sldLayoutId id="2147483725" r:id="rId4"/>
    <p:sldLayoutId id="2147483726" r:id="rId5"/>
    <p:sldLayoutId id="2147483727" r:id="rId6"/>
    <p:sldLayoutId id="2147483761" r:id="rId7"/>
    <p:sldLayoutId id="2147483760" r:id="rId8"/>
    <p:sldLayoutId id="2147483763" r:id="rId9"/>
    <p:sldLayoutId id="2147483766" r:id="rId10"/>
    <p:sldLayoutId id="2147483756" r:id="rId11"/>
    <p:sldLayoutId id="2147483757" r:id="rId12"/>
  </p:sldLayoutIdLst>
  <p:hf hdr="0" ftr="0" dt="0"/>
  <p:txStyles>
    <p:titleStyle>
      <a:lvl1pPr algn="l" rtl="0" eaLnBrk="1" fontAlgn="base" hangingPunct="1">
        <a:spcBef>
          <a:spcPct val="0"/>
        </a:spcBef>
        <a:spcAft>
          <a:spcPct val="0"/>
        </a:spcAft>
        <a:defRPr lang="en-US" altLang="en-US" sz="2400" b="0" dirty="0" smtClean="0">
          <a:solidFill>
            <a:schemeClr val="tx1"/>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342900" algn="l" rtl="0" eaLnBrk="1" fontAlgn="base" hangingPunct="1">
        <a:spcBef>
          <a:spcPct val="0"/>
        </a:spcBef>
        <a:spcAft>
          <a:spcPct val="0"/>
        </a:spcAft>
        <a:defRPr sz="2400" b="1">
          <a:solidFill>
            <a:schemeClr val="tx2"/>
          </a:solidFill>
          <a:latin typeface="Arial" charset="0"/>
          <a:cs typeface="Arial" charset="0"/>
        </a:defRPr>
      </a:lvl6pPr>
      <a:lvl7pPr marL="685800" algn="l" rtl="0" eaLnBrk="1" fontAlgn="base" hangingPunct="1">
        <a:spcBef>
          <a:spcPct val="0"/>
        </a:spcBef>
        <a:spcAft>
          <a:spcPct val="0"/>
        </a:spcAft>
        <a:defRPr sz="2400" b="1">
          <a:solidFill>
            <a:schemeClr val="tx2"/>
          </a:solidFill>
          <a:latin typeface="Arial" charset="0"/>
          <a:cs typeface="Arial" charset="0"/>
        </a:defRPr>
      </a:lvl7pPr>
      <a:lvl8pPr marL="1028700" algn="l" rtl="0" eaLnBrk="1" fontAlgn="base" hangingPunct="1">
        <a:spcBef>
          <a:spcPct val="0"/>
        </a:spcBef>
        <a:spcAft>
          <a:spcPct val="0"/>
        </a:spcAft>
        <a:defRPr sz="2400" b="1">
          <a:solidFill>
            <a:schemeClr val="tx2"/>
          </a:solidFill>
          <a:latin typeface="Arial" charset="0"/>
          <a:cs typeface="Arial" charset="0"/>
        </a:defRPr>
      </a:lvl8pPr>
      <a:lvl9pPr marL="1371600" algn="l" rtl="0" eaLnBrk="1" fontAlgn="base" hangingPunct="1">
        <a:spcBef>
          <a:spcPct val="0"/>
        </a:spcBef>
        <a:spcAft>
          <a:spcPct val="0"/>
        </a:spcAft>
        <a:defRPr sz="2400" b="1">
          <a:solidFill>
            <a:schemeClr val="tx2"/>
          </a:solidFill>
          <a:latin typeface="Arial" charset="0"/>
          <a:cs typeface="Arial" charset="0"/>
        </a:defRPr>
      </a:lvl9pPr>
    </p:titleStyle>
    <p:body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21" Type="http://schemas.openxmlformats.org/officeDocument/2006/relationships/tags" Target="../tags/tag23.xml"/><Relationship Id="rId34" Type="http://schemas.openxmlformats.org/officeDocument/2006/relationships/image" Target="../media/image32.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image" Target="../media/image31.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notesSlide" Target="../notesSlides/notesSlide10.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image" Target="../media/image30.png"/><Relationship Id="rId37" Type="http://schemas.openxmlformats.org/officeDocument/2006/relationships/image" Target="../media/image35.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slideLayout" Target="../slideLayouts/slideLayout6.xml"/><Relationship Id="rId36" Type="http://schemas.openxmlformats.org/officeDocument/2006/relationships/image" Target="../media/image34.pn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image" Target="../media/image29.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tags" Target="../tags/tag10.xml"/><Relationship Id="rId3"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image" Target="../media/image39.png"/><Relationship Id="rId12" Type="http://schemas.openxmlformats.org/officeDocument/2006/relationships/diagramColors" Target="../diagrams/colors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8.png"/><Relationship Id="rId11" Type="http://schemas.openxmlformats.org/officeDocument/2006/relationships/diagramQuickStyle" Target="../diagrams/quickStyle1.xml"/><Relationship Id="rId5" Type="http://schemas.openxmlformats.org/officeDocument/2006/relationships/image" Target="../media/image37.png"/><Relationship Id="rId10" Type="http://schemas.openxmlformats.org/officeDocument/2006/relationships/diagramLayout" Target="../diagrams/layout1.xml"/><Relationship Id="rId4" Type="http://schemas.openxmlformats.org/officeDocument/2006/relationships/notesSlide" Target="../notesSlides/notesSlide14.xml"/><Relationship Id="rId9" Type="http://schemas.openxmlformats.org/officeDocument/2006/relationships/diagramData" Target="../diagrams/data1.xml"/><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13" Type="http://schemas.microsoft.com/office/2007/relationships/diagramDrawing" Target="../diagrams/drawing3.xml"/><Relationship Id="rId18" Type="http://schemas.microsoft.com/office/2007/relationships/diagramDrawing" Target="../diagrams/drawing4.xml"/><Relationship Id="rId26" Type="http://schemas.openxmlformats.org/officeDocument/2006/relationships/diagramQuickStyle" Target="../diagrams/quickStyle6.xml"/><Relationship Id="rId39" Type="http://schemas.openxmlformats.org/officeDocument/2006/relationships/diagramData" Target="../diagrams/data9.xml"/><Relationship Id="rId21" Type="http://schemas.openxmlformats.org/officeDocument/2006/relationships/diagramQuickStyle" Target="../diagrams/quickStyle5.xml"/><Relationship Id="rId34" Type="http://schemas.openxmlformats.org/officeDocument/2006/relationships/diagramData" Target="../diagrams/data8.xml"/><Relationship Id="rId42" Type="http://schemas.openxmlformats.org/officeDocument/2006/relationships/diagramColors" Target="../diagrams/colors9.xml"/><Relationship Id="rId7" Type="http://schemas.openxmlformats.org/officeDocument/2006/relationships/diagramColors" Target="../diagrams/colors2.xml"/><Relationship Id="rId2" Type="http://schemas.openxmlformats.org/officeDocument/2006/relationships/notesSlide" Target="../notesSlides/notesSlide15.xml"/><Relationship Id="rId16" Type="http://schemas.openxmlformats.org/officeDocument/2006/relationships/diagramQuickStyle" Target="../diagrams/quickStyle4.xml"/><Relationship Id="rId20" Type="http://schemas.openxmlformats.org/officeDocument/2006/relationships/diagramLayout" Target="../diagrams/layout5.xml"/><Relationship Id="rId29" Type="http://schemas.openxmlformats.org/officeDocument/2006/relationships/diagramData" Target="../diagrams/data7.xml"/><Relationship Id="rId41" Type="http://schemas.openxmlformats.org/officeDocument/2006/relationships/diagramQuickStyle" Target="../diagrams/quickStyle9.xml"/><Relationship Id="rId1" Type="http://schemas.openxmlformats.org/officeDocument/2006/relationships/slideLayout" Target="../slideLayouts/slideLayout4.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24" Type="http://schemas.openxmlformats.org/officeDocument/2006/relationships/diagramData" Target="../diagrams/data6.xml"/><Relationship Id="rId32" Type="http://schemas.openxmlformats.org/officeDocument/2006/relationships/diagramColors" Target="../diagrams/colors7.xml"/><Relationship Id="rId37" Type="http://schemas.openxmlformats.org/officeDocument/2006/relationships/diagramColors" Target="../diagrams/colors8.xml"/><Relationship Id="rId40" Type="http://schemas.openxmlformats.org/officeDocument/2006/relationships/diagramLayout" Target="../diagrams/layout9.xml"/><Relationship Id="rId5" Type="http://schemas.openxmlformats.org/officeDocument/2006/relationships/diagramLayout" Target="../diagrams/layout2.xml"/><Relationship Id="rId15" Type="http://schemas.openxmlformats.org/officeDocument/2006/relationships/diagramLayout" Target="../diagrams/layout4.xml"/><Relationship Id="rId23" Type="http://schemas.microsoft.com/office/2007/relationships/diagramDrawing" Target="../diagrams/drawing5.xml"/><Relationship Id="rId28" Type="http://schemas.microsoft.com/office/2007/relationships/diagramDrawing" Target="../diagrams/drawing6.xml"/><Relationship Id="rId36" Type="http://schemas.openxmlformats.org/officeDocument/2006/relationships/diagramQuickStyle" Target="../diagrams/quickStyle8.xml"/><Relationship Id="rId10" Type="http://schemas.openxmlformats.org/officeDocument/2006/relationships/diagramLayout" Target="../diagrams/layout3.xml"/><Relationship Id="rId19" Type="http://schemas.openxmlformats.org/officeDocument/2006/relationships/diagramData" Target="../diagrams/data5.xml"/><Relationship Id="rId31" Type="http://schemas.openxmlformats.org/officeDocument/2006/relationships/diagramQuickStyle" Target="../diagrams/quickStyle7.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diagramColors" Target="../diagrams/colors5.xml"/><Relationship Id="rId27" Type="http://schemas.openxmlformats.org/officeDocument/2006/relationships/diagramColors" Target="../diagrams/colors6.xml"/><Relationship Id="rId30" Type="http://schemas.openxmlformats.org/officeDocument/2006/relationships/diagramLayout" Target="../diagrams/layout7.xml"/><Relationship Id="rId35" Type="http://schemas.openxmlformats.org/officeDocument/2006/relationships/diagramLayout" Target="../diagrams/layout8.xml"/><Relationship Id="rId43" Type="http://schemas.microsoft.com/office/2007/relationships/diagramDrawing" Target="../diagrams/drawing9.xml"/><Relationship Id="rId8" Type="http://schemas.microsoft.com/office/2007/relationships/diagramDrawing" Target="../diagrams/drawing2.xml"/><Relationship Id="rId3" Type="http://schemas.openxmlformats.org/officeDocument/2006/relationships/image" Target="../media/image42.png"/><Relationship Id="rId12" Type="http://schemas.openxmlformats.org/officeDocument/2006/relationships/diagramColors" Target="../diagrams/colors3.xml"/><Relationship Id="rId17" Type="http://schemas.openxmlformats.org/officeDocument/2006/relationships/diagramColors" Target="../diagrams/colors4.xml"/><Relationship Id="rId25" Type="http://schemas.openxmlformats.org/officeDocument/2006/relationships/diagramLayout" Target="../diagrams/layout6.xml"/><Relationship Id="rId33" Type="http://schemas.microsoft.com/office/2007/relationships/diagramDrawing" Target="../diagrams/drawing7.xml"/><Relationship Id="rId38" Type="http://schemas.microsoft.com/office/2007/relationships/diagramDrawing" Target="../diagrams/drawing8.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57.png"/><Relationship Id="rId3" Type="http://schemas.openxmlformats.org/officeDocument/2006/relationships/tags" Target="../tags/tag35.xml"/><Relationship Id="rId7" Type="http://schemas.openxmlformats.org/officeDocument/2006/relationships/oleObject" Target="../embeddings/oleObject2.bin"/><Relationship Id="rId12" Type="http://schemas.openxmlformats.org/officeDocument/2006/relationships/image" Target="../media/image5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notesSlide" Target="../notesSlides/notesSlide18.xml"/><Relationship Id="rId11" Type="http://schemas.openxmlformats.org/officeDocument/2006/relationships/image" Target="../media/image55.png"/><Relationship Id="rId5" Type="http://schemas.openxmlformats.org/officeDocument/2006/relationships/slideLayout" Target="../slideLayouts/slideLayout4.xml"/><Relationship Id="rId10" Type="http://schemas.openxmlformats.org/officeDocument/2006/relationships/image" Target="../media/image54.png"/><Relationship Id="rId4" Type="http://schemas.openxmlformats.org/officeDocument/2006/relationships/tags" Target="../tags/tag36.xm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slideLayout" Target="../slideLayouts/slideLayout7.xml"/><Relationship Id="rId26" Type="http://schemas.openxmlformats.org/officeDocument/2006/relationships/image" Target="../media/image62.png"/><Relationship Id="rId3" Type="http://schemas.openxmlformats.org/officeDocument/2006/relationships/tags" Target="../tags/tag38.xml"/><Relationship Id="rId21" Type="http://schemas.openxmlformats.org/officeDocument/2006/relationships/image" Target="../media/image12.emf"/><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5" Type="http://schemas.openxmlformats.org/officeDocument/2006/relationships/image" Target="../media/image61.png"/><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oleObject" Target="../embeddings/oleObject3.bin"/><Relationship Id="rId1" Type="http://schemas.openxmlformats.org/officeDocument/2006/relationships/vmlDrawing" Target="../drawings/vmlDrawing3.v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image" Target="../media/image60.png"/><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image" Target="../media/image59.png"/><Relationship Id="rId10" Type="http://schemas.openxmlformats.org/officeDocument/2006/relationships/tags" Target="../tags/tag45.xml"/><Relationship Id="rId19" Type="http://schemas.openxmlformats.org/officeDocument/2006/relationships/notesSlide" Target="../notesSlides/notesSlide19.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hyperlink" Target="http://scaledagileframework.com/case-studies" TargetMode="External"/><Relationship Id="rId2" Type="http://schemas.openxmlformats.org/officeDocument/2006/relationships/tags" Target="../tags/tag54.xml"/><Relationship Id="rId16" Type="http://schemas.openxmlformats.org/officeDocument/2006/relationships/notesSlide" Target="../notesSlides/notesSlide29.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slideLayout" Target="../slideLayouts/slideLayout4.xml"/><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hyperlink" Target="http://scaledagileframework.com/case-studies" TargetMode="Externa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84.emf"/><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2.xml"/><Relationship Id="rId7" Type="http://schemas.openxmlformats.org/officeDocument/2006/relationships/image" Target="../media/image1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caledagileframework.com/"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43324" y="1206540"/>
            <a:ext cx="8585776" cy="992981"/>
          </a:xfrm>
        </p:spPr>
        <p:txBody>
          <a:bodyPr/>
          <a:lstStyle/>
          <a:p>
            <a:r>
              <a:rPr lang="en-US" sz="3300" dirty="0"/>
              <a:t>Introducing the</a:t>
            </a:r>
            <a:br>
              <a:rPr lang="en-US" sz="3300" dirty="0"/>
            </a:br>
            <a:r>
              <a:rPr lang="en-US" sz="3300" dirty="0"/>
              <a:t>Scaled Agile Framework</a:t>
            </a:r>
            <a:r>
              <a:rPr lang="en-US" sz="2000" baseline="74000" dirty="0"/>
              <a:t>®</a:t>
            </a:r>
            <a:r>
              <a:rPr lang="en-US" sz="2000" dirty="0"/>
              <a:t> </a:t>
            </a:r>
            <a:r>
              <a:rPr lang="en-US" sz="3300" dirty="0"/>
              <a:t>(SAFe</a:t>
            </a:r>
            <a:r>
              <a:rPr lang="en-US" sz="2000" baseline="74000" dirty="0"/>
              <a:t>®</a:t>
            </a:r>
            <a:r>
              <a:rPr lang="en-US" sz="3300" dirty="0"/>
              <a:t>)</a:t>
            </a:r>
            <a:r>
              <a:rPr lang="en-US" sz="3600" dirty="0"/>
              <a:t> </a:t>
            </a:r>
            <a:br>
              <a:rPr lang="en-US" sz="3600" dirty="0"/>
            </a:br>
            <a:r>
              <a:rPr lang="en-US" sz="3300" dirty="0"/>
              <a:t>for Lean Enterprises</a:t>
            </a:r>
            <a:endParaRPr lang="en-US" altLang="en-US" sz="3300" dirty="0"/>
          </a:p>
        </p:txBody>
      </p:sp>
      <p:sp>
        <p:nvSpPr>
          <p:cNvPr id="2" name="Rectangle 1"/>
          <p:cNvSpPr/>
          <p:nvPr/>
        </p:nvSpPr>
        <p:spPr bwMode="auto">
          <a:xfrm>
            <a:off x="7239916" y="4818888"/>
            <a:ext cx="724508" cy="365760"/>
          </a:xfrm>
          <a:prstGeom prst="rect">
            <a:avLst/>
          </a:prstGeom>
          <a:no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r>
              <a:rPr lang="en-US" sz="800" dirty="0">
                <a:solidFill>
                  <a:schemeClr val="tx1">
                    <a:lumMod val="60000"/>
                    <a:lumOff val="40000"/>
                  </a:schemeClr>
                </a:solidFill>
              </a:rPr>
              <a:t>3/7/2018</a:t>
            </a:r>
          </a:p>
        </p:txBody>
      </p:sp>
    </p:spTree>
    <p:extLst>
      <p:ext uri="{BB962C8B-B14F-4D97-AF65-F5344CB8AC3E}">
        <p14:creationId xmlns:p14="http://schemas.microsoft.com/office/powerpoint/2010/main" val="33762709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Embrace Lean-Agile values</a:t>
            </a:r>
          </a:p>
        </p:txBody>
      </p:sp>
      <p:sp>
        <p:nvSpPr>
          <p:cNvPr id="23" name="TextBox 22"/>
          <p:cNvSpPr txBox="1"/>
          <p:nvPr/>
        </p:nvSpPr>
        <p:spPr>
          <a:xfrm>
            <a:off x="735036" y="978632"/>
            <a:ext cx="1931939" cy="415498"/>
          </a:xfrm>
          <a:prstGeom prst="rect">
            <a:avLst/>
          </a:prstGeom>
          <a:noFill/>
        </p:spPr>
        <p:txBody>
          <a:bodyPr wrap="none" rtlCol="0">
            <a:spAutoFit/>
          </a:bodyPr>
          <a:lstStyle/>
          <a:p>
            <a:pPr algn="l"/>
            <a:r>
              <a:rPr lang="en-US" sz="2100" dirty="0"/>
              <a:t>House of Lean</a:t>
            </a:r>
          </a:p>
        </p:txBody>
      </p:sp>
      <p:sp>
        <p:nvSpPr>
          <p:cNvPr id="26" name="TextBox 25"/>
          <p:cNvSpPr txBox="1"/>
          <p:nvPr/>
        </p:nvSpPr>
        <p:spPr>
          <a:xfrm>
            <a:off x="3678493" y="2228609"/>
            <a:ext cx="5315735" cy="1538883"/>
          </a:xfrm>
          <a:prstGeom prst="rect">
            <a:avLst/>
          </a:prstGeom>
          <a:noFill/>
        </p:spPr>
        <p:txBody>
          <a:bodyPr wrap="square" rtlCol="0">
            <a:spAutoFit/>
          </a:bodyPr>
          <a:lstStyle/>
          <a:p>
            <a:pPr algn="ctr">
              <a:spcAft>
                <a:spcPts val="1200"/>
              </a:spcAft>
            </a:pPr>
            <a:r>
              <a:rPr lang="en-US" sz="1600" b="1" dirty="0">
                <a:solidFill>
                  <a:schemeClr val="accent2"/>
                </a:solidFill>
              </a:rPr>
              <a:t>Individuals and interactions </a:t>
            </a:r>
            <a:r>
              <a:rPr lang="en-US" sz="1600" dirty="0">
                <a:solidFill>
                  <a:schemeClr val="bg2">
                    <a:lumMod val="50000"/>
                  </a:schemeClr>
                </a:solidFill>
              </a:rPr>
              <a:t>over processes and tools</a:t>
            </a:r>
            <a:endParaRPr lang="en-US" sz="1600" dirty="0">
              <a:solidFill>
                <a:schemeClr val="accent2"/>
              </a:solidFill>
            </a:endParaRPr>
          </a:p>
          <a:p>
            <a:pPr algn="ctr">
              <a:spcAft>
                <a:spcPts val="1200"/>
              </a:spcAft>
            </a:pPr>
            <a:r>
              <a:rPr lang="en-US" sz="1600" b="1" dirty="0">
                <a:solidFill>
                  <a:schemeClr val="accent2"/>
                </a:solidFill>
              </a:rPr>
              <a:t>Working software </a:t>
            </a:r>
            <a:r>
              <a:rPr lang="en-US" sz="1600" dirty="0">
                <a:solidFill>
                  <a:schemeClr val="bg2">
                    <a:lumMod val="50000"/>
                  </a:schemeClr>
                </a:solidFill>
              </a:rPr>
              <a:t>over comprehensive documentation</a:t>
            </a:r>
            <a:endParaRPr lang="en-US" sz="1600" dirty="0">
              <a:solidFill>
                <a:schemeClr val="accent2"/>
              </a:solidFill>
            </a:endParaRPr>
          </a:p>
          <a:p>
            <a:pPr algn="ctr">
              <a:spcAft>
                <a:spcPts val="1200"/>
              </a:spcAft>
            </a:pPr>
            <a:r>
              <a:rPr lang="en-US" sz="1600" b="1" dirty="0">
                <a:solidFill>
                  <a:schemeClr val="accent2"/>
                </a:solidFill>
              </a:rPr>
              <a:t>Customer collaboration </a:t>
            </a:r>
            <a:r>
              <a:rPr lang="en-US" sz="1600" dirty="0">
                <a:solidFill>
                  <a:schemeClr val="bg2">
                    <a:lumMod val="50000"/>
                  </a:schemeClr>
                </a:solidFill>
              </a:rPr>
              <a:t>over contract negotiation</a:t>
            </a:r>
            <a:endParaRPr lang="en-US" sz="1600" dirty="0">
              <a:solidFill>
                <a:schemeClr val="accent2"/>
              </a:solidFill>
            </a:endParaRPr>
          </a:p>
          <a:p>
            <a:pPr algn="ctr">
              <a:spcAft>
                <a:spcPts val="1200"/>
              </a:spcAft>
            </a:pPr>
            <a:r>
              <a:rPr lang="en-US" sz="1600" b="1" dirty="0">
                <a:solidFill>
                  <a:schemeClr val="accent2"/>
                </a:solidFill>
              </a:rPr>
              <a:t>Responding to change </a:t>
            </a:r>
            <a:r>
              <a:rPr lang="en-US" sz="1600" dirty="0">
                <a:solidFill>
                  <a:schemeClr val="bg2">
                    <a:lumMod val="50000"/>
                  </a:schemeClr>
                </a:solidFill>
              </a:rPr>
              <a:t>over following a plan</a:t>
            </a:r>
          </a:p>
        </p:txBody>
      </p:sp>
      <p:sp>
        <p:nvSpPr>
          <p:cNvPr id="27" name="TextBox 26"/>
          <p:cNvSpPr txBox="1"/>
          <p:nvPr/>
        </p:nvSpPr>
        <p:spPr>
          <a:xfrm>
            <a:off x="5325507" y="978632"/>
            <a:ext cx="2021707" cy="415498"/>
          </a:xfrm>
          <a:prstGeom prst="rect">
            <a:avLst/>
          </a:prstGeom>
          <a:noFill/>
        </p:spPr>
        <p:txBody>
          <a:bodyPr wrap="none" rtlCol="0">
            <a:spAutoFit/>
          </a:bodyPr>
          <a:lstStyle/>
          <a:p>
            <a:pPr algn="l"/>
            <a:r>
              <a:rPr lang="en-US" sz="2100" dirty="0"/>
              <a:t>Agile Manifesto</a:t>
            </a:r>
          </a:p>
        </p:txBody>
      </p:sp>
      <p:cxnSp>
        <p:nvCxnSpPr>
          <p:cNvPr id="28" name="Straight Connector 27"/>
          <p:cNvCxnSpPr/>
          <p:nvPr/>
        </p:nvCxnSpPr>
        <p:spPr bwMode="auto">
          <a:xfrm>
            <a:off x="3454914" y="978632"/>
            <a:ext cx="0" cy="364107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Rounded Rectangle 28"/>
          <p:cNvSpPr/>
          <p:nvPr/>
        </p:nvSpPr>
        <p:spPr bwMode="auto">
          <a:xfrm rot="5400000">
            <a:off x="1469080" y="2344722"/>
            <a:ext cx="463850" cy="2483379"/>
          </a:xfrm>
          <a:prstGeom prst="roundRect">
            <a:avLst>
              <a:gd name="adj" fmla="val 4561"/>
            </a:avLst>
          </a:prstGeom>
          <a:solidFill>
            <a:schemeClr val="tx1"/>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0" name="TextBox 29"/>
          <p:cNvSpPr txBox="1"/>
          <p:nvPr/>
        </p:nvSpPr>
        <p:spPr>
          <a:xfrm>
            <a:off x="463819" y="3457378"/>
            <a:ext cx="2474373" cy="381240"/>
          </a:xfrm>
          <a:prstGeom prst="rect">
            <a:avLst/>
          </a:prstGeom>
          <a:solidFill>
            <a:schemeClr val="bg1">
              <a:alpha val="0"/>
            </a:schemeClr>
          </a:solidFill>
          <a:ln>
            <a:solidFill>
              <a:schemeClr val="bg1">
                <a:alpha val="0"/>
              </a:schemeClr>
            </a:solidFill>
          </a:ln>
        </p:spPr>
        <p:txBody>
          <a:bodyPr wrap="square" rtlCol="0">
            <a:spAutoFit/>
          </a:bodyPr>
          <a:lstStyle/>
          <a:p>
            <a:pPr algn="ctr"/>
            <a:r>
              <a:rPr lang="en-US" sz="1500" dirty="0">
                <a:solidFill>
                  <a:srgbClr val="FFFFFF"/>
                </a:solidFill>
                <a:latin typeface="Arial"/>
                <a:cs typeface="Arial"/>
              </a:rPr>
              <a:t>LEADERSHIP</a:t>
            </a:r>
          </a:p>
        </p:txBody>
      </p:sp>
      <p:sp>
        <p:nvSpPr>
          <p:cNvPr id="31" name="Rounded Rectangle 30"/>
          <p:cNvSpPr/>
          <p:nvPr/>
        </p:nvSpPr>
        <p:spPr bwMode="auto">
          <a:xfrm>
            <a:off x="554517" y="1853104"/>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2" name="Rounded Rectangle 31"/>
          <p:cNvSpPr/>
          <p:nvPr/>
        </p:nvSpPr>
        <p:spPr bwMode="auto">
          <a:xfrm>
            <a:off x="1136754" y="1853104"/>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3" name="Rounded Rectangle 32"/>
          <p:cNvSpPr/>
          <p:nvPr/>
        </p:nvSpPr>
        <p:spPr bwMode="auto">
          <a:xfrm>
            <a:off x="1718991" y="1853104"/>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4" name="Rounded Rectangle 33"/>
          <p:cNvSpPr/>
          <p:nvPr/>
        </p:nvSpPr>
        <p:spPr bwMode="auto">
          <a:xfrm>
            <a:off x="2301228" y="1853104"/>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5" name="TextBox 34"/>
          <p:cNvSpPr txBox="1"/>
          <p:nvPr/>
        </p:nvSpPr>
        <p:spPr>
          <a:xfrm rot="16200000">
            <a:off x="78521" y="2412580"/>
            <a:ext cx="1444627" cy="461665"/>
          </a:xfrm>
          <a:prstGeom prst="rect">
            <a:avLst/>
          </a:prstGeom>
          <a:noFill/>
        </p:spPr>
        <p:txBody>
          <a:bodyPr wrap="none" rtlCol="0">
            <a:spAutoFit/>
          </a:bodyPr>
          <a:lstStyle/>
          <a:p>
            <a:pPr algn="ctr"/>
            <a:r>
              <a:rPr lang="en-US" sz="1200" dirty="0">
                <a:latin typeface="Arial"/>
                <a:cs typeface="Arial"/>
              </a:rPr>
              <a:t>Respect for</a:t>
            </a:r>
          </a:p>
          <a:p>
            <a:pPr algn="ctr"/>
            <a:r>
              <a:rPr lang="en-US" sz="1200" dirty="0">
                <a:latin typeface="Arial"/>
                <a:cs typeface="Arial"/>
              </a:rPr>
              <a:t>people and culture</a:t>
            </a:r>
          </a:p>
        </p:txBody>
      </p:sp>
      <p:sp>
        <p:nvSpPr>
          <p:cNvPr id="36" name="TextBox 35"/>
          <p:cNvSpPr txBox="1"/>
          <p:nvPr/>
        </p:nvSpPr>
        <p:spPr>
          <a:xfrm rot="16200000">
            <a:off x="1128833" y="2504913"/>
            <a:ext cx="508473" cy="276999"/>
          </a:xfrm>
          <a:prstGeom prst="rect">
            <a:avLst/>
          </a:prstGeom>
          <a:noFill/>
        </p:spPr>
        <p:txBody>
          <a:bodyPr wrap="none" rtlCol="0">
            <a:spAutoFit/>
          </a:bodyPr>
          <a:lstStyle/>
          <a:p>
            <a:pPr algn="ctr"/>
            <a:r>
              <a:rPr lang="en-US" sz="1200" dirty="0">
                <a:latin typeface="Arial"/>
                <a:cs typeface="Arial"/>
              </a:rPr>
              <a:t>Flow</a:t>
            </a:r>
          </a:p>
        </p:txBody>
      </p:sp>
      <p:sp>
        <p:nvSpPr>
          <p:cNvPr id="37" name="TextBox 36"/>
          <p:cNvSpPr txBox="1"/>
          <p:nvPr/>
        </p:nvSpPr>
        <p:spPr>
          <a:xfrm rot="16200000">
            <a:off x="1519512" y="2504913"/>
            <a:ext cx="891591" cy="276999"/>
          </a:xfrm>
          <a:prstGeom prst="rect">
            <a:avLst/>
          </a:prstGeom>
          <a:noFill/>
        </p:spPr>
        <p:txBody>
          <a:bodyPr wrap="none" rtlCol="0">
            <a:spAutoFit/>
          </a:bodyPr>
          <a:lstStyle/>
          <a:p>
            <a:pPr algn="ctr"/>
            <a:r>
              <a:rPr lang="en-US" sz="1200" dirty="0">
                <a:latin typeface="Arial"/>
                <a:cs typeface="Arial"/>
              </a:rPr>
              <a:t>Innovation</a:t>
            </a:r>
          </a:p>
        </p:txBody>
      </p:sp>
      <p:sp>
        <p:nvSpPr>
          <p:cNvPr id="38" name="TextBox 37"/>
          <p:cNvSpPr txBox="1"/>
          <p:nvPr/>
        </p:nvSpPr>
        <p:spPr>
          <a:xfrm rot="16200000">
            <a:off x="2011983" y="2412580"/>
            <a:ext cx="1071127" cy="461665"/>
          </a:xfrm>
          <a:prstGeom prst="rect">
            <a:avLst/>
          </a:prstGeom>
          <a:noFill/>
        </p:spPr>
        <p:txBody>
          <a:bodyPr wrap="none" rtlCol="0">
            <a:spAutoFit/>
          </a:bodyPr>
          <a:lstStyle/>
          <a:p>
            <a:pPr algn="ctr"/>
            <a:r>
              <a:rPr lang="en-US" sz="1200" dirty="0">
                <a:latin typeface="Arial"/>
                <a:cs typeface="Arial"/>
              </a:rPr>
              <a:t>Relentless</a:t>
            </a:r>
          </a:p>
          <a:p>
            <a:pPr algn="ctr"/>
            <a:r>
              <a:rPr lang="en-US" sz="1200" dirty="0">
                <a:latin typeface="Arial"/>
                <a:cs typeface="Arial"/>
              </a:rPr>
              <a:t>improvement</a:t>
            </a:r>
          </a:p>
        </p:txBody>
      </p:sp>
      <p:sp>
        <p:nvSpPr>
          <p:cNvPr id="39" name="Trapezoid 38"/>
          <p:cNvSpPr/>
          <p:nvPr/>
        </p:nvSpPr>
        <p:spPr bwMode="auto">
          <a:xfrm>
            <a:off x="343825" y="1494095"/>
            <a:ext cx="2714360" cy="411470"/>
          </a:xfrm>
          <a:prstGeom prst="trapezoid">
            <a:avLst>
              <a:gd name="adj" fmla="val 93424"/>
            </a:avLst>
          </a:prstGeom>
          <a:solidFill>
            <a:schemeClr val="accent5"/>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r>
              <a:rPr lang="en-US" sz="900" i="1" dirty="0">
                <a:latin typeface="Arial"/>
                <a:cs typeface="Arial"/>
              </a:rPr>
              <a:t>   </a:t>
            </a:r>
          </a:p>
        </p:txBody>
      </p:sp>
      <p:sp>
        <p:nvSpPr>
          <p:cNvPr id="40" name="TextBox 39"/>
          <p:cNvSpPr txBox="1"/>
          <p:nvPr/>
        </p:nvSpPr>
        <p:spPr>
          <a:xfrm>
            <a:off x="1227935" y="1515082"/>
            <a:ext cx="946141" cy="381240"/>
          </a:xfrm>
          <a:prstGeom prst="rect">
            <a:avLst/>
          </a:prstGeom>
          <a:noFill/>
        </p:spPr>
        <p:txBody>
          <a:bodyPr wrap="none" rtlCol="0">
            <a:spAutoFit/>
          </a:bodyPr>
          <a:lstStyle/>
          <a:p>
            <a:pPr algn="l"/>
            <a:r>
              <a:rPr lang="en-US" sz="1500" dirty="0">
                <a:solidFill>
                  <a:srgbClr val="FFFFFF"/>
                </a:solidFill>
                <a:latin typeface="Arial"/>
                <a:cs typeface="Arial"/>
              </a:rPr>
              <a:t>VALUE</a:t>
            </a:r>
          </a:p>
        </p:txBody>
      </p:sp>
      <p:sp>
        <p:nvSpPr>
          <p:cNvPr id="41" name="TextBox 40"/>
          <p:cNvSpPr txBox="1"/>
          <p:nvPr/>
        </p:nvSpPr>
        <p:spPr>
          <a:xfrm>
            <a:off x="214219" y="3882066"/>
            <a:ext cx="2973572" cy="553998"/>
          </a:xfrm>
          <a:prstGeom prst="rect">
            <a:avLst/>
          </a:prstGeom>
          <a:noFill/>
        </p:spPr>
        <p:txBody>
          <a:bodyPr wrap="square" rtlCol="0">
            <a:spAutoFit/>
          </a:bodyPr>
          <a:lstStyle/>
          <a:p>
            <a:pPr algn="ctr"/>
            <a:r>
              <a:rPr lang="en-US" sz="1500" dirty="0"/>
              <a:t>Value in the shortest</a:t>
            </a:r>
          </a:p>
          <a:p>
            <a:pPr algn="ctr"/>
            <a:r>
              <a:rPr lang="en-US" sz="1500" dirty="0"/>
              <a:t>sustainable lead time</a:t>
            </a:r>
          </a:p>
        </p:txBody>
      </p:sp>
      <p:sp>
        <p:nvSpPr>
          <p:cNvPr id="42" name="TextBox 41"/>
          <p:cNvSpPr txBox="1"/>
          <p:nvPr/>
        </p:nvSpPr>
        <p:spPr>
          <a:xfrm>
            <a:off x="4676942" y="3943621"/>
            <a:ext cx="3318836" cy="461665"/>
          </a:xfrm>
          <a:prstGeom prst="rect">
            <a:avLst/>
          </a:prstGeom>
          <a:noFill/>
        </p:spPr>
        <p:txBody>
          <a:bodyPr wrap="square" rtlCol="0">
            <a:spAutoFit/>
          </a:bodyPr>
          <a:lstStyle/>
          <a:p>
            <a:pPr algn="ctr"/>
            <a:r>
              <a:rPr lang="en-US" sz="1200" i="1" dirty="0">
                <a:solidFill>
                  <a:schemeClr val="bg2">
                    <a:lumMod val="50000"/>
                  </a:schemeClr>
                </a:solidFill>
              </a:rPr>
              <a:t>That is, while there is value in the items on the right, we value the items on the left more.</a:t>
            </a:r>
          </a:p>
        </p:txBody>
      </p:sp>
      <p:sp>
        <p:nvSpPr>
          <p:cNvPr id="43" name="TextBox 42"/>
          <p:cNvSpPr txBox="1"/>
          <p:nvPr/>
        </p:nvSpPr>
        <p:spPr>
          <a:xfrm>
            <a:off x="3827724" y="1561557"/>
            <a:ext cx="5017273" cy="461665"/>
          </a:xfrm>
          <a:prstGeom prst="rect">
            <a:avLst/>
          </a:prstGeom>
          <a:noFill/>
        </p:spPr>
        <p:txBody>
          <a:bodyPr wrap="square" rtlCol="0">
            <a:spAutoFit/>
          </a:bodyPr>
          <a:lstStyle/>
          <a:p>
            <a:pPr algn="ctr"/>
            <a:r>
              <a:rPr lang="en-US" sz="1200" i="1" dirty="0"/>
              <a:t>We are uncovering better ways of developing software by doing it and helping others do it. Through this work we have come to value:</a:t>
            </a:r>
          </a:p>
        </p:txBody>
      </p:sp>
    </p:spTree>
    <p:extLst>
      <p:ext uri="{BB962C8B-B14F-4D97-AF65-F5344CB8AC3E}">
        <p14:creationId xmlns:p14="http://schemas.microsoft.com/office/powerpoint/2010/main" val="238990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72510" y="1018346"/>
            <a:ext cx="7796049" cy="3699474"/>
          </a:xfrm>
          <a:prstGeom prst="rect">
            <a:avLst/>
          </a:prstGeom>
        </p:spPr>
        <p:txBody>
          <a:bodyPr wrap="square">
            <a:spAutoFit/>
          </a:bodyPr>
          <a:lstStyle/>
          <a:p>
            <a:pPr algn="ctr">
              <a:lnSpc>
                <a:spcPct val="120000"/>
              </a:lnSpc>
              <a:spcBef>
                <a:spcPts val="300"/>
              </a:spcBef>
              <a:spcAft>
                <a:spcPts val="300"/>
              </a:spcAft>
            </a:pPr>
            <a:r>
              <a:rPr lang="en-US" dirty="0">
                <a:latin typeface="Arial"/>
                <a:cs typeface="Arial"/>
              </a:rPr>
              <a:t>#1 - Take an economic view</a:t>
            </a:r>
          </a:p>
          <a:p>
            <a:pPr algn="ctr">
              <a:lnSpc>
                <a:spcPct val="120000"/>
              </a:lnSpc>
              <a:spcBef>
                <a:spcPts val="300"/>
              </a:spcBef>
              <a:spcAft>
                <a:spcPts val="300"/>
              </a:spcAft>
            </a:pPr>
            <a:r>
              <a:rPr lang="en-US" dirty="0">
                <a:latin typeface="Arial"/>
                <a:cs typeface="Arial"/>
              </a:rPr>
              <a:t>#2 - Apply systems thinking</a:t>
            </a:r>
          </a:p>
          <a:p>
            <a:pPr algn="ctr">
              <a:lnSpc>
                <a:spcPct val="120000"/>
              </a:lnSpc>
              <a:spcBef>
                <a:spcPts val="300"/>
              </a:spcBef>
              <a:spcAft>
                <a:spcPts val="300"/>
              </a:spcAft>
            </a:pPr>
            <a:r>
              <a:rPr lang="en-US" dirty="0">
                <a:latin typeface="Arial"/>
                <a:cs typeface="Arial"/>
              </a:rPr>
              <a:t>#3 - Assume variability; preserve options</a:t>
            </a:r>
          </a:p>
          <a:p>
            <a:pPr algn="ctr">
              <a:lnSpc>
                <a:spcPct val="120000"/>
              </a:lnSpc>
              <a:spcBef>
                <a:spcPts val="300"/>
              </a:spcBef>
              <a:spcAft>
                <a:spcPts val="300"/>
              </a:spcAft>
            </a:pPr>
            <a:r>
              <a:rPr lang="en-US" dirty="0">
                <a:latin typeface="Arial"/>
                <a:cs typeface="Arial"/>
              </a:rPr>
              <a:t>#4 - Build incrementally with fast, integrated learning cycles</a:t>
            </a:r>
          </a:p>
          <a:p>
            <a:pPr algn="ctr">
              <a:lnSpc>
                <a:spcPct val="120000"/>
              </a:lnSpc>
              <a:spcBef>
                <a:spcPts val="300"/>
              </a:spcBef>
              <a:spcAft>
                <a:spcPts val="300"/>
              </a:spcAft>
            </a:pPr>
            <a:r>
              <a:rPr lang="en-US" dirty="0">
                <a:latin typeface="Arial"/>
                <a:cs typeface="Arial"/>
              </a:rPr>
              <a:t>#5 - Base milestones on objective evaluation of working systems</a:t>
            </a:r>
          </a:p>
          <a:p>
            <a:pPr algn="ctr">
              <a:lnSpc>
                <a:spcPct val="120000"/>
              </a:lnSpc>
              <a:spcBef>
                <a:spcPts val="300"/>
              </a:spcBef>
              <a:spcAft>
                <a:spcPts val="300"/>
              </a:spcAft>
            </a:pPr>
            <a:r>
              <a:rPr lang="en-US" spc="-45" dirty="0">
                <a:latin typeface="Arial"/>
                <a:cs typeface="Arial"/>
              </a:rPr>
              <a:t>#6 - Visualize and limit WIP, reduce batch sizes, and manage queue lengths </a:t>
            </a:r>
          </a:p>
          <a:p>
            <a:pPr algn="ctr">
              <a:lnSpc>
                <a:spcPct val="120000"/>
              </a:lnSpc>
              <a:spcBef>
                <a:spcPts val="300"/>
              </a:spcBef>
              <a:spcAft>
                <a:spcPts val="300"/>
              </a:spcAft>
            </a:pPr>
            <a:r>
              <a:rPr lang="en-US" dirty="0">
                <a:latin typeface="Arial"/>
                <a:cs typeface="Arial"/>
              </a:rPr>
              <a:t>#7 - Apply cadence, synchronize with cross-domain planning</a:t>
            </a:r>
          </a:p>
          <a:p>
            <a:pPr algn="ctr">
              <a:lnSpc>
                <a:spcPct val="120000"/>
              </a:lnSpc>
              <a:spcBef>
                <a:spcPts val="300"/>
              </a:spcBef>
              <a:spcAft>
                <a:spcPts val="300"/>
              </a:spcAft>
            </a:pPr>
            <a:r>
              <a:rPr lang="en-US" dirty="0">
                <a:latin typeface="Arial"/>
                <a:cs typeface="Arial"/>
              </a:rPr>
              <a:t>#8 - Unlock the intrinsic motivation of knowledge workers</a:t>
            </a:r>
          </a:p>
          <a:p>
            <a:pPr algn="ctr">
              <a:lnSpc>
                <a:spcPct val="120000"/>
              </a:lnSpc>
              <a:spcBef>
                <a:spcPts val="300"/>
              </a:spcBef>
              <a:spcAft>
                <a:spcPts val="300"/>
              </a:spcAft>
            </a:pPr>
            <a:r>
              <a:rPr lang="en-US" dirty="0">
                <a:latin typeface="Arial"/>
                <a:cs typeface="Arial"/>
              </a:rPr>
              <a:t>#9 - Decentralize decision-making</a:t>
            </a:r>
          </a:p>
        </p:txBody>
      </p:sp>
      <p:sp>
        <p:nvSpPr>
          <p:cNvPr id="5" name="Round Same Side Corner Rectangle 4"/>
          <p:cNvSpPr/>
          <p:nvPr/>
        </p:nvSpPr>
        <p:spPr bwMode="auto">
          <a:xfrm rot="10800000">
            <a:off x="0" y="-2"/>
            <a:ext cx="9144000" cy="764629"/>
          </a:xfrm>
          <a:prstGeom prst="round2SameRect">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68580" tIns="68580" rIns="68580" bIns="68580" numCol="1" spcCol="0" rtlCol="0" fromWordArt="0" anchor="t" anchorCtr="0" forceAA="0" compatLnSpc="1">
            <a:prstTxWarp prst="textNoShape">
              <a:avLst/>
            </a:prstTxWarp>
            <a:noAutofit/>
          </a:bodyPr>
          <a:lstStyle/>
          <a:p>
            <a:pPr algn="ctr">
              <a:lnSpc>
                <a:spcPts val="2955"/>
              </a:lnSpc>
            </a:pPr>
            <a:endParaRPr lang="en-US" sz="1950" dirty="0">
              <a:solidFill>
                <a:srgbClr val="F79637">
                  <a:lumMod val="75000"/>
                </a:srgbClr>
              </a:solidFill>
              <a:latin typeface="Arial"/>
              <a:cs typeface="Arial"/>
            </a:endParaRPr>
          </a:p>
        </p:txBody>
      </p:sp>
      <p:sp>
        <p:nvSpPr>
          <p:cNvPr id="8" name="TextBox 7"/>
          <p:cNvSpPr txBox="1"/>
          <p:nvPr/>
        </p:nvSpPr>
        <p:spPr>
          <a:xfrm>
            <a:off x="1140345" y="143785"/>
            <a:ext cx="6863310" cy="477054"/>
          </a:xfrm>
          <a:prstGeom prst="rect">
            <a:avLst/>
          </a:prstGeom>
          <a:noFill/>
        </p:spPr>
        <p:txBody>
          <a:bodyPr wrap="square" rtlCol="0" anchor="ctr">
            <a:spAutoFit/>
          </a:bodyPr>
          <a:lstStyle/>
          <a:p>
            <a:pPr algn="ctr">
              <a:lnSpc>
                <a:spcPts val="2955"/>
              </a:lnSpc>
            </a:pPr>
            <a:r>
              <a:rPr lang="en-US" sz="2400" dirty="0">
                <a:solidFill>
                  <a:schemeClr val="bg1"/>
                </a:solidFill>
                <a:latin typeface="Arial"/>
                <a:cs typeface="Arial"/>
              </a:rPr>
              <a:t>SAFe Lean-Agile Principles</a:t>
            </a:r>
          </a:p>
        </p:txBody>
      </p:sp>
      <p:cxnSp>
        <p:nvCxnSpPr>
          <p:cNvPr id="19" name="Straight Connector 18"/>
          <p:cNvCxnSpPr/>
          <p:nvPr/>
        </p:nvCxnSpPr>
        <p:spPr bwMode="auto">
          <a:xfrm>
            <a:off x="3271345" y="1427442"/>
            <a:ext cx="2798380"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17" name="Straight Connector 16"/>
          <p:cNvCxnSpPr/>
          <p:nvPr/>
        </p:nvCxnSpPr>
        <p:spPr bwMode="auto">
          <a:xfrm>
            <a:off x="3271345" y="1837754"/>
            <a:ext cx="2798380"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29" name="Straight Connector 28"/>
          <p:cNvCxnSpPr/>
          <p:nvPr/>
        </p:nvCxnSpPr>
        <p:spPr bwMode="auto">
          <a:xfrm>
            <a:off x="2556642" y="2248066"/>
            <a:ext cx="4230413"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30" name="Straight Connector 29"/>
          <p:cNvCxnSpPr/>
          <p:nvPr/>
        </p:nvCxnSpPr>
        <p:spPr bwMode="auto">
          <a:xfrm>
            <a:off x="1629104" y="2658378"/>
            <a:ext cx="6119648"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31" name="Straight Connector 30"/>
          <p:cNvCxnSpPr/>
          <p:nvPr/>
        </p:nvCxnSpPr>
        <p:spPr bwMode="auto">
          <a:xfrm>
            <a:off x="1361090" y="3068690"/>
            <a:ext cx="6642565"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32" name="Straight Connector 31"/>
          <p:cNvCxnSpPr/>
          <p:nvPr/>
        </p:nvCxnSpPr>
        <p:spPr bwMode="auto">
          <a:xfrm>
            <a:off x="1016876" y="3479002"/>
            <a:ext cx="7275786"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33" name="Straight Connector 32"/>
          <p:cNvCxnSpPr/>
          <p:nvPr/>
        </p:nvCxnSpPr>
        <p:spPr bwMode="auto">
          <a:xfrm>
            <a:off x="1629104" y="3889314"/>
            <a:ext cx="6119648"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34" name="Straight Connector 33"/>
          <p:cNvCxnSpPr/>
          <p:nvPr/>
        </p:nvCxnSpPr>
        <p:spPr bwMode="auto">
          <a:xfrm>
            <a:off x="1813035" y="4299626"/>
            <a:ext cx="5722882"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cxnSp>
        <p:nvCxnSpPr>
          <p:cNvPr id="35" name="Straight Connector 34"/>
          <p:cNvCxnSpPr/>
          <p:nvPr/>
        </p:nvCxnSpPr>
        <p:spPr bwMode="auto">
          <a:xfrm>
            <a:off x="2950780" y="4694035"/>
            <a:ext cx="3434254" cy="0"/>
          </a:xfrm>
          <a:prstGeom prst="line">
            <a:avLst/>
          </a:prstGeom>
          <a:solidFill>
            <a:schemeClr val="accent1"/>
          </a:solidFill>
          <a:ln w="19050" cap="flat" cmpd="sng" algn="ctr">
            <a:solidFill>
              <a:schemeClr val="bg1">
                <a:lumMod val="75000"/>
              </a:schemeClr>
            </a:solidFill>
            <a:prstDash val="solid"/>
            <a:round/>
            <a:headEnd type="none" w="med" len="med"/>
            <a:tailEnd type="none" w="med" len="med"/>
          </a:ln>
          <a:effectLst/>
        </p:spPr>
      </p:cxnSp>
      <p:sp>
        <p:nvSpPr>
          <p:cNvPr id="2" name="TextBox 1"/>
          <p:cNvSpPr txBox="1"/>
          <p:nvPr/>
        </p:nvSpPr>
        <p:spPr>
          <a:xfrm>
            <a:off x="-609600" y="1257300"/>
            <a:ext cx="184731" cy="369332"/>
          </a:xfrm>
          <a:prstGeom prst="rect">
            <a:avLst/>
          </a:prstGeom>
          <a:noFill/>
        </p:spPr>
        <p:txBody>
          <a:bodyPr wrap="none" rtlCol="0">
            <a:spAutoFit/>
          </a:bodyPr>
          <a:lstStyle/>
          <a:p>
            <a:pPr algn="l"/>
            <a:endParaRPr lang="en-US" dirty="0"/>
          </a:p>
        </p:txBody>
      </p:sp>
    </p:spTree>
    <p:extLst>
      <p:ext uri="{BB962C8B-B14F-4D97-AF65-F5344CB8AC3E}">
        <p14:creationId xmlns:p14="http://schemas.microsoft.com/office/powerpoint/2010/main" val="16095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Building incrementally accelerates value delivery</a:t>
            </a:r>
            <a:endParaRPr lang="en-US" dirty="0"/>
          </a:p>
        </p:txBody>
      </p:sp>
      <p:sp>
        <p:nvSpPr>
          <p:cNvPr id="72" name="Rounded Rectangle 71"/>
          <p:cNvSpPr/>
          <p:nvPr>
            <p:custDataLst>
              <p:tags r:id="rId1"/>
            </p:custDataLst>
          </p:nvPr>
        </p:nvSpPr>
        <p:spPr bwMode="auto">
          <a:xfrm>
            <a:off x="1431655" y="1046437"/>
            <a:ext cx="6180667" cy="1949771"/>
          </a:xfrm>
          <a:prstGeom prst="roundRect">
            <a:avLst>
              <a:gd name="adj" fmla="val 4849"/>
            </a:avLst>
          </a:prstGeom>
          <a:solidFill>
            <a:srgbClr val="FFFFFF">
              <a:lumMod val="95000"/>
            </a:srgbClr>
          </a:solidFill>
          <a:ln w="6350" cap="flat" cmpd="sng" algn="ctr">
            <a:noFill/>
            <a:prstDash val="solid"/>
            <a:round/>
            <a:headEnd type="none" w="med" len="med"/>
            <a:tailEnd type="none" w="med" len="med"/>
          </a:ln>
          <a:effectLst>
            <a:outerShdw blurRad="50800" dist="12700" dir="5400000" algn="t" rotWithShape="0">
              <a:prstClr val="black">
                <a:alpha val="40000"/>
              </a:prstClr>
            </a:outerShdw>
          </a:effectLst>
        </p:spPr>
        <p:txBody>
          <a:bodyPr vert="horz" wrap="square" lIns="34290" tIns="342900" rIns="34290" bIns="68580" numCol="1" rtlCol="0" anchor="t" anchorCtr="0" compatLnSpc="1">
            <a:prstTxWarp prst="textNoShape">
              <a:avLst/>
            </a:prstTxWarp>
            <a:noAutofit/>
          </a:bodyPr>
          <a:lstStyle/>
          <a:p>
            <a:pPr marL="0" lvl="1" defTabSz="685800">
              <a:defRPr/>
            </a:pPr>
            <a:endParaRPr lang="en-US" sz="1350" kern="0" dirty="0">
              <a:solidFill>
                <a:sysClr val="windowText" lastClr="000000"/>
              </a:solidFill>
              <a:latin typeface="Arial"/>
            </a:endParaRPr>
          </a:p>
        </p:txBody>
      </p:sp>
      <p:sp>
        <p:nvSpPr>
          <p:cNvPr id="73" name="Rounded Rectangle 72"/>
          <p:cNvSpPr/>
          <p:nvPr>
            <p:custDataLst>
              <p:tags r:id="rId2"/>
            </p:custDataLst>
          </p:nvPr>
        </p:nvSpPr>
        <p:spPr bwMode="auto">
          <a:xfrm>
            <a:off x="1431654" y="3193754"/>
            <a:ext cx="6180668" cy="1275508"/>
          </a:xfrm>
          <a:prstGeom prst="roundRect">
            <a:avLst>
              <a:gd name="adj" fmla="val 9712"/>
            </a:avLst>
          </a:prstGeom>
          <a:solidFill>
            <a:srgbClr val="FFFFFF">
              <a:lumMod val="95000"/>
            </a:srgbClr>
          </a:solidFill>
          <a:ln w="6350" cap="flat" cmpd="sng" algn="ctr">
            <a:noFill/>
            <a:prstDash val="solid"/>
            <a:round/>
            <a:headEnd type="none" w="med" len="med"/>
            <a:tailEnd type="none" w="med" len="med"/>
          </a:ln>
          <a:effectLst>
            <a:outerShdw blurRad="50800" dist="12700" dir="5400000" algn="t" rotWithShape="0">
              <a:prstClr val="black">
                <a:alpha val="40000"/>
              </a:prstClr>
            </a:outerShdw>
          </a:effectLst>
        </p:spPr>
        <p:txBody>
          <a:bodyPr vert="horz" wrap="square" lIns="34290" tIns="342900" rIns="34290" bIns="68580" numCol="1" rtlCol="0" anchor="t" anchorCtr="0" compatLnSpc="1">
            <a:prstTxWarp prst="textNoShape">
              <a:avLst/>
            </a:prstTxWarp>
            <a:noAutofit/>
          </a:bodyPr>
          <a:lstStyle/>
          <a:p>
            <a:pPr marL="0" lvl="1" defTabSz="685800">
              <a:defRPr/>
            </a:pPr>
            <a:endParaRPr lang="en-US" sz="1350" kern="0" dirty="0">
              <a:solidFill>
                <a:sysClr val="windowText" lastClr="000000"/>
              </a:solidFill>
              <a:latin typeface="Arial"/>
            </a:endParaRPr>
          </a:p>
        </p:txBody>
      </p:sp>
      <p:sp>
        <p:nvSpPr>
          <p:cNvPr id="78" name="Line 8"/>
          <p:cNvSpPr>
            <a:spLocks noChangeShapeType="1"/>
          </p:cNvSpPr>
          <p:nvPr>
            <p:custDataLst>
              <p:tags r:id="rId3"/>
            </p:custDataLst>
          </p:nvPr>
        </p:nvSpPr>
        <p:spPr bwMode="auto">
          <a:xfrm>
            <a:off x="1941821" y="1045721"/>
            <a:ext cx="0" cy="3423540"/>
          </a:xfrm>
          <a:prstGeom prst="line">
            <a:avLst/>
          </a:prstGeom>
          <a:noFill/>
          <a:ln w="12700">
            <a:solidFill>
              <a:srgbClr val="265899"/>
            </a:solidFill>
            <a:prstDash val="sysDot"/>
            <a:round/>
            <a:headEnd/>
            <a:tailEnd/>
          </a:ln>
          <a:effectLst/>
        </p:spPr>
        <p:txBody>
          <a:bodyPr wrap="none" anchor="ctr">
            <a:spAutoFit/>
          </a:bodyPr>
          <a:lstStyle/>
          <a:p>
            <a:pPr defTabSz="685800">
              <a:defRPr/>
            </a:pPr>
            <a:endParaRPr lang="en-US" sz="1350" kern="0" dirty="0">
              <a:solidFill>
                <a:sysClr val="windowText" lastClr="000000"/>
              </a:solidFill>
              <a:latin typeface="Arial Narrow" pitchFamily="34" charset="0"/>
            </a:endParaRPr>
          </a:p>
        </p:txBody>
      </p:sp>
      <p:sp>
        <p:nvSpPr>
          <p:cNvPr id="79" name="TextBox 78"/>
          <p:cNvSpPr txBox="1"/>
          <p:nvPr>
            <p:custDataLst>
              <p:tags r:id="rId4"/>
            </p:custDataLst>
          </p:nvPr>
        </p:nvSpPr>
        <p:spPr>
          <a:xfrm>
            <a:off x="2977904" y="2257222"/>
            <a:ext cx="468069" cy="461665"/>
          </a:xfrm>
          <a:prstGeom prst="rect">
            <a:avLst/>
          </a:prstGeom>
          <a:solidFill>
            <a:srgbClr val="FFFFFF">
              <a:lumMod val="95000"/>
            </a:srgbClr>
          </a:solidFill>
        </p:spPr>
        <p:txBody>
          <a:bodyPr wrap="square" rtlCol="0">
            <a:spAutoFit/>
          </a:bodyPr>
          <a:lstStyle/>
          <a:p>
            <a:pPr algn="ctr" defTabSz="685800">
              <a:defRPr/>
            </a:pPr>
            <a:r>
              <a:rPr lang="en-US" sz="2400" kern="0" dirty="0">
                <a:solidFill>
                  <a:sysClr val="windowText" lastClr="000000"/>
                </a:solidFill>
                <a:latin typeface="Wingdings" pitchFamily="2" charset="2"/>
              </a:rPr>
              <a:t>4</a:t>
            </a:r>
            <a:endParaRPr lang="en-US" sz="2100" kern="0" dirty="0">
              <a:solidFill>
                <a:sysClr val="windowText" lastClr="000000"/>
              </a:solidFill>
              <a:latin typeface="Arial Narrow" pitchFamily="34" charset="0"/>
            </a:endParaRPr>
          </a:p>
        </p:txBody>
      </p:sp>
      <p:sp>
        <p:nvSpPr>
          <p:cNvPr id="80" name="TextBox 79"/>
          <p:cNvSpPr txBox="1"/>
          <p:nvPr>
            <p:custDataLst>
              <p:tags r:id="rId5"/>
            </p:custDataLst>
          </p:nvPr>
        </p:nvSpPr>
        <p:spPr>
          <a:xfrm>
            <a:off x="3884824" y="2257222"/>
            <a:ext cx="1176701" cy="461665"/>
          </a:xfrm>
          <a:prstGeom prst="rect">
            <a:avLst/>
          </a:prstGeom>
          <a:solidFill>
            <a:srgbClr val="FFFFFF">
              <a:lumMod val="95000"/>
            </a:srgbClr>
          </a:solidFill>
        </p:spPr>
        <p:txBody>
          <a:bodyPr wrap="square" rtlCol="0">
            <a:spAutoFit/>
          </a:bodyPr>
          <a:lstStyle/>
          <a:p>
            <a:pPr algn="ctr" defTabSz="685800">
              <a:defRPr/>
            </a:pPr>
            <a:r>
              <a:rPr lang="en-US" sz="2400" kern="0" dirty="0">
                <a:solidFill>
                  <a:sysClr val="windowText" lastClr="000000"/>
                </a:solidFill>
                <a:latin typeface="Wingdings" pitchFamily="2" charset="2"/>
              </a:rPr>
              <a:t>444</a:t>
            </a:r>
            <a:endParaRPr lang="en-US" sz="2400" kern="0" dirty="0">
              <a:solidFill>
                <a:sysClr val="windowText" lastClr="000000"/>
              </a:solidFill>
              <a:latin typeface="Arial Narrow" pitchFamily="34" charset="0"/>
            </a:endParaRPr>
          </a:p>
        </p:txBody>
      </p:sp>
      <p:sp>
        <p:nvSpPr>
          <p:cNvPr id="82" name="TextBox 81"/>
          <p:cNvSpPr txBox="1"/>
          <p:nvPr>
            <p:custDataLst>
              <p:tags r:id="rId6"/>
            </p:custDataLst>
          </p:nvPr>
        </p:nvSpPr>
        <p:spPr>
          <a:xfrm>
            <a:off x="5503923" y="2277303"/>
            <a:ext cx="468068" cy="391609"/>
          </a:xfrm>
          <a:prstGeom prst="rect">
            <a:avLst/>
          </a:prstGeom>
          <a:solidFill>
            <a:srgbClr val="FFFFFF">
              <a:lumMod val="95000"/>
            </a:srgbClr>
          </a:solidFill>
        </p:spPr>
        <p:txBody>
          <a:bodyPr wrap="square" rtlCol="0" anchor="ctr">
            <a:noAutofit/>
          </a:bodyPr>
          <a:lstStyle/>
          <a:p>
            <a:pPr algn="ctr" defTabSz="685800">
              <a:defRPr/>
            </a:pPr>
            <a:r>
              <a:rPr lang="en-US" sz="2700" kern="0" dirty="0">
                <a:solidFill>
                  <a:sysClr val="windowText" lastClr="000000"/>
                </a:solidFill>
                <a:latin typeface="Wingdings" charset="2"/>
              </a:rPr>
              <a:t>:</a:t>
            </a:r>
          </a:p>
        </p:txBody>
      </p:sp>
      <p:grpSp>
        <p:nvGrpSpPr>
          <p:cNvPr id="83" name="Group 7"/>
          <p:cNvGrpSpPr/>
          <p:nvPr>
            <p:custDataLst>
              <p:tags r:id="rId7"/>
            </p:custDataLst>
          </p:nvPr>
        </p:nvGrpSpPr>
        <p:grpSpPr>
          <a:xfrm>
            <a:off x="1997660" y="3340033"/>
            <a:ext cx="486572" cy="422171"/>
            <a:chOff x="4399395" y="2671145"/>
            <a:chExt cx="1842470" cy="1598612"/>
          </a:xfrm>
          <a:solidFill>
            <a:schemeClr val="accent1"/>
          </a:solidFill>
        </p:grpSpPr>
        <p:sp>
          <p:nvSpPr>
            <p:cNvPr id="157" name="Right Arrow 156"/>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61" name="Rectangle 160"/>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87" name="Circular Arrow 186"/>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grpSp>
        <p:nvGrpSpPr>
          <p:cNvPr id="84" name="Group 7"/>
          <p:cNvGrpSpPr/>
          <p:nvPr>
            <p:custDataLst>
              <p:tags r:id="rId8"/>
            </p:custDataLst>
          </p:nvPr>
        </p:nvGrpSpPr>
        <p:grpSpPr>
          <a:xfrm>
            <a:off x="2607735" y="3340033"/>
            <a:ext cx="486572" cy="422171"/>
            <a:chOff x="4399395" y="2671145"/>
            <a:chExt cx="1842470" cy="1598612"/>
          </a:xfrm>
          <a:solidFill>
            <a:schemeClr val="accent1"/>
          </a:solidFill>
        </p:grpSpPr>
        <p:sp>
          <p:nvSpPr>
            <p:cNvPr id="145" name="Right Arrow 37"/>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49" name="Rectangle 38"/>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53" name="Circular Arrow 152"/>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grpSp>
        <p:nvGrpSpPr>
          <p:cNvPr id="86" name="Group 7"/>
          <p:cNvGrpSpPr/>
          <p:nvPr>
            <p:custDataLst>
              <p:tags r:id="rId9"/>
            </p:custDataLst>
          </p:nvPr>
        </p:nvGrpSpPr>
        <p:grpSpPr>
          <a:xfrm>
            <a:off x="3282885" y="3340033"/>
            <a:ext cx="486572" cy="422171"/>
            <a:chOff x="4399395" y="2671145"/>
            <a:chExt cx="1842470" cy="1598612"/>
          </a:xfrm>
          <a:solidFill>
            <a:schemeClr val="accent1"/>
          </a:solidFill>
        </p:grpSpPr>
        <p:sp>
          <p:nvSpPr>
            <p:cNvPr id="134" name="Right Arrow 37"/>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37" name="Rectangle 38"/>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41" name="Circular Arrow 140"/>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grpSp>
        <p:nvGrpSpPr>
          <p:cNvPr id="87" name="Group 66"/>
          <p:cNvGrpSpPr/>
          <p:nvPr>
            <p:custDataLst>
              <p:tags r:id="rId10"/>
            </p:custDataLst>
          </p:nvPr>
        </p:nvGrpSpPr>
        <p:grpSpPr>
          <a:xfrm>
            <a:off x="3884825" y="3340033"/>
            <a:ext cx="486572" cy="422171"/>
            <a:chOff x="4399395" y="2671145"/>
            <a:chExt cx="1842470" cy="1598612"/>
          </a:xfrm>
          <a:solidFill>
            <a:schemeClr val="accent1"/>
          </a:solidFill>
        </p:grpSpPr>
        <p:sp>
          <p:nvSpPr>
            <p:cNvPr id="131" name="Right Arrow 37"/>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32" name="Rectangle 38"/>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33" name="Circular Arrow 132"/>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grpSp>
        <p:nvGrpSpPr>
          <p:cNvPr id="88" name="Group 7"/>
          <p:cNvGrpSpPr/>
          <p:nvPr>
            <p:custDataLst>
              <p:tags r:id="rId11"/>
            </p:custDataLst>
          </p:nvPr>
        </p:nvGrpSpPr>
        <p:grpSpPr>
          <a:xfrm>
            <a:off x="4517815" y="3340033"/>
            <a:ext cx="486572" cy="422171"/>
            <a:chOff x="4399395" y="2671145"/>
            <a:chExt cx="1842470" cy="1598612"/>
          </a:xfrm>
          <a:solidFill>
            <a:schemeClr val="accent1"/>
          </a:solidFill>
        </p:grpSpPr>
        <p:sp>
          <p:nvSpPr>
            <p:cNvPr id="128" name="Right Arrow 37"/>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29" name="Rectangle 38"/>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30" name="Circular Arrow 129"/>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grpSp>
        <p:nvGrpSpPr>
          <p:cNvPr id="90" name="Group 89"/>
          <p:cNvGrpSpPr/>
          <p:nvPr>
            <p:custDataLst>
              <p:tags r:id="rId12"/>
            </p:custDataLst>
          </p:nvPr>
        </p:nvGrpSpPr>
        <p:grpSpPr>
          <a:xfrm>
            <a:off x="5119756" y="3340033"/>
            <a:ext cx="486572" cy="422171"/>
            <a:chOff x="4399395" y="2671145"/>
            <a:chExt cx="1842470" cy="1598612"/>
          </a:xfrm>
          <a:solidFill>
            <a:schemeClr val="accent1"/>
          </a:solidFill>
        </p:grpSpPr>
        <p:sp>
          <p:nvSpPr>
            <p:cNvPr id="125" name="Right Arrow 37"/>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26" name="Rectangle 38"/>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27" name="Circular Arrow 126"/>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grpSp>
        <p:nvGrpSpPr>
          <p:cNvPr id="91" name="Group 88"/>
          <p:cNvGrpSpPr/>
          <p:nvPr>
            <p:custDataLst>
              <p:tags r:id="rId13"/>
            </p:custDataLst>
          </p:nvPr>
        </p:nvGrpSpPr>
        <p:grpSpPr>
          <a:xfrm>
            <a:off x="5827444" y="3340033"/>
            <a:ext cx="486572" cy="422171"/>
            <a:chOff x="4399395" y="2671145"/>
            <a:chExt cx="1842470" cy="1598612"/>
          </a:xfrm>
          <a:solidFill>
            <a:schemeClr val="accent1"/>
          </a:solidFill>
        </p:grpSpPr>
        <p:sp>
          <p:nvSpPr>
            <p:cNvPr id="122" name="Right Arrow 37"/>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23" name="Rectangle 38"/>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24" name="Circular Arrow 123"/>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grpSp>
        <p:nvGrpSpPr>
          <p:cNvPr id="92" name="Group 7"/>
          <p:cNvGrpSpPr/>
          <p:nvPr>
            <p:custDataLst>
              <p:tags r:id="rId14"/>
            </p:custDataLst>
          </p:nvPr>
        </p:nvGrpSpPr>
        <p:grpSpPr>
          <a:xfrm>
            <a:off x="6429385" y="3340033"/>
            <a:ext cx="486572" cy="422171"/>
            <a:chOff x="4399395" y="2671145"/>
            <a:chExt cx="1842470" cy="1598612"/>
          </a:xfrm>
          <a:solidFill>
            <a:schemeClr val="accent1"/>
          </a:solidFill>
        </p:grpSpPr>
        <p:sp>
          <p:nvSpPr>
            <p:cNvPr id="119" name="Right Arrow 37"/>
            <p:cNvSpPr>
              <a:spLocks noChangeArrowheads="1"/>
            </p:cNvSpPr>
            <p:nvPr/>
          </p:nvSpPr>
          <p:spPr bwMode="auto">
            <a:xfrm>
              <a:off x="5304078" y="3809575"/>
              <a:ext cx="937787" cy="402880"/>
            </a:xfrm>
            <a:prstGeom prst="rightArrow">
              <a:avLst>
                <a:gd name="adj1" fmla="val 50000"/>
                <a:gd name="adj2" fmla="val 5000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20" name="Rectangle 38"/>
            <p:cNvSpPr>
              <a:spLocks noChangeArrowheads="1"/>
            </p:cNvSpPr>
            <p:nvPr/>
          </p:nvSpPr>
          <p:spPr bwMode="auto">
            <a:xfrm>
              <a:off x="4399395" y="3909419"/>
              <a:ext cx="914390" cy="201440"/>
            </a:xfrm>
            <a:prstGeom prst="rect">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sp>
          <p:nvSpPr>
            <p:cNvPr id="121" name="Circular Arrow 120"/>
            <p:cNvSpPr/>
            <p:nvPr/>
          </p:nvSpPr>
          <p:spPr bwMode="auto">
            <a:xfrm rot="7636339" flipV="1">
              <a:off x="4527366" y="2661619"/>
              <a:ext cx="1598612" cy="1617663"/>
            </a:xfrm>
            <a:prstGeom prst="circularArrow">
              <a:avLst>
                <a:gd name="adj1" fmla="val 12500"/>
                <a:gd name="adj2" fmla="val 1142319"/>
                <a:gd name="adj3" fmla="val 20457681"/>
                <a:gd name="adj4" fmla="val 2069411"/>
                <a:gd name="adj5" fmla="val 16214"/>
              </a:avLst>
            </a:prstGeom>
            <a:grpFill/>
            <a:ln w="9525" cap="flat" cmpd="sng" algn="ctr">
              <a:solidFill>
                <a:srgbClr val="FFFFFF"/>
              </a:solidFill>
              <a:prstDash val="solid"/>
              <a:round/>
              <a:headEnd type="none" w="med" len="med"/>
              <a:tailEnd type="none" w="med" len="med"/>
            </a:ln>
            <a:effectLst/>
          </p:spPr>
          <p:txBody>
            <a:bodyPr/>
            <a:lstStyle/>
            <a:p>
              <a:pPr defTabSz="685800" eaLnBrk="0" hangingPunct="0">
                <a:defRPr/>
              </a:pPr>
              <a:endParaRPr lang="en-US" sz="1350" kern="0" dirty="0">
                <a:solidFill>
                  <a:sysClr val="windowText" lastClr="000000"/>
                </a:solidFill>
                <a:latin typeface="Arial"/>
                <a:cs typeface="Arial"/>
              </a:endParaRPr>
            </a:p>
          </p:txBody>
        </p:sp>
      </p:grpSp>
      <p:sp>
        <p:nvSpPr>
          <p:cNvPr id="104" name="Rounded Rectangle 103"/>
          <p:cNvSpPr/>
          <p:nvPr>
            <p:custDataLst>
              <p:tags r:id="rId15"/>
            </p:custDataLst>
          </p:nvPr>
        </p:nvSpPr>
        <p:spPr bwMode="auto">
          <a:xfrm>
            <a:off x="2008345" y="1178581"/>
            <a:ext cx="1081364" cy="344056"/>
          </a:xfrm>
          <a:prstGeom prst="roundRect">
            <a:avLst/>
          </a:prstGeom>
          <a:solidFill>
            <a:schemeClr val="accent1"/>
          </a:solidFill>
          <a:ln w="6350" cap="flat" cmpd="sng" algn="ctr">
            <a:no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85800">
              <a:spcBef>
                <a:spcPct val="20000"/>
              </a:spcBef>
              <a:buClr>
                <a:srgbClr val="FFFFFF"/>
              </a:buClr>
              <a:buSzPct val="100000"/>
              <a:defRPr/>
            </a:pPr>
            <a:r>
              <a:rPr lang="en-US" sz="975" b="1" kern="0" dirty="0">
                <a:ln>
                  <a:solidFill>
                    <a:srgbClr val="FFFFFF">
                      <a:alpha val="0"/>
                    </a:srgbClr>
                  </a:solidFill>
                </a:ln>
                <a:solidFill>
                  <a:srgbClr val="FFFFFF"/>
                </a:solidFill>
                <a:latin typeface="Arial"/>
              </a:rPr>
              <a:t>Requirements</a:t>
            </a:r>
          </a:p>
        </p:txBody>
      </p:sp>
      <p:sp>
        <p:nvSpPr>
          <p:cNvPr id="105" name="Rounded Rectangle 104"/>
          <p:cNvSpPr/>
          <p:nvPr>
            <p:custDataLst>
              <p:tags r:id="rId16"/>
            </p:custDataLst>
          </p:nvPr>
        </p:nvSpPr>
        <p:spPr bwMode="auto">
          <a:xfrm>
            <a:off x="3270842" y="1393066"/>
            <a:ext cx="1081364" cy="344056"/>
          </a:xfrm>
          <a:prstGeom prst="roundRect">
            <a:avLst/>
          </a:prstGeom>
          <a:solidFill>
            <a:schemeClr val="accent1"/>
          </a:solidFill>
          <a:ln w="6350" cap="flat" cmpd="sng" algn="ctr">
            <a:no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85800">
              <a:spcBef>
                <a:spcPct val="20000"/>
              </a:spcBef>
              <a:buClr>
                <a:srgbClr val="FFFFFF"/>
              </a:buClr>
              <a:buSzPct val="100000"/>
              <a:defRPr/>
            </a:pPr>
            <a:r>
              <a:rPr lang="en-US" sz="975" b="1" kern="0" dirty="0">
                <a:ln>
                  <a:solidFill>
                    <a:srgbClr val="FFFFFF">
                      <a:alpha val="0"/>
                    </a:srgbClr>
                  </a:solidFill>
                </a:ln>
                <a:solidFill>
                  <a:srgbClr val="FFFFFF"/>
                </a:solidFill>
                <a:latin typeface="Arial"/>
              </a:rPr>
              <a:t>Design</a:t>
            </a:r>
          </a:p>
        </p:txBody>
      </p:sp>
      <p:sp>
        <p:nvSpPr>
          <p:cNvPr id="106" name="Rounded Rectangle 105"/>
          <p:cNvSpPr/>
          <p:nvPr>
            <p:custDataLst>
              <p:tags r:id="rId17"/>
            </p:custDataLst>
          </p:nvPr>
        </p:nvSpPr>
        <p:spPr bwMode="auto">
          <a:xfrm>
            <a:off x="4509995" y="1607552"/>
            <a:ext cx="1188132" cy="344056"/>
          </a:xfrm>
          <a:prstGeom prst="roundRect">
            <a:avLst/>
          </a:prstGeom>
          <a:solidFill>
            <a:schemeClr val="accent1"/>
          </a:solidFill>
          <a:ln w="6350" cap="flat" cmpd="sng" algn="ctr">
            <a:no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85800">
              <a:spcBef>
                <a:spcPct val="20000"/>
              </a:spcBef>
              <a:buClr>
                <a:srgbClr val="FFFFFF"/>
              </a:buClr>
              <a:buSzPct val="100000"/>
              <a:defRPr/>
            </a:pPr>
            <a:r>
              <a:rPr lang="en-US" sz="975" b="1" kern="0" dirty="0">
                <a:ln>
                  <a:solidFill>
                    <a:srgbClr val="FFFFFF">
                      <a:alpha val="0"/>
                    </a:srgbClr>
                  </a:solidFill>
                </a:ln>
                <a:solidFill>
                  <a:srgbClr val="FFFFFF"/>
                </a:solidFill>
                <a:latin typeface="Arial"/>
              </a:rPr>
              <a:t>Implementation</a:t>
            </a:r>
          </a:p>
        </p:txBody>
      </p:sp>
      <p:sp>
        <p:nvSpPr>
          <p:cNvPr id="107" name="Rounded Rectangle 106"/>
          <p:cNvSpPr/>
          <p:nvPr>
            <p:custDataLst>
              <p:tags r:id="rId18"/>
            </p:custDataLst>
          </p:nvPr>
        </p:nvSpPr>
        <p:spPr bwMode="auto">
          <a:xfrm>
            <a:off x="5795836" y="1822038"/>
            <a:ext cx="1081364" cy="344056"/>
          </a:xfrm>
          <a:prstGeom prst="roundRect">
            <a:avLst/>
          </a:prstGeom>
          <a:solidFill>
            <a:schemeClr val="accent1"/>
          </a:solidFill>
          <a:ln w="6350" cap="flat" cmpd="sng" algn="ctr">
            <a:no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85800">
              <a:spcBef>
                <a:spcPct val="20000"/>
              </a:spcBef>
              <a:buClr>
                <a:srgbClr val="FFFFFF"/>
              </a:buClr>
              <a:buSzPct val="100000"/>
              <a:defRPr/>
            </a:pPr>
            <a:r>
              <a:rPr lang="en-US" sz="975" b="1" kern="0" dirty="0">
                <a:ln>
                  <a:solidFill>
                    <a:srgbClr val="FFFFFF">
                      <a:alpha val="0"/>
                    </a:srgbClr>
                  </a:solidFill>
                </a:ln>
                <a:solidFill>
                  <a:srgbClr val="FFFFFF"/>
                </a:solidFill>
                <a:latin typeface="Arial"/>
              </a:rPr>
              <a:t>Verification</a:t>
            </a:r>
          </a:p>
        </p:txBody>
      </p:sp>
      <p:sp>
        <p:nvSpPr>
          <p:cNvPr id="108" name="Bent Arrow 107"/>
          <p:cNvSpPr/>
          <p:nvPr>
            <p:custDataLst>
              <p:tags r:id="rId19"/>
            </p:custDataLst>
          </p:nvPr>
        </p:nvSpPr>
        <p:spPr bwMode="auto">
          <a:xfrm rot="5400000">
            <a:off x="3405069" y="913312"/>
            <a:ext cx="164395" cy="795116"/>
          </a:xfrm>
          <a:prstGeom prst="bentArrow">
            <a:avLst>
              <a:gd name="adj1" fmla="val 27023"/>
              <a:gd name="adj2" fmla="val 30181"/>
              <a:gd name="adj3" fmla="val 24097"/>
              <a:gd name="adj4" fmla="val 18303"/>
            </a:avLst>
          </a:prstGeom>
          <a:solidFill>
            <a:schemeClr val="accent1"/>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defTabSz="685800" eaLnBrk="0" hangingPunct="0">
              <a:spcBef>
                <a:spcPct val="20000"/>
              </a:spcBef>
              <a:defRPr/>
            </a:pPr>
            <a:endParaRPr lang="en-US" sz="1650" i="1" kern="0" dirty="0">
              <a:solidFill>
                <a:sysClr val="windowText" lastClr="000000"/>
              </a:solidFill>
              <a:latin typeface="Arial"/>
            </a:endParaRPr>
          </a:p>
        </p:txBody>
      </p:sp>
      <p:sp>
        <p:nvSpPr>
          <p:cNvPr id="110" name="Bent Arrow 109"/>
          <p:cNvSpPr/>
          <p:nvPr>
            <p:custDataLst>
              <p:tags r:id="rId20"/>
            </p:custDataLst>
          </p:nvPr>
        </p:nvSpPr>
        <p:spPr bwMode="auto">
          <a:xfrm rot="5400000">
            <a:off x="4667565" y="1127797"/>
            <a:ext cx="164395" cy="795116"/>
          </a:xfrm>
          <a:prstGeom prst="bentArrow">
            <a:avLst>
              <a:gd name="adj1" fmla="val 27023"/>
              <a:gd name="adj2" fmla="val 30181"/>
              <a:gd name="adj3" fmla="val 24097"/>
              <a:gd name="adj4" fmla="val 18303"/>
            </a:avLst>
          </a:prstGeom>
          <a:solidFill>
            <a:schemeClr val="accent1"/>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defTabSz="685800" eaLnBrk="0" hangingPunct="0">
              <a:spcBef>
                <a:spcPct val="20000"/>
              </a:spcBef>
              <a:defRPr/>
            </a:pPr>
            <a:endParaRPr lang="en-US" sz="1650" i="1" kern="0" dirty="0">
              <a:solidFill>
                <a:sysClr val="windowText" lastClr="000000"/>
              </a:solidFill>
              <a:latin typeface="Arial"/>
            </a:endParaRPr>
          </a:p>
        </p:txBody>
      </p:sp>
      <p:sp>
        <p:nvSpPr>
          <p:cNvPr id="111" name="Bent Arrow 110"/>
          <p:cNvSpPr/>
          <p:nvPr>
            <p:custDataLst>
              <p:tags r:id="rId21"/>
            </p:custDataLst>
          </p:nvPr>
        </p:nvSpPr>
        <p:spPr bwMode="auto">
          <a:xfrm rot="5400000">
            <a:off x="6013488" y="1345591"/>
            <a:ext cx="164395" cy="795116"/>
          </a:xfrm>
          <a:prstGeom prst="bentArrow">
            <a:avLst>
              <a:gd name="adj1" fmla="val 27023"/>
              <a:gd name="adj2" fmla="val 30181"/>
              <a:gd name="adj3" fmla="val 24097"/>
              <a:gd name="adj4" fmla="val 18303"/>
            </a:avLst>
          </a:prstGeom>
          <a:solidFill>
            <a:schemeClr val="accent1"/>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defTabSz="685800" eaLnBrk="0" hangingPunct="0">
              <a:spcBef>
                <a:spcPct val="20000"/>
              </a:spcBef>
              <a:defRPr/>
            </a:pPr>
            <a:endParaRPr lang="en-US" sz="1650" i="1" kern="0" dirty="0">
              <a:solidFill>
                <a:sysClr val="windowText" lastClr="000000"/>
              </a:solidFill>
              <a:latin typeface="Arial"/>
            </a:endParaRPr>
          </a:p>
        </p:txBody>
      </p:sp>
      <p:sp>
        <p:nvSpPr>
          <p:cNvPr id="112" name="Round Same Side Corner Rectangle 111"/>
          <p:cNvSpPr/>
          <p:nvPr>
            <p:custDataLst>
              <p:tags r:id="rId22"/>
            </p:custDataLst>
          </p:nvPr>
        </p:nvSpPr>
        <p:spPr bwMode="auto">
          <a:xfrm rot="16200000">
            <a:off x="708344" y="1769747"/>
            <a:ext cx="1949771" cy="503150"/>
          </a:xfrm>
          <a:prstGeom prst="round2SameRect">
            <a:avLst>
              <a:gd name="adj1" fmla="val 20755"/>
              <a:gd name="adj2" fmla="val 0"/>
            </a:avLst>
          </a:prstGeom>
          <a:solidFill>
            <a:schemeClr val="accent5"/>
          </a:solidFill>
          <a:ln w="6350" cap="flat" cmpd="sng" algn="ctr">
            <a:noFill/>
            <a:prstDash val="solid"/>
            <a:round/>
            <a:headEnd type="none" w="med" len="med"/>
            <a:tailEnd type="none" w="med" len="med"/>
          </a:ln>
          <a:effectLst/>
        </p:spPr>
        <p:txBody>
          <a:bodyPr vert="horz" wrap="square" lIns="68580" tIns="34290" rIns="68580" bIns="68580" numCol="1" rtlCol="0" anchor="ctr" anchorCtr="0" compatLnSpc="1">
            <a:prstTxWarp prst="textNoShape">
              <a:avLst/>
            </a:prstTxWarp>
            <a:noAutofit/>
          </a:bodyPr>
          <a:lstStyle/>
          <a:p>
            <a:pPr algn="ctr" defTabSz="685800">
              <a:spcBef>
                <a:spcPct val="20000"/>
              </a:spcBef>
              <a:buClr>
                <a:srgbClr val="FFFFFF"/>
              </a:buClr>
              <a:buSzPct val="100000"/>
              <a:defRPr/>
            </a:pPr>
            <a:r>
              <a:rPr lang="en-US" sz="1200" b="1" kern="0" dirty="0">
                <a:ln>
                  <a:solidFill>
                    <a:srgbClr val="FFFFFF">
                      <a:alpha val="0"/>
                    </a:srgbClr>
                  </a:solidFill>
                </a:ln>
                <a:solidFill>
                  <a:srgbClr val="FFFFFF"/>
                </a:solidFill>
                <a:latin typeface="Arial"/>
              </a:rPr>
              <a:t>WATERFALL</a:t>
            </a:r>
            <a:endParaRPr lang="en-US" sz="1350" b="1" kern="0" dirty="0">
              <a:ln>
                <a:solidFill>
                  <a:srgbClr val="FFFFFF">
                    <a:alpha val="0"/>
                  </a:srgbClr>
                </a:solidFill>
              </a:ln>
              <a:solidFill>
                <a:srgbClr val="FFFFFF"/>
              </a:solidFill>
              <a:latin typeface="Arial"/>
            </a:endParaRPr>
          </a:p>
        </p:txBody>
      </p:sp>
      <p:sp>
        <p:nvSpPr>
          <p:cNvPr id="113" name="Round Same Side Corner Rectangle 112"/>
          <p:cNvSpPr/>
          <p:nvPr>
            <p:custDataLst>
              <p:tags r:id="rId23"/>
            </p:custDataLst>
          </p:nvPr>
        </p:nvSpPr>
        <p:spPr bwMode="auto">
          <a:xfrm rot="16200000">
            <a:off x="1045476" y="3579933"/>
            <a:ext cx="1275510" cy="503151"/>
          </a:xfrm>
          <a:prstGeom prst="round2SameRect">
            <a:avLst>
              <a:gd name="adj1" fmla="val 20755"/>
              <a:gd name="adj2" fmla="val 0"/>
            </a:avLst>
          </a:prstGeom>
          <a:solidFill>
            <a:schemeClr val="accent5"/>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85800">
              <a:lnSpc>
                <a:spcPct val="80000"/>
              </a:lnSpc>
              <a:spcBef>
                <a:spcPct val="20000"/>
              </a:spcBef>
              <a:buClr>
                <a:srgbClr val="FFFFFF"/>
              </a:buClr>
              <a:buSzPct val="100000"/>
              <a:defRPr/>
            </a:pPr>
            <a:r>
              <a:rPr lang="en-US" sz="1125" b="1" kern="0" cap="all" dirty="0">
                <a:ln>
                  <a:solidFill>
                    <a:srgbClr val="FFFFFF">
                      <a:alpha val="0"/>
                    </a:srgbClr>
                  </a:solidFill>
                </a:ln>
                <a:solidFill>
                  <a:srgbClr val="FFFFFF"/>
                </a:solidFill>
                <a:latin typeface="Arial"/>
              </a:rPr>
              <a:t>Incremental</a:t>
            </a:r>
          </a:p>
          <a:p>
            <a:pPr algn="ctr" defTabSz="685800">
              <a:lnSpc>
                <a:spcPct val="80000"/>
              </a:lnSpc>
              <a:spcBef>
                <a:spcPct val="20000"/>
              </a:spcBef>
              <a:buClr>
                <a:srgbClr val="FFFFFF"/>
              </a:buClr>
              <a:buSzPct val="100000"/>
              <a:defRPr/>
            </a:pPr>
            <a:r>
              <a:rPr lang="en-US" sz="1125" b="1" kern="0" cap="all" dirty="0">
                <a:ln>
                  <a:solidFill>
                    <a:srgbClr val="FFFFFF">
                      <a:alpha val="0"/>
                    </a:srgbClr>
                  </a:solidFill>
                </a:ln>
                <a:solidFill>
                  <a:srgbClr val="FFFFFF"/>
                </a:solidFill>
                <a:latin typeface="Arial"/>
              </a:rPr>
              <a:t>Delivery</a:t>
            </a:r>
          </a:p>
        </p:txBody>
      </p:sp>
      <p:sp>
        <p:nvSpPr>
          <p:cNvPr id="114" name="TextBox 113"/>
          <p:cNvSpPr txBox="1"/>
          <p:nvPr>
            <p:custDataLst>
              <p:tags r:id="rId24"/>
            </p:custDataLst>
          </p:nvPr>
        </p:nvSpPr>
        <p:spPr>
          <a:xfrm>
            <a:off x="2776816" y="2724847"/>
            <a:ext cx="914033" cy="265457"/>
          </a:xfrm>
          <a:prstGeom prst="rect">
            <a:avLst/>
          </a:prstGeom>
          <a:solidFill>
            <a:srgbClr val="FFFFFF">
              <a:lumMod val="95000"/>
            </a:srgbClr>
          </a:solidFill>
        </p:spPr>
        <p:txBody>
          <a:bodyPr wrap="none" rtlCol="0">
            <a:spAutoFit/>
          </a:bodyPr>
          <a:lstStyle/>
          <a:p>
            <a:pPr defTabSz="685800">
              <a:defRPr/>
            </a:pPr>
            <a:r>
              <a:rPr lang="en-US" sz="1125" kern="0" dirty="0">
                <a:solidFill>
                  <a:schemeClr val="accent1"/>
                </a:solidFill>
                <a:latin typeface="Arial"/>
              </a:rPr>
              <a:t>Documents</a:t>
            </a:r>
          </a:p>
        </p:txBody>
      </p:sp>
      <p:sp>
        <p:nvSpPr>
          <p:cNvPr id="115" name="TextBox 114"/>
          <p:cNvSpPr txBox="1"/>
          <p:nvPr>
            <p:custDataLst>
              <p:tags r:id="rId25"/>
            </p:custDataLst>
          </p:nvPr>
        </p:nvSpPr>
        <p:spPr>
          <a:xfrm>
            <a:off x="4040563" y="2724847"/>
            <a:ext cx="914033" cy="265457"/>
          </a:xfrm>
          <a:prstGeom prst="rect">
            <a:avLst/>
          </a:prstGeom>
          <a:solidFill>
            <a:srgbClr val="FFFFFF">
              <a:lumMod val="95000"/>
            </a:srgbClr>
          </a:solidFill>
        </p:spPr>
        <p:txBody>
          <a:bodyPr wrap="none" rtlCol="0">
            <a:spAutoFit/>
          </a:bodyPr>
          <a:lstStyle/>
          <a:p>
            <a:pPr defTabSz="685800">
              <a:defRPr/>
            </a:pPr>
            <a:r>
              <a:rPr lang="en-US" sz="1125" kern="0" dirty="0">
                <a:solidFill>
                  <a:schemeClr val="accent1"/>
                </a:solidFill>
                <a:latin typeface="Arial"/>
              </a:rPr>
              <a:t>Documents</a:t>
            </a:r>
          </a:p>
        </p:txBody>
      </p:sp>
      <p:sp>
        <p:nvSpPr>
          <p:cNvPr id="116" name="TextBox 115"/>
          <p:cNvSpPr txBox="1"/>
          <p:nvPr>
            <p:custDataLst>
              <p:tags r:id="rId26"/>
            </p:custDataLst>
          </p:nvPr>
        </p:nvSpPr>
        <p:spPr>
          <a:xfrm>
            <a:off x="5128542" y="2715969"/>
            <a:ext cx="1354858" cy="265457"/>
          </a:xfrm>
          <a:prstGeom prst="rect">
            <a:avLst/>
          </a:prstGeom>
          <a:solidFill>
            <a:srgbClr val="FFFFFF">
              <a:lumMod val="95000"/>
            </a:srgbClr>
          </a:solidFill>
        </p:spPr>
        <p:txBody>
          <a:bodyPr wrap="none" rtlCol="0">
            <a:spAutoFit/>
          </a:bodyPr>
          <a:lstStyle/>
          <a:p>
            <a:pPr defTabSz="685800">
              <a:defRPr/>
            </a:pPr>
            <a:r>
              <a:rPr lang="en-US" sz="1125" kern="0">
                <a:solidFill>
                  <a:schemeClr val="accent1"/>
                </a:solidFill>
                <a:latin typeface="Arial"/>
              </a:rPr>
              <a:t>Unverified System</a:t>
            </a:r>
            <a:endParaRPr lang="en-US" sz="1125" kern="0" dirty="0">
              <a:solidFill>
                <a:schemeClr val="accent1"/>
              </a:solidFill>
              <a:latin typeface="Arial"/>
            </a:endParaRPr>
          </a:p>
        </p:txBody>
      </p:sp>
      <p:sp>
        <p:nvSpPr>
          <p:cNvPr id="117" name="TextBox 116"/>
          <p:cNvSpPr txBox="1"/>
          <p:nvPr>
            <p:custDataLst>
              <p:tags r:id="rId27"/>
            </p:custDataLst>
          </p:nvPr>
        </p:nvSpPr>
        <p:spPr>
          <a:xfrm>
            <a:off x="6725497" y="2724847"/>
            <a:ext cx="697627" cy="265457"/>
          </a:xfrm>
          <a:prstGeom prst="rect">
            <a:avLst/>
          </a:prstGeom>
          <a:solidFill>
            <a:srgbClr val="FFFFFF">
              <a:lumMod val="95000"/>
            </a:srgbClr>
          </a:solidFill>
        </p:spPr>
        <p:txBody>
          <a:bodyPr wrap="none" rtlCol="0">
            <a:spAutoFit/>
          </a:bodyPr>
          <a:lstStyle/>
          <a:p>
            <a:pPr defTabSz="685800">
              <a:defRPr/>
            </a:pPr>
            <a:r>
              <a:rPr lang="en-US" sz="1125" b="1" kern="0" dirty="0">
                <a:solidFill>
                  <a:schemeClr val="accent1"/>
                </a:solidFill>
                <a:latin typeface="Arial"/>
              </a:rPr>
              <a:t>System</a:t>
            </a:r>
          </a:p>
        </p:txBody>
      </p:sp>
      <p:sp>
        <p:nvSpPr>
          <p:cNvPr id="70" name="Rectangle 69"/>
          <p:cNvSpPr/>
          <p:nvPr/>
        </p:nvSpPr>
        <p:spPr bwMode="auto">
          <a:xfrm>
            <a:off x="3474243"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81" name="Rectangle 80"/>
          <p:cNvSpPr/>
          <p:nvPr/>
        </p:nvSpPr>
        <p:spPr bwMode="auto">
          <a:xfrm>
            <a:off x="2805112"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85" name="Rectangle 84"/>
          <p:cNvSpPr/>
          <p:nvPr/>
        </p:nvSpPr>
        <p:spPr bwMode="auto">
          <a:xfrm>
            <a:off x="2197893"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89" name="Rectangle 88"/>
          <p:cNvSpPr/>
          <p:nvPr/>
        </p:nvSpPr>
        <p:spPr bwMode="auto">
          <a:xfrm>
            <a:off x="4083843"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93" name="Rectangle 92"/>
          <p:cNvSpPr/>
          <p:nvPr/>
        </p:nvSpPr>
        <p:spPr bwMode="auto">
          <a:xfrm>
            <a:off x="4726781"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101" name="Rectangle 100"/>
          <p:cNvSpPr/>
          <p:nvPr/>
        </p:nvSpPr>
        <p:spPr bwMode="auto">
          <a:xfrm>
            <a:off x="5322093"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109" name="Rectangle 108"/>
          <p:cNvSpPr/>
          <p:nvPr/>
        </p:nvSpPr>
        <p:spPr bwMode="auto">
          <a:xfrm>
            <a:off x="6031706"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135" name="Rectangle 134"/>
          <p:cNvSpPr/>
          <p:nvPr/>
        </p:nvSpPr>
        <p:spPr bwMode="auto">
          <a:xfrm>
            <a:off x="6641306" y="3671888"/>
            <a:ext cx="57151" cy="45244"/>
          </a:xfrm>
          <a:prstGeom prst="rect">
            <a:avLst/>
          </a:prstGeom>
          <a:solidFill>
            <a:srgbClr val="0085AC"/>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pic>
        <p:nvPicPr>
          <p:cNvPr id="97" name="Picture 96" descr="big-box.png"/>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760166" y="2272238"/>
            <a:ext cx="486215" cy="463525"/>
          </a:xfrm>
          <a:prstGeom prst="rect">
            <a:avLst/>
          </a:prstGeom>
        </p:spPr>
      </p:pic>
      <p:pic>
        <p:nvPicPr>
          <p:cNvPr id="136" name="Picture 135" descr="big-box.png"/>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6760166" y="3824332"/>
            <a:ext cx="523808" cy="499364"/>
          </a:xfrm>
          <a:prstGeom prst="rect">
            <a:avLst/>
          </a:prstGeom>
        </p:spPr>
      </p:pic>
      <p:pic>
        <p:nvPicPr>
          <p:cNvPr id="138" name="Picture 137" descr="big-box.png"/>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5914935" y="3858726"/>
            <a:ext cx="451653" cy="430576"/>
          </a:xfrm>
          <a:prstGeom prst="rect">
            <a:avLst/>
          </a:prstGeom>
        </p:spPr>
      </p:pic>
      <p:pic>
        <p:nvPicPr>
          <p:cNvPr id="139" name="Picture 138" descr="big-box.png"/>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194815" y="3904136"/>
            <a:ext cx="356387" cy="339756"/>
          </a:xfrm>
          <a:prstGeom prst="rect">
            <a:avLst/>
          </a:prstGeom>
        </p:spPr>
      </p:pic>
      <p:pic>
        <p:nvPicPr>
          <p:cNvPr id="140" name="Picture 139" descr="big-box.png"/>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4617934" y="3904136"/>
            <a:ext cx="356387" cy="339756"/>
          </a:xfrm>
          <a:prstGeom prst="rect">
            <a:avLst/>
          </a:prstGeom>
        </p:spPr>
      </p:pic>
      <p:pic>
        <p:nvPicPr>
          <p:cNvPr id="142" name="Picture 141" descr="big-box.png"/>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4001379" y="3929943"/>
            <a:ext cx="302248" cy="288143"/>
          </a:xfrm>
          <a:prstGeom prst="rect">
            <a:avLst/>
          </a:prstGeom>
        </p:spPr>
      </p:pic>
      <p:pic>
        <p:nvPicPr>
          <p:cNvPr id="143" name="Picture 142" descr="big-box.png"/>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3419695" y="3951174"/>
            <a:ext cx="257706" cy="245680"/>
          </a:xfrm>
          <a:prstGeom prst="rect">
            <a:avLst/>
          </a:prstGeom>
        </p:spPr>
      </p:pic>
      <p:pic>
        <p:nvPicPr>
          <p:cNvPr id="144" name="Picture 143" descr="big-box.png"/>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2736742" y="3959343"/>
            <a:ext cx="240569" cy="229343"/>
          </a:xfrm>
          <a:prstGeom prst="rect">
            <a:avLst/>
          </a:prstGeom>
        </p:spPr>
      </p:pic>
      <p:pic>
        <p:nvPicPr>
          <p:cNvPr id="146" name="Picture 145" descr="big-box.png"/>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2115398" y="3979989"/>
            <a:ext cx="197256" cy="188051"/>
          </a:xfrm>
          <a:prstGeom prst="rect">
            <a:avLst/>
          </a:prstGeom>
        </p:spPr>
      </p:pic>
    </p:spTree>
    <p:extLst>
      <p:ext uri="{BB962C8B-B14F-4D97-AF65-F5344CB8AC3E}">
        <p14:creationId xmlns:p14="http://schemas.microsoft.com/office/powerpoint/2010/main" val="2826249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And delivers better economics </a:t>
            </a:r>
            <a:endParaRPr lang="en-US" dirty="0"/>
          </a:p>
        </p:txBody>
      </p:sp>
      <p:sp>
        <p:nvSpPr>
          <p:cNvPr id="4" name="Content Placeholder 3"/>
          <p:cNvSpPr>
            <a:spLocks noGrp="1"/>
          </p:cNvSpPr>
          <p:nvPr>
            <p:ph idx="4294967295"/>
          </p:nvPr>
        </p:nvSpPr>
        <p:spPr>
          <a:xfrm>
            <a:off x="1284590" y="803116"/>
            <a:ext cx="6227763" cy="347663"/>
          </a:xfrm>
        </p:spPr>
        <p:txBody>
          <a:bodyPr/>
          <a:lstStyle/>
          <a:p>
            <a:pPr marL="0" indent="0">
              <a:buNone/>
            </a:pPr>
            <a:r>
              <a:rPr lang="en-IN" dirty="0"/>
              <a:t>Early delivery provides fast value with fast feedback</a:t>
            </a:r>
          </a:p>
        </p:txBody>
      </p:sp>
      <p:sp>
        <p:nvSpPr>
          <p:cNvPr id="10" name="TextBox 9"/>
          <p:cNvSpPr txBox="1"/>
          <p:nvPr/>
        </p:nvSpPr>
        <p:spPr>
          <a:xfrm>
            <a:off x="4163945" y="4603646"/>
            <a:ext cx="562975" cy="300082"/>
          </a:xfrm>
          <a:prstGeom prst="rect">
            <a:avLst/>
          </a:prstGeom>
          <a:noFill/>
        </p:spPr>
        <p:txBody>
          <a:bodyPr wrap="none" rtlCol="0">
            <a:spAutoFit/>
          </a:bodyPr>
          <a:lstStyle/>
          <a:p>
            <a:pPr defTabSz="685800"/>
            <a:r>
              <a:rPr lang="en-US" sz="1350" dirty="0">
                <a:latin typeface="Arial"/>
                <a:cs typeface="Arial"/>
              </a:rPr>
              <a:t>Time</a:t>
            </a:r>
          </a:p>
        </p:txBody>
      </p:sp>
      <p:grpSp>
        <p:nvGrpSpPr>
          <p:cNvPr id="2" name="Group 4"/>
          <p:cNvGrpSpPr/>
          <p:nvPr>
            <p:custDataLst>
              <p:tags r:id="rId1"/>
            </p:custDataLst>
          </p:nvPr>
        </p:nvGrpSpPr>
        <p:grpSpPr>
          <a:xfrm>
            <a:off x="1847878" y="1534557"/>
            <a:ext cx="5386959" cy="3048594"/>
            <a:chOff x="443484" y="1354932"/>
            <a:chExt cx="6739128" cy="4608576"/>
          </a:xfrm>
        </p:grpSpPr>
        <p:cxnSp>
          <p:nvCxnSpPr>
            <p:cNvPr id="6" name="Straight Connector 5"/>
            <p:cNvCxnSpPr/>
            <p:nvPr/>
          </p:nvCxnSpPr>
          <p:spPr bwMode="auto">
            <a:xfrm rot="5400000">
              <a:off x="-1850416" y="3659220"/>
              <a:ext cx="4608576" cy="0"/>
            </a:xfrm>
            <a:prstGeom prst="line">
              <a:avLst/>
            </a:prstGeom>
            <a:solidFill>
              <a:schemeClr val="accent1"/>
            </a:solidFill>
            <a:ln w="38100" cap="flat" cmpd="sng" algn="ctr">
              <a:solidFill>
                <a:schemeClr val="tx1">
                  <a:lumMod val="65000"/>
                  <a:lumOff val="35000"/>
                </a:schemeClr>
              </a:solidFill>
              <a:prstDash val="solid"/>
              <a:round/>
              <a:headEnd type="triangle" w="med" len="med"/>
              <a:tailEnd type="none" w="med" len="med"/>
            </a:ln>
            <a:effectLst/>
          </p:spPr>
        </p:cxnSp>
        <p:cxnSp>
          <p:nvCxnSpPr>
            <p:cNvPr id="7" name="Straight Connector 6"/>
            <p:cNvCxnSpPr/>
            <p:nvPr/>
          </p:nvCxnSpPr>
          <p:spPr bwMode="auto">
            <a:xfrm>
              <a:off x="443484" y="5943600"/>
              <a:ext cx="6739128" cy="0"/>
            </a:xfrm>
            <a:prstGeom prst="line">
              <a:avLst/>
            </a:prstGeom>
            <a:solidFill>
              <a:schemeClr val="accent1"/>
            </a:solidFill>
            <a:ln w="38100" cap="flat" cmpd="sng" algn="ctr">
              <a:solidFill>
                <a:schemeClr val="tx1">
                  <a:lumMod val="65000"/>
                  <a:lumOff val="35000"/>
                </a:schemeClr>
              </a:solidFill>
              <a:prstDash val="solid"/>
              <a:round/>
              <a:headEnd type="none" w="med" len="med"/>
              <a:tailEnd type="triangle" w="med" len="med"/>
            </a:ln>
            <a:effectLst/>
          </p:spPr>
        </p:cxnSp>
      </p:grpSp>
      <p:sp>
        <p:nvSpPr>
          <p:cNvPr id="8" name="TextBox 7"/>
          <p:cNvSpPr txBox="1"/>
          <p:nvPr>
            <p:custDataLst>
              <p:tags r:id="rId2"/>
            </p:custDataLst>
          </p:nvPr>
        </p:nvSpPr>
        <p:spPr>
          <a:xfrm rot="16200000">
            <a:off x="1045701" y="2752907"/>
            <a:ext cx="1287532" cy="300082"/>
          </a:xfrm>
          <a:prstGeom prst="rect">
            <a:avLst/>
          </a:prstGeom>
          <a:noFill/>
        </p:spPr>
        <p:txBody>
          <a:bodyPr wrap="none" rtlCol="0">
            <a:spAutoFit/>
          </a:bodyPr>
          <a:lstStyle/>
          <a:p>
            <a:pPr defTabSz="685800"/>
            <a:r>
              <a:rPr lang="en-US" sz="1350" dirty="0">
                <a:latin typeface="Arial"/>
                <a:cs typeface="Arial"/>
              </a:rPr>
              <a:t>Value Delivery</a:t>
            </a:r>
          </a:p>
        </p:txBody>
      </p:sp>
      <p:cxnSp>
        <p:nvCxnSpPr>
          <p:cNvPr id="9" name="Straight Connector 8"/>
          <p:cNvCxnSpPr/>
          <p:nvPr/>
        </p:nvCxnSpPr>
        <p:spPr bwMode="auto">
          <a:xfrm rot="16200000" flipV="1">
            <a:off x="4722988" y="3025932"/>
            <a:ext cx="3048594" cy="0"/>
          </a:xfrm>
          <a:prstGeom prst="line">
            <a:avLst/>
          </a:prstGeom>
          <a:solidFill>
            <a:schemeClr val="accent1"/>
          </a:solidFill>
          <a:ln w="22225" cap="flat" cmpd="sng" algn="ctr">
            <a:solidFill>
              <a:schemeClr val="tx1">
                <a:lumMod val="65000"/>
                <a:lumOff val="35000"/>
              </a:schemeClr>
            </a:solidFill>
            <a:prstDash val="dash"/>
            <a:round/>
            <a:headEnd type="none" w="med" len="med"/>
            <a:tailEnd type="none" w="med" len="med"/>
          </a:ln>
          <a:effectLst/>
        </p:spPr>
      </p:cxnSp>
      <p:cxnSp>
        <p:nvCxnSpPr>
          <p:cNvPr id="11" name="Straight Connector 10"/>
          <p:cNvCxnSpPr/>
          <p:nvPr/>
        </p:nvCxnSpPr>
        <p:spPr bwMode="auto">
          <a:xfrm rot="16200000" flipV="1">
            <a:off x="1102412" y="3073676"/>
            <a:ext cx="2995919" cy="0"/>
          </a:xfrm>
          <a:prstGeom prst="line">
            <a:avLst/>
          </a:prstGeom>
          <a:solidFill>
            <a:schemeClr val="accent1"/>
          </a:solidFill>
          <a:ln w="12700" cap="flat" cmpd="sng" algn="ctr">
            <a:solidFill>
              <a:schemeClr val="tx1">
                <a:lumMod val="65000"/>
                <a:lumOff val="35000"/>
              </a:schemeClr>
            </a:solidFill>
            <a:prstDash val="dash"/>
            <a:round/>
            <a:headEnd type="none" w="med" len="med"/>
            <a:tailEnd type="none" w="med" len="med"/>
          </a:ln>
          <a:effectLst/>
        </p:spPr>
      </p:cxnSp>
      <p:cxnSp>
        <p:nvCxnSpPr>
          <p:cNvPr id="12" name="Straight Connector 11"/>
          <p:cNvCxnSpPr/>
          <p:nvPr/>
        </p:nvCxnSpPr>
        <p:spPr bwMode="auto">
          <a:xfrm rot="16200000" flipV="1">
            <a:off x="1825337" y="3073676"/>
            <a:ext cx="2995919" cy="0"/>
          </a:xfrm>
          <a:prstGeom prst="line">
            <a:avLst/>
          </a:prstGeom>
          <a:solidFill>
            <a:schemeClr val="accent1"/>
          </a:solidFill>
          <a:ln w="12700" cap="flat" cmpd="sng" algn="ctr">
            <a:solidFill>
              <a:schemeClr val="tx1">
                <a:lumMod val="65000"/>
                <a:lumOff val="35000"/>
              </a:schemeClr>
            </a:solidFill>
            <a:prstDash val="dash"/>
            <a:round/>
            <a:headEnd type="none" w="med" len="med"/>
            <a:tailEnd type="none" w="med" len="med"/>
          </a:ln>
          <a:effectLst/>
        </p:spPr>
      </p:cxnSp>
      <p:cxnSp>
        <p:nvCxnSpPr>
          <p:cNvPr id="13" name="Straight Connector 12"/>
          <p:cNvCxnSpPr/>
          <p:nvPr/>
        </p:nvCxnSpPr>
        <p:spPr bwMode="auto">
          <a:xfrm rot="16200000" flipV="1">
            <a:off x="2548261" y="3073676"/>
            <a:ext cx="2995919" cy="0"/>
          </a:xfrm>
          <a:prstGeom prst="line">
            <a:avLst/>
          </a:prstGeom>
          <a:solidFill>
            <a:schemeClr val="accent1"/>
          </a:solidFill>
          <a:ln w="12700" cap="flat" cmpd="sng" algn="ctr">
            <a:solidFill>
              <a:schemeClr val="tx1">
                <a:lumMod val="65000"/>
                <a:lumOff val="35000"/>
              </a:schemeClr>
            </a:solidFill>
            <a:prstDash val="dash"/>
            <a:round/>
            <a:headEnd type="none" w="med" len="med"/>
            <a:tailEnd type="none" w="med" len="med"/>
          </a:ln>
          <a:effectLst/>
        </p:spPr>
      </p:cxnSp>
      <p:cxnSp>
        <p:nvCxnSpPr>
          <p:cNvPr id="14" name="Straight Connector 13"/>
          <p:cNvCxnSpPr/>
          <p:nvPr/>
        </p:nvCxnSpPr>
        <p:spPr bwMode="auto">
          <a:xfrm rot="16200000" flipV="1">
            <a:off x="3271185" y="3073677"/>
            <a:ext cx="2995919" cy="0"/>
          </a:xfrm>
          <a:prstGeom prst="line">
            <a:avLst/>
          </a:prstGeom>
          <a:solidFill>
            <a:schemeClr val="accent1"/>
          </a:solidFill>
          <a:ln w="12700" cap="flat" cmpd="sng" algn="ctr">
            <a:solidFill>
              <a:schemeClr val="tx1">
                <a:lumMod val="65000"/>
                <a:lumOff val="35000"/>
              </a:schemeClr>
            </a:solidFill>
            <a:prstDash val="dash"/>
            <a:round/>
            <a:headEnd type="none" w="med" len="med"/>
            <a:tailEnd type="none" w="med" len="med"/>
          </a:ln>
          <a:effectLst/>
        </p:spPr>
      </p:cxnSp>
      <p:cxnSp>
        <p:nvCxnSpPr>
          <p:cNvPr id="15" name="Straight Connector 14"/>
          <p:cNvCxnSpPr/>
          <p:nvPr/>
        </p:nvCxnSpPr>
        <p:spPr bwMode="auto">
          <a:xfrm rot="16200000" flipV="1">
            <a:off x="3994109" y="3073677"/>
            <a:ext cx="2995919" cy="0"/>
          </a:xfrm>
          <a:prstGeom prst="line">
            <a:avLst/>
          </a:prstGeom>
          <a:solidFill>
            <a:schemeClr val="accent1"/>
          </a:solidFill>
          <a:ln w="12700" cap="flat" cmpd="sng" algn="ctr">
            <a:solidFill>
              <a:schemeClr val="tx1">
                <a:lumMod val="65000"/>
                <a:lumOff val="35000"/>
              </a:schemeClr>
            </a:solidFill>
            <a:prstDash val="dash"/>
            <a:round/>
            <a:headEnd type="none" w="med" len="med"/>
            <a:tailEnd type="none" w="med" len="med"/>
          </a:ln>
          <a:effectLst/>
        </p:spPr>
      </p:cxnSp>
      <p:sp>
        <p:nvSpPr>
          <p:cNvPr id="16" name="Rectangular Callout 15"/>
          <p:cNvSpPr/>
          <p:nvPr/>
        </p:nvSpPr>
        <p:spPr bwMode="auto">
          <a:xfrm>
            <a:off x="2602387" y="3083220"/>
            <a:ext cx="1244108" cy="361082"/>
          </a:xfrm>
          <a:prstGeom prst="wedgeRectCallout">
            <a:avLst>
              <a:gd name="adj1" fmla="val 51833"/>
              <a:gd name="adj2" fmla="val 109911"/>
            </a:avLst>
          </a:prstGeom>
          <a:solidFill>
            <a:schemeClr val="accent1"/>
          </a:solidFill>
          <a:ln w="63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257175" indent="-257175" algn="ctr" defTabSz="685800">
              <a:lnSpc>
                <a:spcPct val="90000"/>
              </a:lnSpc>
              <a:spcBef>
                <a:spcPct val="20000"/>
              </a:spcBef>
              <a:buClr>
                <a:srgbClr val="FFFFFF"/>
              </a:buClr>
              <a:buSzPct val="70000"/>
            </a:pPr>
            <a:r>
              <a:rPr lang="en-US" sz="1500" b="1" dirty="0">
                <a:ln>
                  <a:solidFill>
                    <a:srgbClr val="0085AC">
                      <a:alpha val="2000"/>
                    </a:srgbClr>
                  </a:solidFill>
                </a:ln>
                <a:solidFill>
                  <a:srgbClr val="FFFFFF"/>
                </a:solidFill>
                <a:latin typeface="Arial"/>
                <a:cs typeface="Arial"/>
              </a:rPr>
              <a:t>Incremental</a:t>
            </a:r>
          </a:p>
        </p:txBody>
      </p:sp>
      <p:sp>
        <p:nvSpPr>
          <p:cNvPr id="17" name="Rectangular Callout 16"/>
          <p:cNvSpPr/>
          <p:nvPr/>
        </p:nvSpPr>
        <p:spPr bwMode="auto">
          <a:xfrm>
            <a:off x="6639895" y="2179199"/>
            <a:ext cx="1094434" cy="361082"/>
          </a:xfrm>
          <a:prstGeom prst="wedgeRectCallout">
            <a:avLst>
              <a:gd name="adj1" fmla="val -73183"/>
              <a:gd name="adj2" fmla="val 168140"/>
            </a:avLst>
          </a:prstGeom>
          <a:solidFill>
            <a:schemeClr val="accent1"/>
          </a:solidFill>
          <a:ln w="63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257175" indent="-257175" algn="ctr" defTabSz="685800">
              <a:lnSpc>
                <a:spcPct val="90000"/>
              </a:lnSpc>
              <a:spcBef>
                <a:spcPct val="20000"/>
              </a:spcBef>
              <a:buClr>
                <a:srgbClr val="FFFFFF"/>
              </a:buClr>
              <a:buSzPct val="70000"/>
            </a:pPr>
            <a:r>
              <a:rPr lang="en-US" sz="1500" b="1" dirty="0">
                <a:ln>
                  <a:solidFill>
                    <a:srgbClr val="0085AC">
                      <a:alpha val="2000"/>
                    </a:srgbClr>
                  </a:solidFill>
                </a:ln>
                <a:solidFill>
                  <a:srgbClr val="FFFFFF"/>
                </a:solidFill>
                <a:latin typeface="Arial"/>
                <a:cs typeface="Arial"/>
              </a:rPr>
              <a:t>Waterfall</a:t>
            </a:r>
          </a:p>
        </p:txBody>
      </p:sp>
      <p:sp>
        <p:nvSpPr>
          <p:cNvPr id="35" name="TextBox 34"/>
          <p:cNvSpPr txBox="1"/>
          <p:nvPr/>
        </p:nvSpPr>
        <p:spPr>
          <a:xfrm>
            <a:off x="3519590" y="1217021"/>
            <a:ext cx="1271502" cy="300082"/>
          </a:xfrm>
          <a:prstGeom prst="rect">
            <a:avLst/>
          </a:prstGeom>
          <a:noFill/>
        </p:spPr>
        <p:txBody>
          <a:bodyPr wrap="none" rtlCol="0">
            <a:spAutoFit/>
          </a:bodyPr>
          <a:lstStyle/>
          <a:p>
            <a:pPr algn="l"/>
            <a:r>
              <a:rPr lang="en-US" sz="1350" dirty="0">
                <a:latin typeface="Arial"/>
                <a:cs typeface="Arial"/>
              </a:rPr>
              <a:t>Fast feedback</a:t>
            </a:r>
          </a:p>
        </p:txBody>
      </p:sp>
      <p:cxnSp>
        <p:nvCxnSpPr>
          <p:cNvPr id="36" name="Straight Arrow Connector 35"/>
          <p:cNvCxnSpPr/>
          <p:nvPr/>
        </p:nvCxnSpPr>
        <p:spPr bwMode="auto">
          <a:xfrm>
            <a:off x="2262291" y="1485396"/>
            <a:ext cx="251460" cy="434340"/>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37" name="Straight Arrow Connector 36"/>
          <p:cNvCxnSpPr/>
          <p:nvPr/>
        </p:nvCxnSpPr>
        <p:spPr bwMode="auto">
          <a:xfrm>
            <a:off x="3702471" y="1485396"/>
            <a:ext cx="251460" cy="434340"/>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38" name="Straight Arrow Connector 37"/>
          <p:cNvCxnSpPr/>
          <p:nvPr/>
        </p:nvCxnSpPr>
        <p:spPr bwMode="auto">
          <a:xfrm>
            <a:off x="2986191" y="1485396"/>
            <a:ext cx="251460" cy="434340"/>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39" name="Straight Arrow Connector 38"/>
          <p:cNvCxnSpPr/>
          <p:nvPr/>
        </p:nvCxnSpPr>
        <p:spPr bwMode="auto">
          <a:xfrm>
            <a:off x="5135031" y="1485396"/>
            <a:ext cx="251460" cy="434340"/>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40" name="Straight Arrow Connector 39"/>
          <p:cNvCxnSpPr/>
          <p:nvPr/>
        </p:nvCxnSpPr>
        <p:spPr bwMode="auto">
          <a:xfrm>
            <a:off x="5897031" y="1485396"/>
            <a:ext cx="251460" cy="434340"/>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41" name="Straight Arrow Connector 40"/>
          <p:cNvCxnSpPr/>
          <p:nvPr/>
        </p:nvCxnSpPr>
        <p:spPr bwMode="auto">
          <a:xfrm>
            <a:off x="4441611" y="1485396"/>
            <a:ext cx="251460" cy="434340"/>
          </a:xfrm>
          <a:prstGeom prst="straightConnector1">
            <a:avLst/>
          </a:prstGeom>
          <a:solidFill>
            <a:schemeClr val="accent1"/>
          </a:solidFill>
          <a:ln w="9525" cap="flat" cmpd="sng" algn="ctr">
            <a:solidFill>
              <a:schemeClr val="tx1"/>
            </a:solidFill>
            <a:prstDash val="solid"/>
            <a:round/>
            <a:headEnd type="none"/>
            <a:tailEnd type="arrow"/>
          </a:ln>
          <a:effectLst/>
        </p:spPr>
      </p:cxnSp>
      <p:sp>
        <p:nvSpPr>
          <p:cNvPr id="44" name="Rectangle 43"/>
          <p:cNvSpPr/>
          <p:nvPr/>
        </p:nvSpPr>
        <p:spPr bwMode="auto">
          <a:xfrm>
            <a:off x="2664746" y="4157718"/>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45" name="Rectangle 44"/>
          <p:cNvSpPr/>
          <p:nvPr/>
        </p:nvSpPr>
        <p:spPr bwMode="auto">
          <a:xfrm>
            <a:off x="3380231" y="4157718"/>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46" name="Rectangle 45"/>
          <p:cNvSpPr/>
          <p:nvPr/>
        </p:nvSpPr>
        <p:spPr bwMode="auto">
          <a:xfrm>
            <a:off x="4095716" y="4154898"/>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47" name="Rectangle 46"/>
          <p:cNvSpPr/>
          <p:nvPr/>
        </p:nvSpPr>
        <p:spPr bwMode="auto">
          <a:xfrm>
            <a:off x="3382411" y="3751052"/>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48" name="Rectangle 47"/>
          <p:cNvSpPr/>
          <p:nvPr/>
        </p:nvSpPr>
        <p:spPr bwMode="auto">
          <a:xfrm>
            <a:off x="4097897" y="3751052"/>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49" name="Rectangle 48"/>
          <p:cNvSpPr/>
          <p:nvPr/>
        </p:nvSpPr>
        <p:spPr bwMode="auto">
          <a:xfrm>
            <a:off x="4097897" y="3350026"/>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0" name="Rectangle 49"/>
          <p:cNvSpPr/>
          <p:nvPr/>
        </p:nvSpPr>
        <p:spPr bwMode="auto">
          <a:xfrm>
            <a:off x="4826817" y="4159887"/>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1" name="Rectangle 50"/>
          <p:cNvSpPr/>
          <p:nvPr/>
        </p:nvSpPr>
        <p:spPr bwMode="auto">
          <a:xfrm>
            <a:off x="4828997" y="3756041"/>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2" name="Rectangle 51"/>
          <p:cNvSpPr/>
          <p:nvPr/>
        </p:nvSpPr>
        <p:spPr bwMode="auto">
          <a:xfrm>
            <a:off x="4828997" y="3355015"/>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3" name="Rectangle 52"/>
          <p:cNvSpPr/>
          <p:nvPr/>
        </p:nvSpPr>
        <p:spPr bwMode="auto">
          <a:xfrm>
            <a:off x="4828997" y="2956808"/>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4" name="Rectangle 53"/>
          <p:cNvSpPr/>
          <p:nvPr/>
        </p:nvSpPr>
        <p:spPr bwMode="auto">
          <a:xfrm>
            <a:off x="5565725" y="4157067"/>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5" name="Rectangle 54"/>
          <p:cNvSpPr/>
          <p:nvPr/>
        </p:nvSpPr>
        <p:spPr bwMode="auto">
          <a:xfrm>
            <a:off x="5567905" y="3753221"/>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6" name="Rectangle 55"/>
          <p:cNvSpPr/>
          <p:nvPr/>
        </p:nvSpPr>
        <p:spPr bwMode="auto">
          <a:xfrm>
            <a:off x="5567905" y="3352195"/>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7" name="Rectangle 56"/>
          <p:cNvSpPr/>
          <p:nvPr/>
        </p:nvSpPr>
        <p:spPr bwMode="auto">
          <a:xfrm>
            <a:off x="5567904" y="2953988"/>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58" name="Rectangle 57"/>
          <p:cNvSpPr/>
          <p:nvPr/>
        </p:nvSpPr>
        <p:spPr bwMode="auto">
          <a:xfrm>
            <a:off x="5565090" y="2552962"/>
            <a:ext cx="605513" cy="392415"/>
          </a:xfrm>
          <a:prstGeom prst="rect">
            <a:avLst/>
          </a:prstGeom>
          <a:solidFill>
            <a:schemeClr val="tx1">
              <a:lumMod val="50000"/>
              <a:lumOff val="50000"/>
            </a:schemeClr>
          </a:solidFill>
          <a:ln w="19050" cap="flat" cmpd="sng" algn="ctr">
            <a:solidFill>
              <a:schemeClr val="bg1"/>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defTabSz="685800" eaLnBrk="0" hangingPunct="0">
              <a:spcBef>
                <a:spcPct val="20000"/>
              </a:spcBef>
            </a:pPr>
            <a:endParaRPr lang="en-US" sz="1650" i="1" dirty="0">
              <a:solidFill>
                <a:srgbClr val="000000"/>
              </a:solidFill>
              <a:latin typeface="Arial"/>
              <a:cs typeface="Arial"/>
            </a:endParaRPr>
          </a:p>
        </p:txBody>
      </p:sp>
      <p:sp>
        <p:nvSpPr>
          <p:cNvPr id="33" name="Freeform 32"/>
          <p:cNvSpPr/>
          <p:nvPr/>
        </p:nvSpPr>
        <p:spPr bwMode="auto">
          <a:xfrm>
            <a:off x="6185672" y="2895001"/>
            <a:ext cx="362237" cy="1674037"/>
          </a:xfrm>
          <a:custGeom>
            <a:avLst/>
            <a:gdLst>
              <a:gd name="connsiteX0" fmla="*/ 2048256 w 2048256"/>
              <a:gd name="connsiteY0" fmla="*/ 0 h 1975104"/>
              <a:gd name="connsiteX1" fmla="*/ 1362456 w 2048256"/>
              <a:gd name="connsiteY1" fmla="*/ 1307592 h 1975104"/>
              <a:gd name="connsiteX2" fmla="*/ 0 w 2048256"/>
              <a:gd name="connsiteY2" fmla="*/ 1975104 h 1975104"/>
              <a:gd name="connsiteX3" fmla="*/ 0 w 2048256"/>
              <a:gd name="connsiteY3" fmla="*/ 1975104 h 1975104"/>
              <a:gd name="connsiteX0" fmla="*/ 2048256 w 2048256"/>
              <a:gd name="connsiteY0" fmla="*/ 0 h 1975104"/>
              <a:gd name="connsiteX1" fmla="*/ 1362457 w 2048256"/>
              <a:gd name="connsiteY1" fmla="*/ 1205896 h 1975104"/>
              <a:gd name="connsiteX2" fmla="*/ 0 w 2048256"/>
              <a:gd name="connsiteY2" fmla="*/ 1975104 h 1975104"/>
              <a:gd name="connsiteX3" fmla="*/ 0 w 2048256"/>
              <a:gd name="connsiteY3" fmla="*/ 1975104 h 1975104"/>
            </a:gdLst>
            <a:ahLst/>
            <a:cxnLst>
              <a:cxn ang="0">
                <a:pos x="connsiteX0" y="connsiteY0"/>
              </a:cxn>
              <a:cxn ang="0">
                <a:pos x="connsiteX1" y="connsiteY1"/>
              </a:cxn>
              <a:cxn ang="0">
                <a:pos x="connsiteX2" y="connsiteY2"/>
              </a:cxn>
              <a:cxn ang="0">
                <a:pos x="connsiteX3" y="connsiteY3"/>
              </a:cxn>
            </a:cxnLst>
            <a:rect l="l" t="t" r="r" b="b"/>
            <a:pathLst>
              <a:path w="2048256" h="1975104">
                <a:moveTo>
                  <a:pt x="2048256" y="0"/>
                </a:moveTo>
                <a:cubicBezTo>
                  <a:pt x="1876044" y="489204"/>
                  <a:pt x="1703833" y="876712"/>
                  <a:pt x="1362457" y="1205896"/>
                </a:cubicBezTo>
                <a:cubicBezTo>
                  <a:pt x="1021081" y="1535080"/>
                  <a:pt x="227076" y="1846903"/>
                  <a:pt x="0" y="1975104"/>
                </a:cubicBezTo>
                <a:lnTo>
                  <a:pt x="0" y="1975104"/>
                </a:lnTo>
              </a:path>
            </a:pathLst>
          </a:custGeom>
          <a:noFill/>
          <a:ln w="66675" cmpd="sng">
            <a:solidFill>
              <a:schemeClr val="accent2"/>
            </a:solidFill>
            <a:round/>
            <a:headEnd/>
            <a:tailEnd/>
          </a:ln>
          <a:effectLst/>
        </p:spPr>
        <p:txBody>
          <a:bodyPr/>
          <a:lstStyle/>
          <a:p>
            <a:pPr defTabSz="685800"/>
            <a:endParaRPr lang="en-US" sz="1350" dirty="0">
              <a:ln w="76200" cmpd="sng">
                <a:solidFill>
                  <a:srgbClr val="000000"/>
                </a:solidFill>
              </a:ln>
              <a:solidFill>
                <a:srgbClr val="000000"/>
              </a:solidFill>
              <a:latin typeface="Arial"/>
              <a:cs typeface="Arial"/>
            </a:endParaRPr>
          </a:p>
        </p:txBody>
      </p:sp>
    </p:spTree>
    <p:extLst>
      <p:ext uri="{BB962C8B-B14F-4D97-AF65-F5344CB8AC3E}">
        <p14:creationId xmlns:p14="http://schemas.microsoft.com/office/powerpoint/2010/main" val="3291145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the Lean enterprise</a:t>
            </a:r>
          </a:p>
        </p:txBody>
      </p:sp>
    </p:spTree>
    <p:extLst>
      <p:ext uri="{BB962C8B-B14F-4D97-AF65-F5344CB8AC3E}">
        <p14:creationId xmlns:p14="http://schemas.microsoft.com/office/powerpoint/2010/main" val="1759533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497" y="143802"/>
            <a:ext cx="8328661" cy="301752"/>
          </a:xfrm>
        </p:spPr>
        <p:txBody>
          <a:bodyPr/>
          <a:lstStyle/>
          <a:p>
            <a:r>
              <a:rPr lang="en-US" dirty="0"/>
              <a:t>Start with Essential SAFe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9427"/>
          <a:stretch/>
        </p:blipFill>
        <p:spPr>
          <a:xfrm>
            <a:off x="934425" y="1499617"/>
            <a:ext cx="6551442" cy="2632662"/>
          </a:xfrm>
          <a:prstGeom prst="rect">
            <a:avLst/>
          </a:prstGeom>
        </p:spPr>
      </p:pic>
      <p:grpSp>
        <p:nvGrpSpPr>
          <p:cNvPr id="3" name="Group 2">
            <a:extLst>
              <a:ext uri="{FF2B5EF4-FFF2-40B4-BE49-F238E27FC236}">
                <a16:creationId xmlns:a16="http://schemas.microsoft.com/office/drawing/2014/main" id="{06714643-83F5-6842-B99B-350C788AF1EC}"/>
              </a:ext>
            </a:extLst>
          </p:cNvPr>
          <p:cNvGrpSpPr/>
          <p:nvPr/>
        </p:nvGrpSpPr>
        <p:grpSpPr>
          <a:xfrm>
            <a:off x="3074086" y="4013200"/>
            <a:ext cx="1337721" cy="689943"/>
            <a:chOff x="3074086" y="4013200"/>
            <a:chExt cx="1337721" cy="689943"/>
          </a:xfrm>
        </p:grpSpPr>
        <p:sp>
          <p:nvSpPr>
            <p:cNvPr id="18" name="Content Placeholder 2"/>
            <p:cNvSpPr txBox="1">
              <a:spLocks/>
            </p:cNvSpPr>
            <p:nvPr/>
          </p:nvSpPr>
          <p:spPr>
            <a:xfrm>
              <a:off x="3074086" y="4264299"/>
              <a:ext cx="1104883" cy="438844"/>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lgn="r">
                <a:spcBef>
                  <a:spcPts val="1000"/>
                </a:spcBef>
                <a:spcAft>
                  <a:spcPts val="1000"/>
                </a:spcAft>
                <a:buFont typeface="Webdings" pitchFamily="18" charset="2"/>
                <a:buNone/>
              </a:pPr>
              <a:r>
                <a:rPr lang="en-US" sz="1100" b="1" kern="0" dirty="0"/>
                <a:t>Lean-Agile Principles</a:t>
              </a:r>
            </a:p>
          </p:txBody>
        </p:sp>
        <p:cxnSp>
          <p:nvCxnSpPr>
            <p:cNvPr id="43" name="Straight Connector 42"/>
            <p:cNvCxnSpPr>
              <a:endCxn id="46" idx="0"/>
            </p:cNvCxnSpPr>
            <p:nvPr/>
          </p:nvCxnSpPr>
          <p:spPr bwMode="auto">
            <a:xfrm flipH="1">
              <a:off x="4274647" y="4013200"/>
              <a:ext cx="0" cy="360773"/>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sp>
          <p:nvSpPr>
            <p:cNvPr id="46" name="Oval 45"/>
            <p:cNvSpPr/>
            <p:nvPr/>
          </p:nvSpPr>
          <p:spPr bwMode="auto">
            <a:xfrm>
              <a:off x="4137487" y="4373973"/>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200" dirty="0">
                  <a:solidFill>
                    <a:schemeClr val="bg1"/>
                  </a:solidFill>
                </a:rPr>
                <a:t>1</a:t>
              </a:r>
            </a:p>
          </p:txBody>
        </p:sp>
      </p:grpSp>
      <p:grpSp>
        <p:nvGrpSpPr>
          <p:cNvPr id="8" name="Group 7">
            <a:extLst>
              <a:ext uri="{FF2B5EF4-FFF2-40B4-BE49-F238E27FC236}">
                <a16:creationId xmlns:a16="http://schemas.microsoft.com/office/drawing/2014/main" id="{2C599286-8A44-8946-9A54-C6BB30C41FA0}"/>
              </a:ext>
            </a:extLst>
          </p:cNvPr>
          <p:cNvGrpSpPr/>
          <p:nvPr/>
        </p:nvGrpSpPr>
        <p:grpSpPr>
          <a:xfrm>
            <a:off x="134805" y="990713"/>
            <a:ext cx="3834630" cy="2147261"/>
            <a:chOff x="134805" y="990713"/>
            <a:chExt cx="3834630" cy="2147261"/>
          </a:xfrm>
        </p:grpSpPr>
        <p:sp>
          <p:nvSpPr>
            <p:cNvPr id="9" name="Oval 8">
              <a:extLst>
                <a:ext uri="{FF2B5EF4-FFF2-40B4-BE49-F238E27FC236}">
                  <a16:creationId xmlns:a16="http://schemas.microsoft.com/office/drawing/2014/main" id="{34FF58C2-033E-574F-8484-12DE4DD1CBA3}"/>
                </a:ext>
              </a:extLst>
            </p:cNvPr>
            <p:cNvSpPr/>
            <p:nvPr/>
          </p:nvSpPr>
          <p:spPr bwMode="auto">
            <a:xfrm>
              <a:off x="1807009" y="1073502"/>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600" dirty="0">
                  <a:solidFill>
                    <a:schemeClr val="bg1"/>
                  </a:solidFill>
                </a:rPr>
                <a:t>2</a:t>
              </a:r>
            </a:p>
          </p:txBody>
        </p:sp>
        <p:sp>
          <p:nvSpPr>
            <p:cNvPr id="10" name="Content Placeholder 2">
              <a:extLst>
                <a:ext uri="{FF2B5EF4-FFF2-40B4-BE49-F238E27FC236}">
                  <a16:creationId xmlns:a16="http://schemas.microsoft.com/office/drawing/2014/main" id="{D496176B-996D-2D48-B91A-5A4AA8DEDC33}"/>
                </a:ext>
              </a:extLst>
            </p:cNvPr>
            <p:cNvSpPr txBox="1">
              <a:spLocks/>
            </p:cNvSpPr>
            <p:nvPr/>
          </p:nvSpPr>
          <p:spPr>
            <a:xfrm>
              <a:off x="134805" y="990713"/>
              <a:ext cx="1599239" cy="330897"/>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lgn="r">
                <a:spcBef>
                  <a:spcPts val="1000"/>
                </a:spcBef>
                <a:spcAft>
                  <a:spcPts val="1000"/>
                </a:spcAft>
                <a:buFont typeface="Webdings" pitchFamily="18" charset="2"/>
                <a:buNone/>
              </a:pPr>
              <a:r>
                <a:rPr lang="en-US" sz="1100" b="1" kern="0" dirty="0"/>
                <a:t>Real Agile Teams and Trains</a:t>
              </a:r>
            </a:p>
          </p:txBody>
        </p:sp>
        <p:cxnSp>
          <p:nvCxnSpPr>
            <p:cNvPr id="11" name="Straight Connector 10">
              <a:extLst>
                <a:ext uri="{FF2B5EF4-FFF2-40B4-BE49-F238E27FC236}">
                  <a16:creationId xmlns:a16="http://schemas.microsoft.com/office/drawing/2014/main" id="{D66FF017-ED35-A94B-9D64-2FC9C47B74A2}"/>
                </a:ext>
              </a:extLst>
            </p:cNvPr>
            <p:cNvCxnSpPr/>
            <p:nvPr/>
          </p:nvCxnSpPr>
          <p:spPr bwMode="auto">
            <a:xfrm flipH="1" flipV="1">
              <a:off x="2044458" y="1211184"/>
              <a:ext cx="1924977" cy="682603"/>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cxnSp>
          <p:nvCxnSpPr>
            <p:cNvPr id="12" name="Straight Connector 11">
              <a:extLst>
                <a:ext uri="{FF2B5EF4-FFF2-40B4-BE49-F238E27FC236}">
                  <a16:creationId xmlns:a16="http://schemas.microsoft.com/office/drawing/2014/main" id="{E4ABE1DC-377C-2241-9175-E4326ADC485D}"/>
                </a:ext>
              </a:extLst>
            </p:cNvPr>
            <p:cNvCxnSpPr>
              <a:endCxn id="9" idx="4"/>
            </p:cNvCxnSpPr>
            <p:nvPr/>
          </p:nvCxnSpPr>
          <p:spPr bwMode="auto">
            <a:xfrm flipH="1" flipV="1">
              <a:off x="1944169" y="1347822"/>
              <a:ext cx="127454" cy="1790152"/>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grpSp>
        <p:nvGrpSpPr>
          <p:cNvPr id="13" name="Group 12">
            <a:extLst>
              <a:ext uri="{FF2B5EF4-FFF2-40B4-BE49-F238E27FC236}">
                <a16:creationId xmlns:a16="http://schemas.microsoft.com/office/drawing/2014/main" id="{E9966953-1822-044A-AC22-CAB483AF57B0}"/>
              </a:ext>
            </a:extLst>
          </p:cNvPr>
          <p:cNvGrpSpPr/>
          <p:nvPr/>
        </p:nvGrpSpPr>
        <p:grpSpPr>
          <a:xfrm>
            <a:off x="4690017" y="964731"/>
            <a:ext cx="1693209" cy="1615910"/>
            <a:chOff x="4690017" y="964731"/>
            <a:chExt cx="1693209" cy="1615910"/>
          </a:xfrm>
        </p:grpSpPr>
        <p:sp>
          <p:nvSpPr>
            <p:cNvPr id="14" name="Oval 13">
              <a:extLst>
                <a:ext uri="{FF2B5EF4-FFF2-40B4-BE49-F238E27FC236}">
                  <a16:creationId xmlns:a16="http://schemas.microsoft.com/office/drawing/2014/main" id="{A02F0193-D1A2-9742-9799-AF337A0B0EFC}"/>
                </a:ext>
              </a:extLst>
            </p:cNvPr>
            <p:cNvSpPr/>
            <p:nvPr/>
          </p:nvSpPr>
          <p:spPr bwMode="auto">
            <a:xfrm>
              <a:off x="4834976" y="1066344"/>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600" dirty="0">
                  <a:solidFill>
                    <a:schemeClr val="bg1"/>
                  </a:solidFill>
                </a:rPr>
                <a:t>3</a:t>
              </a:r>
            </a:p>
          </p:txBody>
        </p:sp>
        <p:sp>
          <p:nvSpPr>
            <p:cNvPr id="15" name="Content Placeholder 2">
              <a:extLst>
                <a:ext uri="{FF2B5EF4-FFF2-40B4-BE49-F238E27FC236}">
                  <a16:creationId xmlns:a16="http://schemas.microsoft.com/office/drawing/2014/main" id="{C280342E-BBCD-7E4F-BB70-284F9CD56023}"/>
                </a:ext>
              </a:extLst>
            </p:cNvPr>
            <p:cNvSpPr txBox="1">
              <a:spLocks/>
            </p:cNvSpPr>
            <p:nvPr/>
          </p:nvSpPr>
          <p:spPr>
            <a:xfrm>
              <a:off x="5109296" y="964731"/>
              <a:ext cx="1273930" cy="417712"/>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1000"/>
                </a:spcBef>
                <a:spcAft>
                  <a:spcPts val="1000"/>
                </a:spcAft>
                <a:buFont typeface="Webdings" pitchFamily="18" charset="2"/>
                <a:buNone/>
              </a:pPr>
              <a:r>
                <a:rPr lang="en-US" sz="1100" b="1" kern="0" dirty="0"/>
                <a:t>Cadence and Synchronization</a:t>
              </a:r>
            </a:p>
          </p:txBody>
        </p:sp>
        <p:cxnSp>
          <p:nvCxnSpPr>
            <p:cNvPr id="16" name="Straight Connector 15">
              <a:extLst>
                <a:ext uri="{FF2B5EF4-FFF2-40B4-BE49-F238E27FC236}">
                  <a16:creationId xmlns:a16="http://schemas.microsoft.com/office/drawing/2014/main" id="{D1A79220-C8C4-9B40-B4AC-6CFBCAD93022}"/>
                </a:ext>
              </a:extLst>
            </p:cNvPr>
            <p:cNvCxnSpPr/>
            <p:nvPr/>
          </p:nvCxnSpPr>
          <p:spPr bwMode="auto">
            <a:xfrm flipV="1">
              <a:off x="4690017" y="1315128"/>
              <a:ext cx="226810" cy="1265513"/>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grpSp>
        <p:nvGrpSpPr>
          <p:cNvPr id="17" name="Group 16">
            <a:extLst>
              <a:ext uri="{FF2B5EF4-FFF2-40B4-BE49-F238E27FC236}">
                <a16:creationId xmlns:a16="http://schemas.microsoft.com/office/drawing/2014/main" id="{E54B70A0-8181-1C4D-984C-4A2C06D8C547}"/>
              </a:ext>
            </a:extLst>
          </p:cNvPr>
          <p:cNvGrpSpPr/>
          <p:nvPr/>
        </p:nvGrpSpPr>
        <p:grpSpPr>
          <a:xfrm>
            <a:off x="6391946" y="3044952"/>
            <a:ext cx="1600255" cy="1413357"/>
            <a:chOff x="6391946" y="3044952"/>
            <a:chExt cx="1600255" cy="1413357"/>
          </a:xfrm>
        </p:grpSpPr>
        <p:sp>
          <p:nvSpPr>
            <p:cNvPr id="19" name="Content Placeholder 2">
              <a:extLst>
                <a:ext uri="{FF2B5EF4-FFF2-40B4-BE49-F238E27FC236}">
                  <a16:creationId xmlns:a16="http://schemas.microsoft.com/office/drawing/2014/main" id="{BE16805D-4059-FF49-93F1-CAAEEA621552}"/>
                </a:ext>
              </a:extLst>
            </p:cNvPr>
            <p:cNvSpPr txBox="1">
              <a:spLocks/>
            </p:cNvSpPr>
            <p:nvPr/>
          </p:nvSpPr>
          <p:spPr>
            <a:xfrm>
              <a:off x="7023435" y="4127412"/>
              <a:ext cx="968766" cy="330897"/>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1000"/>
                </a:spcBef>
                <a:spcAft>
                  <a:spcPts val="1000"/>
                </a:spcAft>
                <a:buFont typeface="Webdings" pitchFamily="18" charset="2"/>
                <a:buNone/>
              </a:pPr>
              <a:r>
                <a:rPr lang="en-US" sz="1100" b="1" kern="0" dirty="0"/>
                <a:t>PI Planning</a:t>
              </a:r>
            </a:p>
          </p:txBody>
        </p:sp>
        <p:cxnSp>
          <p:nvCxnSpPr>
            <p:cNvPr id="20" name="Straight Connector 19">
              <a:extLst>
                <a:ext uri="{FF2B5EF4-FFF2-40B4-BE49-F238E27FC236}">
                  <a16:creationId xmlns:a16="http://schemas.microsoft.com/office/drawing/2014/main" id="{994FBB17-A1C9-5746-96C9-349F3F95E77A}"/>
                </a:ext>
              </a:extLst>
            </p:cNvPr>
            <p:cNvCxnSpPr>
              <a:endCxn id="21" idx="0"/>
            </p:cNvCxnSpPr>
            <p:nvPr/>
          </p:nvCxnSpPr>
          <p:spPr bwMode="auto">
            <a:xfrm>
              <a:off x="6391946" y="3044952"/>
              <a:ext cx="537030" cy="1087327"/>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sp>
          <p:nvSpPr>
            <p:cNvPr id="21" name="Oval 20">
              <a:extLst>
                <a:ext uri="{FF2B5EF4-FFF2-40B4-BE49-F238E27FC236}">
                  <a16:creationId xmlns:a16="http://schemas.microsoft.com/office/drawing/2014/main" id="{2DA6C886-77A7-1C4B-927A-FAE1379DC634}"/>
                </a:ext>
              </a:extLst>
            </p:cNvPr>
            <p:cNvSpPr/>
            <p:nvPr/>
          </p:nvSpPr>
          <p:spPr bwMode="auto">
            <a:xfrm>
              <a:off x="6791816" y="4132279"/>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200" dirty="0">
                  <a:solidFill>
                    <a:schemeClr val="bg1"/>
                  </a:solidFill>
                </a:rPr>
                <a:t>4</a:t>
              </a:r>
            </a:p>
          </p:txBody>
        </p:sp>
      </p:grpSp>
      <p:grpSp>
        <p:nvGrpSpPr>
          <p:cNvPr id="22" name="Group 21">
            <a:extLst>
              <a:ext uri="{FF2B5EF4-FFF2-40B4-BE49-F238E27FC236}">
                <a16:creationId xmlns:a16="http://schemas.microsoft.com/office/drawing/2014/main" id="{FFD5D8A3-D362-7947-BEA4-D4C12D0AC3CA}"/>
              </a:ext>
            </a:extLst>
          </p:cNvPr>
          <p:cNvGrpSpPr/>
          <p:nvPr/>
        </p:nvGrpSpPr>
        <p:grpSpPr>
          <a:xfrm>
            <a:off x="5590777" y="1654390"/>
            <a:ext cx="3389937" cy="676779"/>
            <a:chOff x="5590777" y="1654390"/>
            <a:chExt cx="3389937" cy="676779"/>
          </a:xfrm>
        </p:grpSpPr>
        <p:sp>
          <p:nvSpPr>
            <p:cNvPr id="23" name="Content Placeholder 2">
              <a:extLst>
                <a:ext uri="{FF2B5EF4-FFF2-40B4-BE49-F238E27FC236}">
                  <a16:creationId xmlns:a16="http://schemas.microsoft.com/office/drawing/2014/main" id="{621FBE12-DA88-5D4C-AE8E-950B108406AC}"/>
                </a:ext>
              </a:extLst>
            </p:cNvPr>
            <p:cNvSpPr txBox="1">
              <a:spLocks/>
            </p:cNvSpPr>
            <p:nvPr/>
          </p:nvSpPr>
          <p:spPr>
            <a:xfrm>
              <a:off x="7889063" y="1789309"/>
              <a:ext cx="1091651" cy="541860"/>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1000"/>
                </a:spcBef>
                <a:spcAft>
                  <a:spcPts val="1000"/>
                </a:spcAft>
                <a:buFont typeface="Webdings" pitchFamily="18" charset="2"/>
                <a:buNone/>
              </a:pPr>
              <a:r>
                <a:rPr lang="en-US" sz="1100" b="1" kern="0" dirty="0"/>
                <a:t>DevOps and </a:t>
              </a:r>
              <a:r>
                <a:rPr lang="en-US" sz="1100" b="1" kern="0" dirty="0" err="1"/>
                <a:t>Releasability</a:t>
              </a:r>
              <a:endParaRPr lang="en-US" sz="1100" b="1" kern="0" dirty="0"/>
            </a:p>
            <a:p>
              <a:pPr marL="0" indent="0">
                <a:spcBef>
                  <a:spcPts val="1000"/>
                </a:spcBef>
                <a:spcAft>
                  <a:spcPts val="1000"/>
                </a:spcAft>
                <a:buFont typeface="Webdings" pitchFamily="18" charset="2"/>
                <a:buNone/>
              </a:pPr>
              <a:endParaRPr lang="en-US" sz="1100" b="1" kern="0" dirty="0"/>
            </a:p>
          </p:txBody>
        </p:sp>
        <p:sp>
          <p:nvSpPr>
            <p:cNvPr id="24" name="Oval 23">
              <a:extLst>
                <a:ext uri="{FF2B5EF4-FFF2-40B4-BE49-F238E27FC236}">
                  <a16:creationId xmlns:a16="http://schemas.microsoft.com/office/drawing/2014/main" id="{94A7080E-B626-7447-9D2C-1BEE5DB71B4F}"/>
                </a:ext>
              </a:extLst>
            </p:cNvPr>
            <p:cNvSpPr/>
            <p:nvPr/>
          </p:nvSpPr>
          <p:spPr bwMode="auto">
            <a:xfrm>
              <a:off x="7655425" y="1894007"/>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200" dirty="0">
                  <a:solidFill>
                    <a:schemeClr val="bg1"/>
                  </a:solidFill>
                </a:rPr>
                <a:t>5</a:t>
              </a:r>
            </a:p>
          </p:txBody>
        </p:sp>
        <p:cxnSp>
          <p:nvCxnSpPr>
            <p:cNvPr id="25" name="Straight Connector 24">
              <a:extLst>
                <a:ext uri="{FF2B5EF4-FFF2-40B4-BE49-F238E27FC236}">
                  <a16:creationId xmlns:a16="http://schemas.microsoft.com/office/drawing/2014/main" id="{2236CBA8-4599-134F-B70C-3896042B4521}"/>
                </a:ext>
              </a:extLst>
            </p:cNvPr>
            <p:cNvCxnSpPr/>
            <p:nvPr/>
          </p:nvCxnSpPr>
          <p:spPr bwMode="auto">
            <a:xfrm>
              <a:off x="5590777" y="1654390"/>
              <a:ext cx="2112400" cy="376777"/>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cxnSp>
          <p:nvCxnSpPr>
            <p:cNvPr id="26" name="Straight Connector 25">
              <a:extLst>
                <a:ext uri="{FF2B5EF4-FFF2-40B4-BE49-F238E27FC236}">
                  <a16:creationId xmlns:a16="http://schemas.microsoft.com/office/drawing/2014/main" id="{1664D09B-EFB7-BB42-BDCC-2F962B56831A}"/>
                </a:ext>
              </a:extLst>
            </p:cNvPr>
            <p:cNvCxnSpPr/>
            <p:nvPr/>
          </p:nvCxnSpPr>
          <p:spPr bwMode="auto">
            <a:xfrm flipV="1">
              <a:off x="7213067" y="2055650"/>
              <a:ext cx="461274" cy="1"/>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grpSp>
        <p:nvGrpSpPr>
          <p:cNvPr id="27" name="Group 26">
            <a:extLst>
              <a:ext uri="{FF2B5EF4-FFF2-40B4-BE49-F238E27FC236}">
                <a16:creationId xmlns:a16="http://schemas.microsoft.com/office/drawing/2014/main" id="{D95B2275-FDE3-054F-BCDC-D67D60969561}"/>
              </a:ext>
            </a:extLst>
          </p:cNvPr>
          <p:cNvGrpSpPr/>
          <p:nvPr/>
        </p:nvGrpSpPr>
        <p:grpSpPr>
          <a:xfrm>
            <a:off x="2906077" y="934384"/>
            <a:ext cx="1599239" cy="1452564"/>
            <a:chOff x="2906077" y="934384"/>
            <a:chExt cx="1599239" cy="1452564"/>
          </a:xfrm>
        </p:grpSpPr>
        <p:sp>
          <p:nvSpPr>
            <p:cNvPr id="28" name="Content Placeholder 2">
              <a:extLst>
                <a:ext uri="{FF2B5EF4-FFF2-40B4-BE49-F238E27FC236}">
                  <a16:creationId xmlns:a16="http://schemas.microsoft.com/office/drawing/2014/main" id="{5EB75EEB-814C-4041-8D8F-79D632510AA5}"/>
                </a:ext>
              </a:extLst>
            </p:cNvPr>
            <p:cNvSpPr txBox="1">
              <a:spLocks/>
            </p:cNvSpPr>
            <p:nvPr/>
          </p:nvSpPr>
          <p:spPr>
            <a:xfrm>
              <a:off x="2906077" y="934384"/>
              <a:ext cx="1599239" cy="330897"/>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1000"/>
                </a:spcBef>
                <a:spcAft>
                  <a:spcPts val="1000"/>
                </a:spcAft>
                <a:buFont typeface="Webdings" pitchFamily="18" charset="2"/>
                <a:buNone/>
              </a:pPr>
              <a:r>
                <a:rPr lang="en-US" sz="1100" b="1" kern="0" dirty="0"/>
                <a:t>System Demo</a:t>
              </a:r>
            </a:p>
          </p:txBody>
        </p:sp>
        <p:sp>
          <p:nvSpPr>
            <p:cNvPr id="29" name="Oval 28">
              <a:extLst>
                <a:ext uri="{FF2B5EF4-FFF2-40B4-BE49-F238E27FC236}">
                  <a16:creationId xmlns:a16="http://schemas.microsoft.com/office/drawing/2014/main" id="{EBFC9ECF-2071-764F-BB08-3FEEB38859C0}"/>
                </a:ext>
              </a:extLst>
            </p:cNvPr>
            <p:cNvSpPr/>
            <p:nvPr/>
          </p:nvSpPr>
          <p:spPr bwMode="auto">
            <a:xfrm>
              <a:off x="3990330" y="935987"/>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600" dirty="0">
                  <a:solidFill>
                    <a:schemeClr val="bg1"/>
                  </a:solidFill>
                </a:rPr>
                <a:t>6</a:t>
              </a:r>
            </a:p>
          </p:txBody>
        </p:sp>
        <p:cxnSp>
          <p:nvCxnSpPr>
            <p:cNvPr id="30" name="Straight Connector 29">
              <a:extLst>
                <a:ext uri="{FF2B5EF4-FFF2-40B4-BE49-F238E27FC236}">
                  <a16:creationId xmlns:a16="http://schemas.microsoft.com/office/drawing/2014/main" id="{A2D44C36-724B-4640-8941-A6E4ECBC4418}"/>
                </a:ext>
              </a:extLst>
            </p:cNvPr>
            <p:cNvCxnSpPr/>
            <p:nvPr/>
          </p:nvCxnSpPr>
          <p:spPr bwMode="auto">
            <a:xfrm flipH="1" flipV="1">
              <a:off x="4134265" y="1203504"/>
              <a:ext cx="102852" cy="1183444"/>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grpSp>
        <p:nvGrpSpPr>
          <p:cNvPr id="31" name="Group 30">
            <a:extLst>
              <a:ext uri="{FF2B5EF4-FFF2-40B4-BE49-F238E27FC236}">
                <a16:creationId xmlns:a16="http://schemas.microsoft.com/office/drawing/2014/main" id="{D60EA051-4C00-544F-BE11-EE7E1D07DB50}"/>
              </a:ext>
            </a:extLst>
          </p:cNvPr>
          <p:cNvGrpSpPr/>
          <p:nvPr/>
        </p:nvGrpSpPr>
        <p:grpSpPr>
          <a:xfrm>
            <a:off x="6442268" y="2412234"/>
            <a:ext cx="2268537" cy="452175"/>
            <a:chOff x="6442268" y="2412234"/>
            <a:chExt cx="2268537" cy="452175"/>
          </a:xfrm>
        </p:grpSpPr>
        <p:sp>
          <p:nvSpPr>
            <p:cNvPr id="32" name="Content Placeholder 2">
              <a:extLst>
                <a:ext uri="{FF2B5EF4-FFF2-40B4-BE49-F238E27FC236}">
                  <a16:creationId xmlns:a16="http://schemas.microsoft.com/office/drawing/2014/main" id="{70D3AA50-D42E-E74D-995F-278A347E58B8}"/>
                </a:ext>
              </a:extLst>
            </p:cNvPr>
            <p:cNvSpPr txBox="1">
              <a:spLocks/>
            </p:cNvSpPr>
            <p:nvPr/>
          </p:nvSpPr>
          <p:spPr>
            <a:xfrm>
              <a:off x="7953200" y="2412234"/>
              <a:ext cx="757605" cy="452175"/>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1000"/>
                </a:spcBef>
                <a:spcAft>
                  <a:spcPts val="1000"/>
                </a:spcAft>
                <a:buFont typeface="Webdings" pitchFamily="18" charset="2"/>
                <a:buNone/>
              </a:pPr>
              <a:r>
                <a:rPr lang="en-US" sz="1100" b="1" kern="0" dirty="0"/>
                <a:t>Inspect &amp; Adapt</a:t>
              </a:r>
            </a:p>
          </p:txBody>
        </p:sp>
        <p:sp>
          <p:nvSpPr>
            <p:cNvPr id="33" name="Oval 32">
              <a:extLst>
                <a:ext uri="{FF2B5EF4-FFF2-40B4-BE49-F238E27FC236}">
                  <a16:creationId xmlns:a16="http://schemas.microsoft.com/office/drawing/2014/main" id="{62775A9C-0D58-3A4D-AA79-75FC81879295}"/>
                </a:ext>
              </a:extLst>
            </p:cNvPr>
            <p:cNvSpPr/>
            <p:nvPr/>
          </p:nvSpPr>
          <p:spPr bwMode="auto">
            <a:xfrm>
              <a:off x="7709895" y="2501162"/>
              <a:ext cx="252304"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200" dirty="0">
                  <a:solidFill>
                    <a:schemeClr val="bg1"/>
                  </a:solidFill>
                </a:rPr>
                <a:t>7</a:t>
              </a:r>
            </a:p>
          </p:txBody>
        </p:sp>
        <p:cxnSp>
          <p:nvCxnSpPr>
            <p:cNvPr id="34" name="Straight Connector 33">
              <a:extLst>
                <a:ext uri="{FF2B5EF4-FFF2-40B4-BE49-F238E27FC236}">
                  <a16:creationId xmlns:a16="http://schemas.microsoft.com/office/drawing/2014/main" id="{A34E79E3-14E0-9A42-924E-50CB265F3CA0}"/>
                </a:ext>
              </a:extLst>
            </p:cNvPr>
            <p:cNvCxnSpPr>
              <a:endCxn id="33" idx="2"/>
            </p:cNvCxnSpPr>
            <p:nvPr/>
          </p:nvCxnSpPr>
          <p:spPr bwMode="auto">
            <a:xfrm>
              <a:off x="6442268" y="2522961"/>
              <a:ext cx="1267627" cy="115361"/>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grpSp>
        <p:nvGrpSpPr>
          <p:cNvPr id="35" name="Group 34">
            <a:extLst>
              <a:ext uri="{FF2B5EF4-FFF2-40B4-BE49-F238E27FC236}">
                <a16:creationId xmlns:a16="http://schemas.microsoft.com/office/drawing/2014/main" id="{0B799A01-3DCC-004C-8FE1-307BE534F309}"/>
              </a:ext>
            </a:extLst>
          </p:cNvPr>
          <p:cNvGrpSpPr/>
          <p:nvPr/>
        </p:nvGrpSpPr>
        <p:grpSpPr>
          <a:xfrm>
            <a:off x="4779667" y="3588615"/>
            <a:ext cx="1189302" cy="1035561"/>
            <a:chOff x="4779667" y="3588615"/>
            <a:chExt cx="1189302" cy="1035561"/>
          </a:xfrm>
        </p:grpSpPr>
        <p:sp>
          <p:nvSpPr>
            <p:cNvPr id="36" name="Content Placeholder 2">
              <a:extLst>
                <a:ext uri="{FF2B5EF4-FFF2-40B4-BE49-F238E27FC236}">
                  <a16:creationId xmlns:a16="http://schemas.microsoft.com/office/drawing/2014/main" id="{990A13CE-8B79-DD45-9292-CE5AD30C8D54}"/>
                </a:ext>
              </a:extLst>
            </p:cNvPr>
            <p:cNvSpPr txBox="1">
              <a:spLocks/>
            </p:cNvSpPr>
            <p:nvPr/>
          </p:nvSpPr>
          <p:spPr>
            <a:xfrm>
              <a:off x="5012710" y="4315036"/>
              <a:ext cx="956259" cy="309140"/>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1000"/>
                </a:spcBef>
                <a:spcAft>
                  <a:spcPts val="1000"/>
                </a:spcAft>
                <a:buFont typeface="Webdings" pitchFamily="18" charset="2"/>
                <a:buNone/>
              </a:pPr>
              <a:r>
                <a:rPr lang="en-US" sz="1100" b="1" kern="0" dirty="0"/>
                <a:t>IP Iteration</a:t>
              </a:r>
            </a:p>
          </p:txBody>
        </p:sp>
        <p:sp>
          <p:nvSpPr>
            <p:cNvPr id="37" name="Oval 36">
              <a:extLst>
                <a:ext uri="{FF2B5EF4-FFF2-40B4-BE49-F238E27FC236}">
                  <a16:creationId xmlns:a16="http://schemas.microsoft.com/office/drawing/2014/main" id="{13BC7057-D01B-344D-8BD5-7A9B9D803438}"/>
                </a:ext>
              </a:extLst>
            </p:cNvPr>
            <p:cNvSpPr/>
            <p:nvPr/>
          </p:nvSpPr>
          <p:spPr bwMode="auto">
            <a:xfrm>
              <a:off x="4779667" y="4314935"/>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200" dirty="0">
                  <a:solidFill>
                    <a:schemeClr val="bg1"/>
                  </a:solidFill>
                </a:rPr>
                <a:t>8</a:t>
              </a:r>
            </a:p>
          </p:txBody>
        </p:sp>
        <p:cxnSp>
          <p:nvCxnSpPr>
            <p:cNvPr id="38" name="Straight Connector 37">
              <a:extLst>
                <a:ext uri="{FF2B5EF4-FFF2-40B4-BE49-F238E27FC236}">
                  <a16:creationId xmlns:a16="http://schemas.microsoft.com/office/drawing/2014/main" id="{2C2FF1D1-BE71-064D-BCE8-3426151C0F11}"/>
                </a:ext>
              </a:extLst>
            </p:cNvPr>
            <p:cNvCxnSpPr/>
            <p:nvPr/>
          </p:nvCxnSpPr>
          <p:spPr bwMode="auto">
            <a:xfrm flipH="1">
              <a:off x="4916827" y="3588615"/>
              <a:ext cx="9233" cy="728153"/>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grpSp>
        <p:nvGrpSpPr>
          <p:cNvPr id="39" name="Group 38">
            <a:extLst>
              <a:ext uri="{FF2B5EF4-FFF2-40B4-BE49-F238E27FC236}">
                <a16:creationId xmlns:a16="http://schemas.microsoft.com/office/drawing/2014/main" id="{37926089-CFB2-E648-AB04-4BA524EEB995}"/>
              </a:ext>
            </a:extLst>
          </p:cNvPr>
          <p:cNvGrpSpPr/>
          <p:nvPr/>
        </p:nvGrpSpPr>
        <p:grpSpPr>
          <a:xfrm>
            <a:off x="6564679" y="2860740"/>
            <a:ext cx="2487882" cy="513589"/>
            <a:chOff x="6564679" y="2860740"/>
            <a:chExt cx="2487882" cy="513589"/>
          </a:xfrm>
        </p:grpSpPr>
        <p:sp>
          <p:nvSpPr>
            <p:cNvPr id="40" name="Content Placeholder 2">
              <a:extLst>
                <a:ext uri="{FF2B5EF4-FFF2-40B4-BE49-F238E27FC236}">
                  <a16:creationId xmlns:a16="http://schemas.microsoft.com/office/drawing/2014/main" id="{5D039AF6-8093-4842-8A7B-E3A2E2C86BE3}"/>
                </a:ext>
              </a:extLst>
            </p:cNvPr>
            <p:cNvSpPr txBox="1">
              <a:spLocks/>
            </p:cNvSpPr>
            <p:nvPr/>
          </p:nvSpPr>
          <p:spPr>
            <a:xfrm>
              <a:off x="7949887" y="3043432"/>
              <a:ext cx="1102674" cy="330897"/>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1000"/>
                </a:spcBef>
                <a:spcAft>
                  <a:spcPts val="1000"/>
                </a:spcAft>
                <a:buFont typeface="Webdings" pitchFamily="18" charset="2"/>
                <a:buNone/>
              </a:pPr>
              <a:r>
                <a:rPr lang="en-US" sz="1100" b="1" kern="0" dirty="0"/>
                <a:t>Architectural Runway</a:t>
              </a:r>
            </a:p>
          </p:txBody>
        </p:sp>
        <p:sp>
          <p:nvSpPr>
            <p:cNvPr id="41" name="Oval 40">
              <a:extLst>
                <a:ext uri="{FF2B5EF4-FFF2-40B4-BE49-F238E27FC236}">
                  <a16:creationId xmlns:a16="http://schemas.microsoft.com/office/drawing/2014/main" id="{8208AC73-A684-2841-9586-265591B79110}"/>
                </a:ext>
              </a:extLst>
            </p:cNvPr>
            <p:cNvSpPr/>
            <p:nvPr/>
          </p:nvSpPr>
          <p:spPr bwMode="auto">
            <a:xfrm>
              <a:off x="7703177" y="3088965"/>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200" dirty="0">
                  <a:solidFill>
                    <a:schemeClr val="bg1"/>
                  </a:solidFill>
                </a:rPr>
                <a:t>9</a:t>
              </a:r>
            </a:p>
          </p:txBody>
        </p:sp>
        <p:cxnSp>
          <p:nvCxnSpPr>
            <p:cNvPr id="42" name="Straight Connector 41">
              <a:extLst>
                <a:ext uri="{FF2B5EF4-FFF2-40B4-BE49-F238E27FC236}">
                  <a16:creationId xmlns:a16="http://schemas.microsoft.com/office/drawing/2014/main" id="{86D54AA8-17C2-DF42-9BA5-C688FBD2A6CF}"/>
                </a:ext>
              </a:extLst>
            </p:cNvPr>
            <p:cNvCxnSpPr>
              <a:endCxn id="41" idx="2"/>
            </p:cNvCxnSpPr>
            <p:nvPr/>
          </p:nvCxnSpPr>
          <p:spPr bwMode="auto">
            <a:xfrm>
              <a:off x="6564679" y="2860740"/>
              <a:ext cx="1138498" cy="365385"/>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grpSp>
        <p:nvGrpSpPr>
          <p:cNvPr id="44" name="Group 43">
            <a:extLst>
              <a:ext uri="{FF2B5EF4-FFF2-40B4-BE49-F238E27FC236}">
                <a16:creationId xmlns:a16="http://schemas.microsoft.com/office/drawing/2014/main" id="{6333E30D-7D33-5E4A-B90A-D71245B98C22}"/>
              </a:ext>
            </a:extLst>
          </p:cNvPr>
          <p:cNvGrpSpPr/>
          <p:nvPr/>
        </p:nvGrpSpPr>
        <p:grpSpPr>
          <a:xfrm>
            <a:off x="1149811" y="4013200"/>
            <a:ext cx="1306017" cy="595520"/>
            <a:chOff x="1149811" y="4013200"/>
            <a:chExt cx="1306017" cy="595520"/>
          </a:xfrm>
        </p:grpSpPr>
        <p:sp>
          <p:nvSpPr>
            <p:cNvPr id="45" name="Content Placeholder 2">
              <a:extLst>
                <a:ext uri="{FF2B5EF4-FFF2-40B4-BE49-F238E27FC236}">
                  <a16:creationId xmlns:a16="http://schemas.microsoft.com/office/drawing/2014/main" id="{5C545132-AC82-464C-BB2D-F939B8F844A9}"/>
                </a:ext>
              </a:extLst>
            </p:cNvPr>
            <p:cNvSpPr txBox="1">
              <a:spLocks/>
            </p:cNvSpPr>
            <p:nvPr/>
          </p:nvSpPr>
          <p:spPr>
            <a:xfrm>
              <a:off x="1149811" y="4247971"/>
              <a:ext cx="1073179" cy="330897"/>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lgn="r">
                <a:spcBef>
                  <a:spcPts val="1000"/>
                </a:spcBef>
                <a:spcAft>
                  <a:spcPts val="1000"/>
                </a:spcAft>
                <a:buFont typeface="Webdings" pitchFamily="18" charset="2"/>
                <a:buNone/>
              </a:pPr>
              <a:r>
                <a:rPr lang="en-US" sz="1100" b="1" kern="0" dirty="0"/>
                <a:t>Lean-Agile Leadership</a:t>
              </a:r>
            </a:p>
          </p:txBody>
        </p:sp>
        <p:sp>
          <p:nvSpPr>
            <p:cNvPr id="47" name="Oval 46">
              <a:extLst>
                <a:ext uri="{FF2B5EF4-FFF2-40B4-BE49-F238E27FC236}">
                  <a16:creationId xmlns:a16="http://schemas.microsoft.com/office/drawing/2014/main" id="{D0EF65FC-EC76-7B48-ACA7-93820F2F7BA8}"/>
                </a:ext>
              </a:extLst>
            </p:cNvPr>
            <p:cNvSpPr/>
            <p:nvPr/>
          </p:nvSpPr>
          <p:spPr bwMode="auto">
            <a:xfrm>
              <a:off x="2181508" y="4334400"/>
              <a:ext cx="274320" cy="274320"/>
            </a:xfrm>
            <a:prstGeom prst="ellipse">
              <a:avLst/>
            </a:prstGeom>
            <a:solidFill>
              <a:schemeClr val="accent2"/>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hangingPunct="0">
                <a:spcBef>
                  <a:spcPct val="20000"/>
                </a:spcBef>
              </a:pPr>
              <a:r>
                <a:rPr lang="en-US" sz="1200" dirty="0">
                  <a:solidFill>
                    <a:schemeClr val="bg1"/>
                  </a:solidFill>
                </a:rPr>
                <a:t>10</a:t>
              </a:r>
            </a:p>
          </p:txBody>
        </p:sp>
        <p:cxnSp>
          <p:nvCxnSpPr>
            <p:cNvPr id="48" name="Straight Connector 47">
              <a:extLst>
                <a:ext uri="{FF2B5EF4-FFF2-40B4-BE49-F238E27FC236}">
                  <a16:creationId xmlns:a16="http://schemas.microsoft.com/office/drawing/2014/main" id="{824797DB-4A45-C04A-AAF8-C4AD440F93DA}"/>
                </a:ext>
              </a:extLst>
            </p:cNvPr>
            <p:cNvCxnSpPr>
              <a:endCxn id="47" idx="0"/>
            </p:cNvCxnSpPr>
            <p:nvPr/>
          </p:nvCxnSpPr>
          <p:spPr bwMode="auto">
            <a:xfrm flipH="1">
              <a:off x="2318668" y="4013200"/>
              <a:ext cx="67752" cy="321200"/>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grpSp>
    </p:spTree>
    <p:extLst>
      <p:ext uri="{BB962C8B-B14F-4D97-AF65-F5344CB8AC3E}">
        <p14:creationId xmlns:p14="http://schemas.microsoft.com/office/powerpoint/2010/main" val="22891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duotone>
              <a:schemeClr val="accent4">
                <a:shade val="45000"/>
                <a:satMod val="135000"/>
              </a:schemeClr>
              <a:prstClr val="white"/>
            </a:duotone>
          </a:blip>
          <a:stretch>
            <a:fillRect/>
          </a:stretch>
        </p:blipFill>
        <p:spPr>
          <a:xfrm>
            <a:off x="1911803" y="2974695"/>
            <a:ext cx="438150" cy="1533525"/>
          </a:xfrm>
          <a:prstGeom prst="rect">
            <a:avLst/>
          </a:prstGeom>
        </p:spPr>
      </p:pic>
      <p:sp>
        <p:nvSpPr>
          <p:cNvPr id="3" name="Title 2"/>
          <p:cNvSpPr>
            <a:spLocks noGrp="1"/>
          </p:cNvSpPr>
          <p:nvPr>
            <p:ph type="title"/>
          </p:nvPr>
        </p:nvSpPr>
        <p:spPr/>
        <p:txBody>
          <a:bodyPr/>
          <a:lstStyle/>
          <a:p>
            <a:r>
              <a:rPr lang="en-US" dirty="0"/>
              <a:t>Nothing beats an Agile Team </a:t>
            </a:r>
          </a:p>
        </p:txBody>
      </p:sp>
      <p:sp>
        <p:nvSpPr>
          <p:cNvPr id="4" name="Content Placeholder 3"/>
          <p:cNvSpPr>
            <a:spLocks noGrp="1"/>
          </p:cNvSpPr>
          <p:nvPr>
            <p:ph idx="4294967295"/>
          </p:nvPr>
        </p:nvSpPr>
        <p:spPr>
          <a:xfrm>
            <a:off x="383722" y="839480"/>
            <a:ext cx="7712975" cy="1930014"/>
          </a:xfrm>
        </p:spPr>
        <p:txBody>
          <a:bodyPr/>
          <a:lstStyle/>
          <a:p>
            <a:pPr marL="257175" indent="-257175">
              <a:spcBef>
                <a:spcPts val="600"/>
              </a:spcBef>
              <a:spcAft>
                <a:spcPts val="600"/>
              </a:spcAft>
            </a:pPr>
            <a:r>
              <a:rPr lang="en-US" sz="1900" dirty="0"/>
              <a:t>Cross-functional, self-organizing — can </a:t>
            </a:r>
            <a:r>
              <a:rPr lang="en-US" sz="1900" dirty="0">
                <a:solidFill>
                  <a:schemeClr val="accent2"/>
                </a:solidFill>
              </a:rPr>
              <a:t>define, build,</a:t>
            </a:r>
            <a:r>
              <a:rPr lang="en-US" sz="1900" b="1" dirty="0"/>
              <a:t> </a:t>
            </a:r>
            <a:r>
              <a:rPr lang="en-US" sz="1900" dirty="0">
                <a:solidFill>
                  <a:schemeClr val="accent2"/>
                </a:solidFill>
              </a:rPr>
              <a:t>and test </a:t>
            </a:r>
            <a:r>
              <a:rPr lang="en-US" sz="1900" dirty="0"/>
              <a:t>valuable things</a:t>
            </a:r>
          </a:p>
          <a:p>
            <a:pPr marL="257175" indent="-257175">
              <a:spcBef>
                <a:spcPts val="600"/>
              </a:spcBef>
              <a:spcAft>
                <a:spcPts val="600"/>
              </a:spcAft>
            </a:pPr>
            <a:r>
              <a:rPr lang="en-US" sz="1900" dirty="0"/>
              <a:t>Applied Agile Software Engineering practices with XP, Scrum, </a:t>
            </a:r>
            <a:br>
              <a:rPr lang="en-US" sz="1900" dirty="0"/>
            </a:br>
            <a:r>
              <a:rPr lang="en-US" sz="1900" dirty="0"/>
              <a:t>and Kanban</a:t>
            </a:r>
          </a:p>
          <a:p>
            <a:pPr marL="257175" indent="-257175">
              <a:spcBef>
                <a:spcPts val="600"/>
              </a:spcBef>
              <a:spcAft>
                <a:spcPts val="600"/>
              </a:spcAft>
            </a:pPr>
            <a:r>
              <a:rPr lang="en-US" sz="1900" dirty="0"/>
              <a:t>Delivers value every two weeks</a:t>
            </a:r>
          </a:p>
        </p:txBody>
      </p:sp>
      <p:grpSp>
        <p:nvGrpSpPr>
          <p:cNvPr id="49" name="Group 131"/>
          <p:cNvGrpSpPr/>
          <p:nvPr/>
        </p:nvGrpSpPr>
        <p:grpSpPr>
          <a:xfrm>
            <a:off x="1319486" y="2971319"/>
            <a:ext cx="429368" cy="1520868"/>
            <a:chOff x="4288536" y="1755648"/>
            <a:chExt cx="838201" cy="3447668"/>
          </a:xfrm>
          <a:effectLst/>
        </p:grpSpPr>
        <p:sp>
          <p:nvSpPr>
            <p:cNvPr id="50" name="Rectangle 4"/>
            <p:cNvSpPr>
              <a:spLocks noChangeArrowheads="1"/>
            </p:cNvSpPr>
            <p:nvPr/>
          </p:nvSpPr>
          <p:spPr bwMode="auto">
            <a:xfrm>
              <a:off x="4288536" y="2213932"/>
              <a:ext cx="838200" cy="2989384"/>
            </a:xfrm>
            <a:prstGeom prst="rect">
              <a:avLst/>
            </a:prstGeom>
            <a:gradFill flip="none" rotWithShape="1">
              <a:gsLst>
                <a:gs pos="0">
                  <a:schemeClr val="accent2">
                    <a:lumMod val="50000"/>
                  </a:schemeClr>
                </a:gs>
                <a:gs pos="50000">
                  <a:schemeClr val="accent2">
                    <a:lumMod val="75000"/>
                  </a:schemeClr>
                </a:gs>
                <a:gs pos="100000">
                  <a:schemeClr val="accent2">
                    <a:lumMod val="50000"/>
                  </a:schemeClr>
                </a:gs>
              </a:gsLst>
              <a:lin ang="108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miter lim="800000"/>
              <a:headEnd/>
              <a:tailEnd/>
            </a:ln>
          </p:spPr>
          <p:txBody>
            <a:bodyPr vert="vert270" wrap="none" anchor="ctr"/>
            <a:lstStyle/>
            <a:p>
              <a:pPr algn="ctr"/>
              <a:endParaRPr lang="en-US" sz="1350" b="1" dirty="0">
                <a:ln>
                  <a:solidFill>
                    <a:schemeClr val="bg2">
                      <a:alpha val="2000"/>
                    </a:schemeClr>
                  </a:solidFill>
                </a:ln>
                <a:solidFill>
                  <a:schemeClr val="bg1"/>
                </a:solidFill>
                <a:effectLst>
                  <a:outerShdw blurRad="38100" dist="38100" dir="2700000" algn="tl">
                    <a:srgbClr val="000000">
                      <a:alpha val="43137"/>
                    </a:srgbClr>
                  </a:outerShdw>
                </a:effectLst>
              </a:endParaRPr>
            </a:p>
          </p:txBody>
        </p:sp>
        <p:grpSp>
          <p:nvGrpSpPr>
            <p:cNvPr id="51" name="Group 119"/>
            <p:cNvGrpSpPr/>
            <p:nvPr/>
          </p:nvGrpSpPr>
          <p:grpSpPr>
            <a:xfrm>
              <a:off x="4288536" y="1755648"/>
              <a:ext cx="838201" cy="450851"/>
              <a:chOff x="738186" y="1749424"/>
              <a:chExt cx="838201" cy="450851"/>
            </a:xfrm>
          </p:grpSpPr>
          <p:sp>
            <p:nvSpPr>
              <p:cNvPr id="52"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2">
                      <a:lumMod val="50000"/>
                    </a:schemeClr>
                  </a:gs>
                  <a:gs pos="50000">
                    <a:schemeClr val="accent2">
                      <a:lumMod val="50000"/>
                    </a:schemeClr>
                  </a:gs>
                  <a:gs pos="100000">
                    <a:schemeClr val="accent2">
                      <a:lumMod val="75000"/>
                    </a:schemeClr>
                  </a:gs>
                </a:gsLst>
                <a:lin ang="54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350" dirty="0"/>
              </a:p>
            </p:txBody>
          </p:sp>
          <p:sp>
            <p:nvSpPr>
              <p:cNvPr id="53"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54"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55"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56"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57"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60" name="Line 11"/>
              <p:cNvSpPr>
                <a:spLocks noChangeShapeType="1"/>
              </p:cNvSpPr>
              <p:nvPr/>
            </p:nvSpPr>
            <p:spPr bwMode="auto">
              <a:xfrm>
                <a:off x="1157285" y="1749424"/>
                <a:ext cx="0" cy="450851"/>
              </a:xfrm>
              <a:prstGeom prst="line">
                <a:avLst/>
              </a:prstGeom>
              <a:no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350" dirty="0"/>
              </a:p>
            </p:txBody>
          </p:sp>
        </p:grpSp>
      </p:grpSp>
      <p:grpSp>
        <p:nvGrpSpPr>
          <p:cNvPr id="69" name="Group 5"/>
          <p:cNvGrpSpPr/>
          <p:nvPr/>
        </p:nvGrpSpPr>
        <p:grpSpPr>
          <a:xfrm>
            <a:off x="2480068" y="2957094"/>
            <a:ext cx="420589" cy="1535093"/>
            <a:chOff x="741362" y="1755648"/>
            <a:chExt cx="838201" cy="3447668"/>
          </a:xfrm>
          <a:effectLst/>
        </p:grpSpPr>
        <p:sp>
          <p:nvSpPr>
            <p:cNvPr id="70" name="Rectangle 4"/>
            <p:cNvSpPr>
              <a:spLocks noChangeArrowheads="1"/>
            </p:cNvSpPr>
            <p:nvPr/>
          </p:nvSpPr>
          <p:spPr bwMode="auto">
            <a:xfrm>
              <a:off x="741362" y="2213932"/>
              <a:ext cx="838200" cy="2989384"/>
            </a:xfrm>
            <a:prstGeom prst="rect">
              <a:avLst/>
            </a:prstGeom>
            <a:gradFill flip="none" rotWithShape="1">
              <a:gsLst>
                <a:gs pos="0">
                  <a:schemeClr val="accent5">
                    <a:lumMod val="50000"/>
                  </a:schemeClr>
                </a:gs>
                <a:gs pos="50000">
                  <a:schemeClr val="accent5"/>
                </a:gs>
                <a:gs pos="100000">
                  <a:schemeClr val="accent5">
                    <a:lumMod val="50000"/>
                  </a:schemeClr>
                </a:gs>
              </a:gsLst>
              <a:lin ang="108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miter lim="800000"/>
              <a:headEnd/>
              <a:tailEnd/>
            </a:ln>
          </p:spPr>
          <p:txBody>
            <a:bodyPr vert="vert270" wrap="none" anchor="ctr"/>
            <a:lstStyle/>
            <a:p>
              <a:pPr algn="ctr"/>
              <a:endParaRPr lang="en-US" sz="1350" b="1" dirty="0">
                <a:ln>
                  <a:solidFill>
                    <a:schemeClr val="bg1">
                      <a:alpha val="0"/>
                    </a:schemeClr>
                  </a:solidFill>
                </a:ln>
                <a:solidFill>
                  <a:schemeClr val="bg1"/>
                </a:solidFill>
              </a:endParaRPr>
            </a:p>
          </p:txBody>
        </p:sp>
        <p:grpSp>
          <p:nvGrpSpPr>
            <p:cNvPr id="71" name="Group 37"/>
            <p:cNvGrpSpPr/>
            <p:nvPr/>
          </p:nvGrpSpPr>
          <p:grpSpPr>
            <a:xfrm>
              <a:off x="741362" y="1755648"/>
              <a:ext cx="838201" cy="450851"/>
              <a:chOff x="738186" y="1749424"/>
              <a:chExt cx="838201" cy="450851"/>
            </a:xfrm>
          </p:grpSpPr>
          <p:sp>
            <p:nvSpPr>
              <p:cNvPr id="72"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5">
                      <a:lumMod val="50000"/>
                    </a:schemeClr>
                  </a:gs>
                  <a:gs pos="50000">
                    <a:schemeClr val="accent5">
                      <a:lumMod val="50000"/>
                    </a:schemeClr>
                  </a:gs>
                  <a:gs pos="100000">
                    <a:schemeClr val="accent5">
                      <a:lumMod val="75000"/>
                    </a:schemeClr>
                  </a:gs>
                </a:gsLst>
                <a:lin ang="54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73"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74"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75"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76"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77"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noFill/>
                <a:round/>
                <a:headEnd/>
                <a:tailEnd/>
              </a:ln>
            </p:spPr>
            <p:txBody>
              <a:bodyPr wrap="none" anchor="ctr"/>
              <a:lstStyle/>
              <a:p>
                <a:endParaRPr lang="en-US" sz="1350" dirty="0"/>
              </a:p>
            </p:txBody>
          </p:sp>
          <p:sp>
            <p:nvSpPr>
              <p:cNvPr id="78" name="Line 11"/>
              <p:cNvSpPr>
                <a:spLocks noChangeShapeType="1"/>
              </p:cNvSpPr>
              <p:nvPr/>
            </p:nvSpPr>
            <p:spPr bwMode="auto">
              <a:xfrm>
                <a:off x="1157285" y="1749424"/>
                <a:ext cx="0" cy="450851"/>
              </a:xfrm>
              <a:prstGeom prst="line">
                <a:avLst/>
              </a:prstGeom>
              <a:no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grpSp>
      </p:grpSp>
      <p:sp>
        <p:nvSpPr>
          <p:cNvPr id="79" name="Rounded Rectangle 78"/>
          <p:cNvSpPr/>
          <p:nvPr/>
        </p:nvSpPr>
        <p:spPr bwMode="auto">
          <a:xfrm>
            <a:off x="657417" y="3201040"/>
            <a:ext cx="2385302" cy="485211"/>
          </a:xfrm>
          <a:prstGeom prst="roundRect">
            <a:avLst/>
          </a:prstGeom>
          <a:solidFill>
            <a:schemeClr val="bg1">
              <a:lumMod val="75000"/>
              <a:alpha val="32000"/>
            </a:schemeClr>
          </a:solidFill>
          <a:ln w="12700" cap="flat" cmpd="sng" algn="ctr">
            <a:noFill/>
            <a:prstDash val="dash"/>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lvl="1" algn="l" eaLnBrk="0" hangingPunct="0">
              <a:spcBef>
                <a:spcPct val="20000"/>
              </a:spcBef>
            </a:pPr>
            <a:endParaRPr lang="en-US" sz="1650" i="1" dirty="0"/>
          </a:p>
        </p:txBody>
      </p:sp>
      <p:sp>
        <p:nvSpPr>
          <p:cNvPr id="80" name="TextBox 79"/>
          <p:cNvSpPr txBox="1"/>
          <p:nvPr/>
        </p:nvSpPr>
        <p:spPr>
          <a:xfrm>
            <a:off x="657416" y="3227209"/>
            <a:ext cx="583225" cy="461665"/>
          </a:xfrm>
          <a:prstGeom prst="rect">
            <a:avLst/>
          </a:prstGeom>
          <a:noFill/>
        </p:spPr>
        <p:txBody>
          <a:bodyPr wrap="square" rtlCol="0">
            <a:spAutoFit/>
          </a:bodyPr>
          <a:lstStyle/>
          <a:p>
            <a:pPr algn="ctr"/>
            <a:r>
              <a:rPr lang="en-US" sz="1200" dirty="0"/>
              <a:t>Team 1</a:t>
            </a:r>
          </a:p>
        </p:txBody>
      </p:sp>
      <p:sp>
        <p:nvSpPr>
          <p:cNvPr id="81" name="Rounded Rectangle 80"/>
          <p:cNvSpPr/>
          <p:nvPr/>
        </p:nvSpPr>
        <p:spPr bwMode="auto">
          <a:xfrm>
            <a:off x="666588" y="3949315"/>
            <a:ext cx="2402151" cy="485211"/>
          </a:xfrm>
          <a:prstGeom prst="roundRect">
            <a:avLst/>
          </a:prstGeom>
          <a:solidFill>
            <a:schemeClr val="bg1">
              <a:lumMod val="75000"/>
              <a:alpha val="32000"/>
            </a:schemeClr>
          </a:solidFill>
          <a:ln w="12700" cap="flat" cmpd="sng" algn="ctr">
            <a:noFill/>
            <a:prstDash val="dash"/>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lvl="1" algn="l" eaLnBrk="0" hangingPunct="0">
              <a:spcBef>
                <a:spcPct val="20000"/>
              </a:spcBef>
            </a:pPr>
            <a:endParaRPr lang="en-US" sz="1650" i="1" dirty="0"/>
          </a:p>
        </p:txBody>
      </p:sp>
      <p:sp>
        <p:nvSpPr>
          <p:cNvPr id="82" name="TextBox 81"/>
          <p:cNvSpPr txBox="1"/>
          <p:nvPr/>
        </p:nvSpPr>
        <p:spPr>
          <a:xfrm>
            <a:off x="657416" y="3993977"/>
            <a:ext cx="595575" cy="461665"/>
          </a:xfrm>
          <a:prstGeom prst="rect">
            <a:avLst/>
          </a:prstGeom>
          <a:noFill/>
        </p:spPr>
        <p:txBody>
          <a:bodyPr wrap="square" rtlCol="0">
            <a:spAutoFit/>
          </a:bodyPr>
          <a:lstStyle/>
          <a:p>
            <a:pPr algn="ctr"/>
            <a:r>
              <a:rPr lang="en-US" sz="1200" dirty="0"/>
              <a:t>Team n</a:t>
            </a:r>
          </a:p>
        </p:txBody>
      </p:sp>
      <p:pic>
        <p:nvPicPr>
          <p:cNvPr id="88" name="Picture 87" descr="person 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61631" y="3260762"/>
            <a:ext cx="290918" cy="413618"/>
          </a:xfrm>
          <a:prstGeom prst="rect">
            <a:avLst/>
          </a:prstGeom>
          <a:effectLst>
            <a:outerShdw blurRad="136525" dist="38100" dir="2700000" algn="tl" rotWithShape="0">
              <a:schemeClr val="bg1">
                <a:alpha val="79000"/>
              </a:schemeClr>
            </a:outerShdw>
          </a:effectLst>
        </p:spPr>
      </p:pic>
      <p:pic>
        <p:nvPicPr>
          <p:cNvPr id="44" name="Picture 18"/>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a:ext>
            </a:extLst>
          </a:blip>
          <a:stretch>
            <a:fillRect/>
          </a:stretch>
        </p:blipFill>
        <p:spPr bwMode="auto">
          <a:xfrm>
            <a:off x="1393212" y="3172610"/>
            <a:ext cx="312677" cy="446681"/>
          </a:xfrm>
          <a:prstGeom prst="rect">
            <a:avLst/>
          </a:prstGeom>
          <a:noFill/>
          <a:effectLst>
            <a:outerShdw blurRad="136525" dist="38100" dir="2700000" algn="tl" rotWithShape="0">
              <a:schemeClr val="bg1">
                <a:alpha val="79000"/>
              </a:schemeClr>
            </a:outerShdw>
          </a:effectLst>
        </p:spPr>
      </p:pic>
      <p:pic>
        <p:nvPicPr>
          <p:cNvPr id="45" name="Picture 18"/>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a:ext>
            </a:extLst>
          </a:blip>
          <a:stretch>
            <a:fillRect/>
          </a:stretch>
        </p:blipFill>
        <p:spPr bwMode="auto">
          <a:xfrm>
            <a:off x="1387298" y="3934181"/>
            <a:ext cx="312677" cy="446681"/>
          </a:xfrm>
          <a:prstGeom prst="rect">
            <a:avLst/>
          </a:prstGeom>
          <a:noFill/>
          <a:effectLst>
            <a:outerShdw blurRad="136525" dist="38100" dir="2700000" algn="tl" rotWithShape="0">
              <a:schemeClr val="bg1">
                <a:alpha val="79000"/>
              </a:schemeClr>
            </a:outerShdw>
          </a:effectLst>
        </p:spPr>
      </p:pic>
      <p:pic>
        <p:nvPicPr>
          <p:cNvPr id="46" name="Picture 45" descr="Solution-Arch-Eng.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19646" y="3971168"/>
            <a:ext cx="326304" cy="434597"/>
          </a:xfrm>
          <a:prstGeom prst="rect">
            <a:avLst/>
          </a:prstGeom>
          <a:noFill/>
          <a:effectLst>
            <a:outerShdw blurRad="136525" dist="38100" dir="2700000" algn="tl" rotWithShape="0">
              <a:schemeClr val="bg1">
                <a:alpha val="79000"/>
              </a:schemeClr>
            </a:outerShdw>
          </a:effectLst>
        </p:spPr>
      </p:pic>
      <p:pic>
        <p:nvPicPr>
          <p:cNvPr id="47" name="Picture 46" descr="Solution-Arch-Eng.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58895" y="3207941"/>
            <a:ext cx="326304" cy="434597"/>
          </a:xfrm>
          <a:prstGeom prst="rect">
            <a:avLst/>
          </a:prstGeom>
          <a:noFill/>
          <a:effectLst>
            <a:outerShdw blurRad="136525" dist="38100" dir="2700000" algn="tl" rotWithShape="0">
              <a:schemeClr val="bg1">
                <a:alpha val="79000"/>
              </a:schemeClr>
            </a:outerShdw>
          </a:effectLst>
        </p:spPr>
      </p:pic>
      <p:pic>
        <p:nvPicPr>
          <p:cNvPr id="48" name="Picture 47" descr="person 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91634" y="3971168"/>
            <a:ext cx="296831" cy="422027"/>
          </a:xfrm>
          <a:prstGeom prst="rect">
            <a:avLst/>
          </a:prstGeom>
          <a:effectLst>
            <a:outerShdw blurRad="136525" dist="38100" dir="2700000" algn="tl" rotWithShape="0">
              <a:schemeClr val="bg1">
                <a:alpha val="79000"/>
              </a:schemeClr>
            </a:outerShdw>
          </a:effectLst>
        </p:spPr>
      </p:pic>
      <p:graphicFrame>
        <p:nvGraphicFramePr>
          <p:cNvPr id="43" name="Diagram 42"/>
          <p:cNvGraphicFramePr/>
          <p:nvPr>
            <p:extLst>
              <p:ext uri="{D42A27DB-BD31-4B8C-83A1-F6EECF244321}">
                <p14:modId xmlns:p14="http://schemas.microsoft.com/office/powerpoint/2010/main" val="195328001"/>
              </p:ext>
            </p:extLst>
          </p:nvPr>
        </p:nvGraphicFramePr>
        <p:xfrm>
          <a:off x="6509379" y="3024093"/>
          <a:ext cx="2095486" cy="16232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8" name="Rectangle 57"/>
          <p:cNvSpPr/>
          <p:nvPr/>
        </p:nvSpPr>
        <p:spPr>
          <a:xfrm>
            <a:off x="6958023" y="3627838"/>
            <a:ext cx="1212153" cy="346249"/>
          </a:xfrm>
          <a:prstGeom prst="rect">
            <a:avLst/>
          </a:prstGeom>
          <a:noFill/>
        </p:spPr>
        <p:txBody>
          <a:bodyPr wrap="square" lIns="68580" tIns="34290" rIns="68580" bIns="34290">
            <a:spAutoFit/>
          </a:bodyPr>
          <a:lstStyle/>
          <a:p>
            <a:pPr algn="ctr"/>
            <a:r>
              <a:rPr lang="en-US" b="1" dirty="0">
                <a:ln w="31550" cmpd="sng">
                  <a:noFill/>
                  <a:prstDash val="solid"/>
                </a:ln>
              </a:rPr>
              <a:t>PDCA</a:t>
            </a:r>
          </a:p>
        </p:txBody>
      </p:sp>
      <p:pic>
        <p:nvPicPr>
          <p:cNvPr id="2" name="Picture 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786595" y="3132335"/>
            <a:ext cx="2124583" cy="1406769"/>
          </a:xfrm>
          <a:prstGeom prst="rect">
            <a:avLst/>
          </a:prstGeom>
        </p:spPr>
      </p:pic>
      <p:cxnSp>
        <p:nvCxnSpPr>
          <p:cNvPr id="8" name="Straight Connector 7"/>
          <p:cNvCxnSpPr/>
          <p:nvPr/>
        </p:nvCxnSpPr>
        <p:spPr bwMode="auto">
          <a:xfrm>
            <a:off x="1319486" y="3201040"/>
            <a:ext cx="1581170" cy="0"/>
          </a:xfrm>
          <a:prstGeom prst="line">
            <a:avLst/>
          </a:prstGeom>
          <a:solidFill>
            <a:schemeClr val="accent1"/>
          </a:solidFill>
          <a:ln w="9525" cap="flat" cmpd="sng" algn="ctr">
            <a:solidFill>
              <a:schemeClr val="bg1"/>
            </a:solidFill>
            <a:prstDash val="dash"/>
            <a:round/>
            <a:headEnd type="none" w="med" len="med"/>
            <a:tailEnd type="none" w="med" len="med"/>
          </a:ln>
          <a:effectLst/>
        </p:spPr>
      </p:cxnSp>
      <p:cxnSp>
        <p:nvCxnSpPr>
          <p:cNvPr id="59" name="Straight Connector 58"/>
          <p:cNvCxnSpPr/>
          <p:nvPr/>
        </p:nvCxnSpPr>
        <p:spPr bwMode="auto">
          <a:xfrm>
            <a:off x="1319486" y="3686309"/>
            <a:ext cx="1581170" cy="0"/>
          </a:xfrm>
          <a:prstGeom prst="line">
            <a:avLst/>
          </a:prstGeom>
          <a:solidFill>
            <a:schemeClr val="accent1"/>
          </a:solidFill>
          <a:ln w="9525" cap="flat" cmpd="sng" algn="ctr">
            <a:solidFill>
              <a:schemeClr val="bg1"/>
            </a:solidFill>
            <a:prstDash val="dash"/>
            <a:round/>
            <a:headEnd type="none" w="med" len="med"/>
            <a:tailEnd type="none" w="med" len="med"/>
          </a:ln>
          <a:effectLst/>
        </p:spPr>
      </p:cxnSp>
      <p:cxnSp>
        <p:nvCxnSpPr>
          <p:cNvPr id="61" name="Straight Connector 60"/>
          <p:cNvCxnSpPr/>
          <p:nvPr/>
        </p:nvCxnSpPr>
        <p:spPr bwMode="auto">
          <a:xfrm>
            <a:off x="1319486" y="3949315"/>
            <a:ext cx="1581170" cy="0"/>
          </a:xfrm>
          <a:prstGeom prst="line">
            <a:avLst/>
          </a:prstGeom>
          <a:solidFill>
            <a:schemeClr val="accent1"/>
          </a:solidFill>
          <a:ln w="9525" cap="flat" cmpd="sng" algn="ctr">
            <a:solidFill>
              <a:schemeClr val="bg1"/>
            </a:solidFill>
            <a:prstDash val="dash"/>
            <a:round/>
            <a:headEnd type="none" w="med" len="med"/>
            <a:tailEnd type="none" w="med" len="med"/>
          </a:ln>
          <a:effectLst/>
        </p:spPr>
      </p:cxnSp>
      <p:cxnSp>
        <p:nvCxnSpPr>
          <p:cNvPr id="62" name="Straight Connector 61"/>
          <p:cNvCxnSpPr/>
          <p:nvPr/>
        </p:nvCxnSpPr>
        <p:spPr bwMode="auto">
          <a:xfrm>
            <a:off x="1319486" y="4434526"/>
            <a:ext cx="1581170" cy="0"/>
          </a:xfrm>
          <a:prstGeom prst="line">
            <a:avLst/>
          </a:prstGeom>
          <a:solidFill>
            <a:schemeClr val="accent1"/>
          </a:solidFill>
          <a:ln w="9525" cap="flat" cmpd="sng" algn="ctr">
            <a:solidFill>
              <a:schemeClr val="bg1"/>
            </a:solidFill>
            <a:prstDash val="dash"/>
            <a:round/>
            <a:headEnd type="none" w="med" len="med"/>
            <a:tailEnd type="none" w="med" len="med"/>
          </a:ln>
          <a:effectLst/>
        </p:spPr>
      </p:cxnSp>
    </p:spTree>
    <p:extLst>
      <p:ext uri="{BB962C8B-B14F-4D97-AF65-F5344CB8AC3E}">
        <p14:creationId xmlns:p14="http://schemas.microsoft.com/office/powerpoint/2010/main" val="153532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Except a team of Agile Teams</a:t>
            </a:r>
            <a:endParaRPr lang="en-US" dirty="0"/>
          </a:p>
        </p:txBody>
      </p:sp>
      <p:sp>
        <p:nvSpPr>
          <p:cNvPr id="3" name="Content Placeholder 2"/>
          <p:cNvSpPr>
            <a:spLocks noGrp="1"/>
          </p:cNvSpPr>
          <p:nvPr>
            <p:ph idx="1"/>
          </p:nvPr>
        </p:nvSpPr>
        <p:spPr>
          <a:xfrm>
            <a:off x="387480" y="1065964"/>
            <a:ext cx="8658279" cy="1316840"/>
          </a:xfrm>
        </p:spPr>
        <p:txBody>
          <a:bodyPr/>
          <a:lstStyle/>
          <a:p>
            <a:pPr>
              <a:spcBef>
                <a:spcPts val="600"/>
              </a:spcBef>
              <a:spcAft>
                <a:spcPts val="600"/>
              </a:spcAft>
            </a:pPr>
            <a:r>
              <a:rPr lang="en-US" sz="1800" dirty="0"/>
              <a:t>Align 50 - 125 practitioners to a common mission</a:t>
            </a:r>
          </a:p>
          <a:p>
            <a:pPr>
              <a:spcBef>
                <a:spcPts val="600"/>
              </a:spcBef>
              <a:spcAft>
                <a:spcPts val="600"/>
              </a:spcAft>
            </a:pPr>
            <a:r>
              <a:rPr lang="en-US" sz="1800" dirty="0"/>
              <a:t>Apply cadence and synchronization, Program Increments every 6 - 12 weeks</a:t>
            </a:r>
          </a:p>
          <a:p>
            <a:pPr>
              <a:spcBef>
                <a:spcPts val="600"/>
              </a:spcBef>
              <a:spcAft>
                <a:spcPts val="600"/>
              </a:spcAft>
            </a:pPr>
            <a:r>
              <a:rPr lang="en-US" sz="1800" dirty="0"/>
              <a:t>Provide Vision, Roadmap, architectural guidance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4964" y="2500318"/>
            <a:ext cx="5223378" cy="2103465"/>
          </a:xfrm>
          <a:prstGeom prst="rect">
            <a:avLst/>
          </a:prstGeom>
        </p:spPr>
      </p:pic>
      <p:grpSp>
        <p:nvGrpSpPr>
          <p:cNvPr id="61" name="Group 60"/>
          <p:cNvGrpSpPr/>
          <p:nvPr/>
        </p:nvGrpSpPr>
        <p:grpSpPr>
          <a:xfrm>
            <a:off x="754713" y="2738910"/>
            <a:ext cx="1936326" cy="1283450"/>
            <a:chOff x="1003300" y="4279900"/>
            <a:chExt cx="3286658" cy="1881281"/>
          </a:xfrm>
        </p:grpSpPr>
        <p:cxnSp>
          <p:nvCxnSpPr>
            <p:cNvPr id="70" name="Straight Connector 69"/>
            <p:cNvCxnSpPr/>
            <p:nvPr/>
          </p:nvCxnSpPr>
          <p:spPr bwMode="auto">
            <a:xfrm flipV="1">
              <a:off x="10147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1" name="Straight Connector 70"/>
            <p:cNvCxnSpPr/>
            <p:nvPr/>
          </p:nvCxnSpPr>
          <p:spPr bwMode="auto">
            <a:xfrm flipV="1">
              <a:off x="14719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2" name="Straight Connector 71"/>
            <p:cNvCxnSpPr/>
            <p:nvPr/>
          </p:nvCxnSpPr>
          <p:spPr bwMode="auto">
            <a:xfrm flipV="1">
              <a:off x="23863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3" name="Straight Connector 72"/>
            <p:cNvCxnSpPr/>
            <p:nvPr/>
          </p:nvCxnSpPr>
          <p:spPr bwMode="auto">
            <a:xfrm flipV="1">
              <a:off x="19291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4" name="Straight Connector 73"/>
            <p:cNvCxnSpPr/>
            <p:nvPr/>
          </p:nvCxnSpPr>
          <p:spPr bwMode="auto">
            <a:xfrm flipV="1">
              <a:off x="1954539" y="42799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5" name="Straight Connector 74"/>
            <p:cNvCxnSpPr/>
            <p:nvPr/>
          </p:nvCxnSpPr>
          <p:spPr bwMode="auto">
            <a:xfrm flipV="1">
              <a:off x="3351539" y="43307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6" name="Straight Connector 75"/>
            <p:cNvCxnSpPr/>
            <p:nvPr/>
          </p:nvCxnSpPr>
          <p:spPr bwMode="auto">
            <a:xfrm>
              <a:off x="1003300" y="5257800"/>
              <a:ext cx="3238500" cy="12700"/>
            </a:xfrm>
            <a:prstGeom prst="line">
              <a:avLst/>
            </a:prstGeom>
            <a:noFill/>
            <a:ln w="38100" cap="flat" cmpd="sng" algn="ctr">
              <a:solidFill>
                <a:srgbClr val="FED28D"/>
              </a:solidFill>
              <a:prstDash val="solid"/>
              <a:round/>
              <a:headEnd type="none" w="med" len="med"/>
              <a:tailEnd type="none" w="lg" len="lg"/>
            </a:ln>
            <a:effectLst/>
          </p:spPr>
        </p:cxnSp>
        <p:cxnSp>
          <p:nvCxnSpPr>
            <p:cNvPr id="77" name="Straight Connector 76"/>
            <p:cNvCxnSpPr/>
            <p:nvPr/>
          </p:nvCxnSpPr>
          <p:spPr bwMode="auto">
            <a:xfrm flipV="1">
              <a:off x="28816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8" name="Straight Connector 77"/>
            <p:cNvCxnSpPr/>
            <p:nvPr/>
          </p:nvCxnSpPr>
          <p:spPr bwMode="auto">
            <a:xfrm flipV="1">
              <a:off x="33388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9" name="Straight Connector 78"/>
            <p:cNvCxnSpPr/>
            <p:nvPr/>
          </p:nvCxnSpPr>
          <p:spPr bwMode="auto">
            <a:xfrm flipV="1">
              <a:off x="42532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80" name="Straight Connector 79"/>
            <p:cNvCxnSpPr/>
            <p:nvPr/>
          </p:nvCxnSpPr>
          <p:spPr bwMode="auto">
            <a:xfrm flipV="1">
              <a:off x="37960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81" name="Straight Connector 80"/>
            <p:cNvCxnSpPr/>
            <p:nvPr/>
          </p:nvCxnSpPr>
          <p:spPr bwMode="auto">
            <a:xfrm>
              <a:off x="2880258" y="5288883"/>
              <a:ext cx="1409700" cy="12701"/>
            </a:xfrm>
            <a:prstGeom prst="line">
              <a:avLst/>
            </a:prstGeom>
            <a:noFill/>
            <a:ln w="38100" cap="flat" cmpd="sng" algn="ctr">
              <a:solidFill>
                <a:srgbClr val="FED28D"/>
              </a:solidFill>
              <a:prstDash val="solid"/>
              <a:round/>
              <a:headEnd type="none" w="med" len="med"/>
              <a:tailEnd type="none" w="lg" len="lg"/>
            </a:ln>
            <a:effectLst/>
          </p:spPr>
        </p:cxnSp>
        <p:cxnSp>
          <p:nvCxnSpPr>
            <p:cNvPr id="82" name="Straight Connector 81"/>
            <p:cNvCxnSpPr/>
            <p:nvPr/>
          </p:nvCxnSpPr>
          <p:spPr bwMode="auto">
            <a:xfrm>
              <a:off x="1993900" y="4318000"/>
              <a:ext cx="1384300" cy="0"/>
            </a:xfrm>
            <a:prstGeom prst="line">
              <a:avLst/>
            </a:prstGeom>
            <a:noFill/>
            <a:ln w="38100" cap="flat" cmpd="sng" algn="ctr">
              <a:solidFill>
                <a:srgbClr val="FED28D"/>
              </a:solidFill>
              <a:prstDash val="solid"/>
              <a:round/>
              <a:headEnd type="none" w="med" len="med"/>
              <a:tailEnd type="none" w="lg" len="lg"/>
            </a:ln>
            <a:effectLst/>
          </p:spPr>
        </p:cxnSp>
      </p:grpSp>
      <p:graphicFrame>
        <p:nvGraphicFramePr>
          <p:cNvPr id="62" name="Diagram 61"/>
          <p:cNvGraphicFramePr/>
          <p:nvPr>
            <p:extLst>
              <p:ext uri="{D42A27DB-BD31-4B8C-83A1-F6EECF244321}">
                <p14:modId xmlns:p14="http://schemas.microsoft.com/office/powerpoint/2010/main" val="44286356"/>
              </p:ext>
            </p:extLst>
          </p:nvPr>
        </p:nvGraphicFramePr>
        <p:xfrm>
          <a:off x="1465913" y="2725280"/>
          <a:ext cx="482600" cy="68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3" name="Diagram 62"/>
          <p:cNvGraphicFramePr/>
          <p:nvPr>
            <p:extLst>
              <p:ext uri="{D42A27DB-BD31-4B8C-83A1-F6EECF244321}">
                <p14:modId xmlns:p14="http://schemas.microsoft.com/office/powerpoint/2010/main" val="2121271215"/>
              </p:ext>
            </p:extLst>
          </p:nvPr>
        </p:nvGraphicFramePr>
        <p:xfrm>
          <a:off x="2438058" y="3665073"/>
          <a:ext cx="208043" cy="3316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83" name="Straight Connector 82"/>
          <p:cNvCxnSpPr/>
          <p:nvPr/>
        </p:nvCxnSpPr>
        <p:spPr bwMode="auto">
          <a:xfrm flipV="1">
            <a:off x="2172847" y="2762065"/>
            <a:ext cx="877120" cy="2638"/>
          </a:xfrm>
          <a:prstGeom prst="line">
            <a:avLst/>
          </a:prstGeom>
          <a:noFill/>
          <a:ln w="38100" cap="flat" cmpd="sng" algn="ctr">
            <a:solidFill>
              <a:srgbClr val="FED28D"/>
            </a:solidFill>
            <a:prstDash val="solid"/>
            <a:round/>
            <a:headEnd type="none" w="med" len="med"/>
            <a:tailEnd type="none" w="lg" len="lg"/>
          </a:ln>
          <a:effectLst/>
        </p:spPr>
      </p:cxnSp>
      <p:graphicFrame>
        <p:nvGraphicFramePr>
          <p:cNvPr id="29" name="Diagram 28"/>
          <p:cNvGraphicFramePr/>
          <p:nvPr>
            <p:extLst>
              <p:ext uri="{D42A27DB-BD31-4B8C-83A1-F6EECF244321}">
                <p14:modId xmlns:p14="http://schemas.microsoft.com/office/powerpoint/2010/main" val="925191663"/>
              </p:ext>
            </p:extLst>
          </p:nvPr>
        </p:nvGraphicFramePr>
        <p:xfrm>
          <a:off x="791838" y="3649747"/>
          <a:ext cx="208043" cy="33161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0" name="Diagram 29"/>
          <p:cNvGraphicFramePr/>
          <p:nvPr>
            <p:extLst>
              <p:ext uri="{D42A27DB-BD31-4B8C-83A1-F6EECF244321}">
                <p14:modId xmlns:p14="http://schemas.microsoft.com/office/powerpoint/2010/main" val="1638917795"/>
              </p:ext>
            </p:extLst>
          </p:nvPr>
        </p:nvGraphicFramePr>
        <p:xfrm>
          <a:off x="1062210" y="3649747"/>
          <a:ext cx="208043" cy="331611"/>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31" name="Diagram 30"/>
          <p:cNvGraphicFramePr/>
          <p:nvPr>
            <p:extLst>
              <p:ext uri="{D42A27DB-BD31-4B8C-83A1-F6EECF244321}">
                <p14:modId xmlns:p14="http://schemas.microsoft.com/office/powerpoint/2010/main" val="1666124143"/>
              </p:ext>
            </p:extLst>
          </p:nvPr>
        </p:nvGraphicFramePr>
        <p:xfrm>
          <a:off x="1334409" y="3649747"/>
          <a:ext cx="208043" cy="33161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32" name="Diagram 31"/>
          <p:cNvGraphicFramePr/>
          <p:nvPr>
            <p:extLst>
              <p:ext uri="{D42A27DB-BD31-4B8C-83A1-F6EECF244321}">
                <p14:modId xmlns:p14="http://schemas.microsoft.com/office/powerpoint/2010/main" val="1509198168"/>
              </p:ext>
            </p:extLst>
          </p:nvPr>
        </p:nvGraphicFramePr>
        <p:xfrm>
          <a:off x="1619647" y="3649747"/>
          <a:ext cx="208043" cy="331611"/>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aphicFrame>
        <p:nvGraphicFramePr>
          <p:cNvPr id="33" name="Diagram 32"/>
          <p:cNvGraphicFramePr/>
          <p:nvPr>
            <p:extLst>
              <p:ext uri="{D42A27DB-BD31-4B8C-83A1-F6EECF244321}">
                <p14:modId xmlns:p14="http://schemas.microsoft.com/office/powerpoint/2010/main" val="1164254859"/>
              </p:ext>
            </p:extLst>
          </p:nvPr>
        </p:nvGraphicFramePr>
        <p:xfrm>
          <a:off x="1895572" y="3659571"/>
          <a:ext cx="208043" cy="331611"/>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aphicFrame>
        <p:nvGraphicFramePr>
          <p:cNvPr id="34" name="Diagram 33"/>
          <p:cNvGraphicFramePr/>
          <p:nvPr>
            <p:extLst>
              <p:ext uri="{D42A27DB-BD31-4B8C-83A1-F6EECF244321}">
                <p14:modId xmlns:p14="http://schemas.microsoft.com/office/powerpoint/2010/main" val="1907907396"/>
              </p:ext>
            </p:extLst>
          </p:nvPr>
        </p:nvGraphicFramePr>
        <p:xfrm>
          <a:off x="2162220" y="3669242"/>
          <a:ext cx="208043" cy="331611"/>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spTree>
    <p:extLst>
      <p:ext uri="{BB962C8B-B14F-4D97-AF65-F5344CB8AC3E}">
        <p14:creationId xmlns:p14="http://schemas.microsoft.com/office/powerpoint/2010/main" val="30176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blu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2247" y="896063"/>
            <a:ext cx="425710" cy="993322"/>
          </a:xfrm>
          <a:prstGeom prst="rect">
            <a:avLst/>
          </a:prstGeom>
        </p:spPr>
      </p:pic>
      <p:pic>
        <p:nvPicPr>
          <p:cNvPr id="115" name="Picture 114" descr="blu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5604" y="902866"/>
            <a:ext cx="425710" cy="993322"/>
          </a:xfrm>
          <a:prstGeom prst="rect">
            <a:avLst/>
          </a:prstGeom>
        </p:spPr>
      </p:pic>
      <p:pic>
        <p:nvPicPr>
          <p:cNvPr id="114" name="Picture 113" descr="blu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4821" y="864762"/>
            <a:ext cx="425710" cy="993322"/>
          </a:xfrm>
          <a:prstGeom prst="rect">
            <a:avLst/>
          </a:prstGeom>
        </p:spPr>
      </p:pic>
      <p:grpSp>
        <p:nvGrpSpPr>
          <p:cNvPr id="212" name="Group 8"/>
          <p:cNvGrpSpPr>
            <a:grpSpLocks noChangeAspect="1"/>
          </p:cNvGrpSpPr>
          <p:nvPr/>
        </p:nvGrpSpPr>
        <p:grpSpPr>
          <a:xfrm>
            <a:off x="3109445" y="876410"/>
            <a:ext cx="411234" cy="981936"/>
            <a:chOff x="4288536" y="1755648"/>
            <a:chExt cx="838201" cy="2001438"/>
          </a:xfrm>
          <a:effectLst>
            <a:outerShdw blurRad="50800" dist="38100" algn="l" rotWithShape="0">
              <a:prstClr val="black">
                <a:alpha val="40000"/>
              </a:prstClr>
            </a:outerShdw>
          </a:effectLst>
        </p:grpSpPr>
        <p:sp>
          <p:nvSpPr>
            <p:cNvPr id="213" name="Rectangle 4"/>
            <p:cNvSpPr>
              <a:spLocks noChangeArrowheads="1"/>
            </p:cNvSpPr>
            <p:nvPr/>
          </p:nvSpPr>
          <p:spPr bwMode="auto">
            <a:xfrm>
              <a:off x="4288536" y="2213932"/>
              <a:ext cx="838200" cy="1543154"/>
            </a:xfrm>
            <a:prstGeom prst="rect">
              <a:avLst/>
            </a:prstGeom>
            <a:gradFill flip="none" rotWithShape="1">
              <a:gsLst>
                <a:gs pos="0">
                  <a:schemeClr val="accent2">
                    <a:lumMod val="50000"/>
                  </a:schemeClr>
                </a:gs>
                <a:gs pos="50000">
                  <a:schemeClr val="accent2">
                    <a:lumMod val="75000"/>
                  </a:schemeClr>
                </a:gs>
                <a:gs pos="100000">
                  <a:schemeClr val="accent2">
                    <a:lumMod val="50000"/>
                  </a:schemeClr>
                </a:gs>
              </a:gsLst>
              <a:lin ang="108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miter lim="800000"/>
              <a:headEnd/>
              <a:tailEnd/>
            </a:ln>
          </p:spPr>
          <p:txBody>
            <a:bodyPr vert="vert270" wrap="none" anchor="ctr"/>
            <a:lstStyle/>
            <a:p>
              <a:pPr algn="ctr"/>
              <a:endParaRPr lang="en-US" sz="1350" b="1" dirty="0">
                <a:ln>
                  <a:solidFill>
                    <a:schemeClr val="bg1">
                      <a:alpha val="0"/>
                    </a:schemeClr>
                  </a:solidFill>
                </a:ln>
                <a:solidFill>
                  <a:schemeClr val="bg1"/>
                </a:solidFill>
              </a:endParaRPr>
            </a:p>
          </p:txBody>
        </p:sp>
        <p:grpSp>
          <p:nvGrpSpPr>
            <p:cNvPr id="214" name="Group 10"/>
            <p:cNvGrpSpPr/>
            <p:nvPr/>
          </p:nvGrpSpPr>
          <p:grpSpPr>
            <a:xfrm>
              <a:off x="4288536" y="1755648"/>
              <a:ext cx="838201" cy="450851"/>
              <a:chOff x="738186" y="1749424"/>
              <a:chExt cx="838201" cy="450851"/>
            </a:xfrm>
          </p:grpSpPr>
          <p:sp>
            <p:nvSpPr>
              <p:cNvPr id="215"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2">
                      <a:lumMod val="50000"/>
                    </a:schemeClr>
                  </a:gs>
                  <a:gs pos="50000">
                    <a:schemeClr val="accent2">
                      <a:lumMod val="50000"/>
                    </a:schemeClr>
                  </a:gs>
                  <a:gs pos="100000">
                    <a:schemeClr val="accent2">
                      <a:lumMod val="75000"/>
                    </a:schemeClr>
                  </a:gs>
                </a:gsLst>
                <a:lin ang="54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350" dirty="0"/>
              </a:p>
            </p:txBody>
          </p:sp>
          <p:sp>
            <p:nvSpPr>
              <p:cNvPr id="216"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217"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218"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219"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220"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221" name="Line 11"/>
              <p:cNvSpPr>
                <a:spLocks noChangeShapeType="1"/>
              </p:cNvSpPr>
              <p:nvPr/>
            </p:nvSpPr>
            <p:spPr bwMode="auto">
              <a:xfrm>
                <a:off x="1157285" y="1749424"/>
                <a:ext cx="0" cy="450851"/>
              </a:xfrm>
              <a:prstGeom prst="line">
                <a:avLst/>
              </a:prstGeom>
              <a:no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350" dirty="0"/>
              </a:p>
            </p:txBody>
          </p:sp>
        </p:grpSp>
      </p:grpSp>
      <p:grpSp>
        <p:nvGrpSpPr>
          <p:cNvPr id="186" name="Group 5"/>
          <p:cNvGrpSpPr>
            <a:grpSpLocks noChangeAspect="1"/>
          </p:cNvGrpSpPr>
          <p:nvPr/>
        </p:nvGrpSpPr>
        <p:grpSpPr>
          <a:xfrm>
            <a:off x="7185500" y="876410"/>
            <a:ext cx="411234" cy="981936"/>
            <a:chOff x="741362" y="1755648"/>
            <a:chExt cx="838201" cy="2001438"/>
          </a:xfrm>
          <a:effectLst>
            <a:outerShdw blurRad="50800" dist="38100" algn="l" rotWithShape="0">
              <a:prstClr val="black">
                <a:alpha val="40000"/>
              </a:prstClr>
            </a:outerShdw>
          </a:effectLst>
        </p:grpSpPr>
        <p:sp>
          <p:nvSpPr>
            <p:cNvPr id="187" name="Rectangle 4"/>
            <p:cNvSpPr>
              <a:spLocks noChangeArrowheads="1"/>
            </p:cNvSpPr>
            <p:nvPr/>
          </p:nvSpPr>
          <p:spPr bwMode="auto">
            <a:xfrm>
              <a:off x="741362" y="2213932"/>
              <a:ext cx="838200" cy="1543154"/>
            </a:xfrm>
            <a:prstGeom prst="rect">
              <a:avLst/>
            </a:prstGeom>
            <a:gradFill flip="none" rotWithShape="1">
              <a:gsLst>
                <a:gs pos="0">
                  <a:schemeClr val="accent5">
                    <a:lumMod val="50000"/>
                  </a:schemeClr>
                </a:gs>
                <a:gs pos="50000">
                  <a:schemeClr val="accent5">
                    <a:lumMod val="75000"/>
                  </a:schemeClr>
                </a:gs>
                <a:gs pos="100000">
                  <a:schemeClr val="accent5">
                    <a:lumMod val="50000"/>
                  </a:schemeClr>
                </a:gs>
              </a:gsLst>
              <a:lin ang="108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miter lim="800000"/>
              <a:headEnd/>
              <a:tailEnd/>
            </a:ln>
          </p:spPr>
          <p:txBody>
            <a:bodyPr vert="vert270" wrap="none" anchor="ctr"/>
            <a:lstStyle/>
            <a:p>
              <a:pPr algn="ctr"/>
              <a:endParaRPr lang="en-US" sz="1350" b="1" dirty="0">
                <a:ln>
                  <a:solidFill>
                    <a:schemeClr val="bg1">
                      <a:alpha val="0"/>
                    </a:schemeClr>
                  </a:solidFill>
                </a:ln>
                <a:solidFill>
                  <a:schemeClr val="bg1"/>
                </a:solidFill>
              </a:endParaRPr>
            </a:p>
          </p:txBody>
        </p:sp>
        <p:grpSp>
          <p:nvGrpSpPr>
            <p:cNvPr id="188" name="Group 37"/>
            <p:cNvGrpSpPr/>
            <p:nvPr/>
          </p:nvGrpSpPr>
          <p:grpSpPr>
            <a:xfrm>
              <a:off x="741362" y="1755648"/>
              <a:ext cx="838201" cy="450851"/>
              <a:chOff x="738186" y="1749424"/>
              <a:chExt cx="838201" cy="450851"/>
            </a:xfrm>
          </p:grpSpPr>
          <p:sp>
            <p:nvSpPr>
              <p:cNvPr id="189"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5">
                      <a:lumMod val="50000"/>
                    </a:schemeClr>
                  </a:gs>
                  <a:gs pos="50000">
                    <a:schemeClr val="accent5">
                      <a:lumMod val="50000"/>
                    </a:schemeClr>
                  </a:gs>
                  <a:gs pos="100000">
                    <a:schemeClr val="accent5">
                      <a:lumMod val="75000"/>
                    </a:schemeClr>
                  </a:gs>
                </a:gsLst>
                <a:lin ang="54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90"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91"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92"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93"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94"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noFill/>
                <a:round/>
                <a:headEnd/>
                <a:tailEnd/>
              </a:ln>
            </p:spPr>
            <p:txBody>
              <a:bodyPr wrap="none" anchor="ctr"/>
              <a:lstStyle/>
              <a:p>
                <a:endParaRPr lang="en-US" sz="1350" dirty="0"/>
              </a:p>
            </p:txBody>
          </p:sp>
          <p:sp>
            <p:nvSpPr>
              <p:cNvPr id="195" name="Line 11"/>
              <p:cNvSpPr>
                <a:spLocks noChangeShapeType="1"/>
              </p:cNvSpPr>
              <p:nvPr/>
            </p:nvSpPr>
            <p:spPr bwMode="auto">
              <a:xfrm>
                <a:off x="1157285" y="1749424"/>
                <a:ext cx="0" cy="450851"/>
              </a:xfrm>
              <a:prstGeom prst="line">
                <a:avLst/>
              </a:prstGeom>
              <a:no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grpSp>
      </p:grpSp>
      <p:grpSp>
        <p:nvGrpSpPr>
          <p:cNvPr id="124" name="Group 8"/>
          <p:cNvGrpSpPr>
            <a:grpSpLocks noChangeAspect="1"/>
          </p:cNvGrpSpPr>
          <p:nvPr/>
        </p:nvGrpSpPr>
        <p:grpSpPr>
          <a:xfrm>
            <a:off x="6414620" y="876410"/>
            <a:ext cx="411234" cy="981936"/>
            <a:chOff x="4288536" y="1755648"/>
            <a:chExt cx="838201" cy="2001438"/>
          </a:xfrm>
          <a:effectLst>
            <a:outerShdw blurRad="50800" dist="38100" algn="l" rotWithShape="0">
              <a:prstClr val="black">
                <a:alpha val="40000"/>
              </a:prstClr>
            </a:outerShdw>
          </a:effectLst>
        </p:grpSpPr>
        <p:sp>
          <p:nvSpPr>
            <p:cNvPr id="125" name="Rectangle 4"/>
            <p:cNvSpPr>
              <a:spLocks noChangeArrowheads="1"/>
            </p:cNvSpPr>
            <p:nvPr/>
          </p:nvSpPr>
          <p:spPr bwMode="auto">
            <a:xfrm>
              <a:off x="4288536" y="2213932"/>
              <a:ext cx="838200" cy="1543154"/>
            </a:xfrm>
            <a:prstGeom prst="rect">
              <a:avLst/>
            </a:prstGeom>
            <a:gradFill flip="none" rotWithShape="1">
              <a:gsLst>
                <a:gs pos="0">
                  <a:schemeClr val="accent2">
                    <a:lumMod val="50000"/>
                  </a:schemeClr>
                </a:gs>
                <a:gs pos="50000">
                  <a:schemeClr val="accent2">
                    <a:lumMod val="75000"/>
                  </a:schemeClr>
                </a:gs>
                <a:gs pos="100000">
                  <a:schemeClr val="accent2">
                    <a:lumMod val="50000"/>
                  </a:schemeClr>
                </a:gs>
              </a:gsLst>
              <a:lin ang="108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miter lim="800000"/>
              <a:headEnd/>
              <a:tailEnd/>
            </a:ln>
          </p:spPr>
          <p:txBody>
            <a:bodyPr vert="vert270" wrap="none" anchor="ctr"/>
            <a:lstStyle/>
            <a:p>
              <a:pPr algn="ctr"/>
              <a:endParaRPr lang="en-US" sz="1350" b="1" dirty="0">
                <a:ln>
                  <a:solidFill>
                    <a:schemeClr val="bg1">
                      <a:alpha val="0"/>
                    </a:schemeClr>
                  </a:solidFill>
                </a:ln>
                <a:solidFill>
                  <a:schemeClr val="bg1"/>
                </a:solidFill>
              </a:endParaRPr>
            </a:p>
          </p:txBody>
        </p:sp>
        <p:grpSp>
          <p:nvGrpSpPr>
            <p:cNvPr id="126" name="Group 10"/>
            <p:cNvGrpSpPr/>
            <p:nvPr/>
          </p:nvGrpSpPr>
          <p:grpSpPr>
            <a:xfrm>
              <a:off x="4288536" y="1755648"/>
              <a:ext cx="838201" cy="450851"/>
              <a:chOff x="738186" y="1749424"/>
              <a:chExt cx="838201" cy="450851"/>
            </a:xfrm>
          </p:grpSpPr>
          <p:sp>
            <p:nvSpPr>
              <p:cNvPr id="127"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2">
                      <a:lumMod val="50000"/>
                    </a:schemeClr>
                  </a:gs>
                  <a:gs pos="50000">
                    <a:schemeClr val="accent2">
                      <a:lumMod val="50000"/>
                    </a:schemeClr>
                  </a:gs>
                  <a:gs pos="100000">
                    <a:schemeClr val="accent2">
                      <a:lumMod val="75000"/>
                    </a:schemeClr>
                  </a:gs>
                </a:gsLst>
                <a:lin ang="54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350" dirty="0"/>
              </a:p>
            </p:txBody>
          </p:sp>
          <p:sp>
            <p:nvSpPr>
              <p:cNvPr id="128"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129"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130"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131"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132"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350" dirty="0"/>
              </a:p>
            </p:txBody>
          </p:sp>
          <p:sp>
            <p:nvSpPr>
              <p:cNvPr id="133" name="Line 11"/>
              <p:cNvSpPr>
                <a:spLocks noChangeShapeType="1"/>
              </p:cNvSpPr>
              <p:nvPr/>
            </p:nvSpPr>
            <p:spPr bwMode="auto">
              <a:xfrm>
                <a:off x="1157285" y="1749424"/>
                <a:ext cx="0" cy="450851"/>
              </a:xfrm>
              <a:prstGeom prst="line">
                <a:avLst/>
              </a:prstGeom>
              <a:no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350" dirty="0"/>
              </a:p>
            </p:txBody>
          </p:sp>
        </p:grpSp>
      </p:grpSp>
      <p:sp>
        <p:nvSpPr>
          <p:cNvPr id="93" name="Rounded Rectangle 92"/>
          <p:cNvSpPr/>
          <p:nvPr/>
        </p:nvSpPr>
        <p:spPr bwMode="auto">
          <a:xfrm>
            <a:off x="1446065" y="2584253"/>
            <a:ext cx="6317877" cy="2136467"/>
          </a:xfrm>
          <a:prstGeom prst="roundRect">
            <a:avLst>
              <a:gd name="adj" fmla="val 5384"/>
            </a:avLst>
          </a:prstGeom>
          <a:solidFill>
            <a:srgbClr val="B6DDF6">
              <a:alpha val="32000"/>
            </a:srgbClr>
          </a:solidFill>
          <a:ln w="12700" cap="flat" cmpd="sng" algn="ctr">
            <a:noFill/>
            <a:prstDash val="dash"/>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lvl="1" algn="l" eaLnBrk="0" hangingPunct="0">
              <a:spcBef>
                <a:spcPct val="20000"/>
              </a:spcBef>
            </a:pPr>
            <a:endParaRPr lang="en-US" sz="1650" i="1" dirty="0"/>
          </a:p>
        </p:txBody>
      </p:sp>
      <p:sp>
        <p:nvSpPr>
          <p:cNvPr id="184" name="Rectangle 2"/>
          <p:cNvSpPr/>
          <p:nvPr/>
        </p:nvSpPr>
        <p:spPr bwMode="auto">
          <a:xfrm>
            <a:off x="1525879" y="2802721"/>
            <a:ext cx="6112643" cy="1796243"/>
          </a:xfrm>
          <a:custGeom>
            <a:avLst/>
            <a:gdLst>
              <a:gd name="connsiteX0" fmla="*/ 0 w 8143047"/>
              <a:gd name="connsiteY0" fmla="*/ 0 h 843587"/>
              <a:gd name="connsiteX1" fmla="*/ 8143047 w 8143047"/>
              <a:gd name="connsiteY1" fmla="*/ 0 h 843587"/>
              <a:gd name="connsiteX2" fmla="*/ 8143047 w 8143047"/>
              <a:gd name="connsiteY2" fmla="*/ 843587 h 843587"/>
              <a:gd name="connsiteX3" fmla="*/ 0 w 8143047"/>
              <a:gd name="connsiteY3" fmla="*/ 843587 h 843587"/>
              <a:gd name="connsiteX4" fmla="*/ 0 w 8143047"/>
              <a:gd name="connsiteY4" fmla="*/ 0 h 843587"/>
              <a:gd name="connsiteX0" fmla="*/ 0 w 8143047"/>
              <a:gd name="connsiteY0" fmla="*/ 0 h 843589"/>
              <a:gd name="connsiteX1" fmla="*/ 8143047 w 8143047"/>
              <a:gd name="connsiteY1" fmla="*/ 0 h 843589"/>
              <a:gd name="connsiteX2" fmla="*/ 8143047 w 8143047"/>
              <a:gd name="connsiteY2" fmla="*/ 843587 h 843589"/>
              <a:gd name="connsiteX3" fmla="*/ 927860 w 8143047"/>
              <a:gd name="connsiteY3" fmla="*/ 843589 h 843589"/>
              <a:gd name="connsiteX4" fmla="*/ 0 w 8143047"/>
              <a:gd name="connsiteY4" fmla="*/ 843587 h 843589"/>
              <a:gd name="connsiteX5" fmla="*/ 0 w 8143047"/>
              <a:gd name="connsiteY5" fmla="*/ 0 h 843589"/>
              <a:gd name="connsiteX0" fmla="*/ 0 w 8143047"/>
              <a:gd name="connsiteY0" fmla="*/ 0 h 1236219"/>
              <a:gd name="connsiteX1" fmla="*/ 8143047 w 8143047"/>
              <a:gd name="connsiteY1" fmla="*/ 0 h 1236219"/>
              <a:gd name="connsiteX2" fmla="*/ 8143047 w 8143047"/>
              <a:gd name="connsiteY2" fmla="*/ 843587 h 1236219"/>
              <a:gd name="connsiteX3" fmla="*/ 1563830 w 8143047"/>
              <a:gd name="connsiteY3" fmla="*/ 1236219 h 1236219"/>
              <a:gd name="connsiteX4" fmla="*/ 927860 w 8143047"/>
              <a:gd name="connsiteY4" fmla="*/ 843589 h 1236219"/>
              <a:gd name="connsiteX5" fmla="*/ 0 w 8143047"/>
              <a:gd name="connsiteY5" fmla="*/ 843587 h 1236219"/>
              <a:gd name="connsiteX6" fmla="*/ 0 w 8143047"/>
              <a:gd name="connsiteY6" fmla="*/ 0 h 1236219"/>
              <a:gd name="connsiteX0" fmla="*/ 0 w 8143047"/>
              <a:gd name="connsiteY0" fmla="*/ 0 h 1264765"/>
              <a:gd name="connsiteX1" fmla="*/ 8143047 w 8143047"/>
              <a:gd name="connsiteY1" fmla="*/ 0 h 1264765"/>
              <a:gd name="connsiteX2" fmla="*/ 8143047 w 8143047"/>
              <a:gd name="connsiteY2" fmla="*/ 843587 h 1264765"/>
              <a:gd name="connsiteX3" fmla="*/ 3306905 w 8143047"/>
              <a:gd name="connsiteY3" fmla="*/ 1186213 h 1264765"/>
              <a:gd name="connsiteX4" fmla="*/ 1563830 w 8143047"/>
              <a:gd name="connsiteY4" fmla="*/ 1236219 h 1264765"/>
              <a:gd name="connsiteX5" fmla="*/ 927860 w 8143047"/>
              <a:gd name="connsiteY5" fmla="*/ 843589 h 1264765"/>
              <a:gd name="connsiteX6" fmla="*/ 0 w 8143047"/>
              <a:gd name="connsiteY6" fmla="*/ 843587 h 1264765"/>
              <a:gd name="connsiteX7" fmla="*/ 0 w 8143047"/>
              <a:gd name="connsiteY7" fmla="*/ 0 h 1264765"/>
              <a:gd name="connsiteX0" fmla="*/ 0 w 8143047"/>
              <a:gd name="connsiteY0" fmla="*/ 0 h 1271918"/>
              <a:gd name="connsiteX1" fmla="*/ 8143047 w 8143047"/>
              <a:gd name="connsiteY1" fmla="*/ 0 h 1271918"/>
              <a:gd name="connsiteX2" fmla="*/ 8143047 w 8143047"/>
              <a:gd name="connsiteY2" fmla="*/ 843587 h 1271918"/>
              <a:gd name="connsiteX3" fmla="*/ 3306905 w 8143047"/>
              <a:gd name="connsiteY3" fmla="*/ 1186213 h 1271918"/>
              <a:gd name="connsiteX4" fmla="*/ 1563830 w 8143047"/>
              <a:gd name="connsiteY4" fmla="*/ 1236219 h 1271918"/>
              <a:gd name="connsiteX5" fmla="*/ 927860 w 8143047"/>
              <a:gd name="connsiteY5" fmla="*/ 843589 h 1271918"/>
              <a:gd name="connsiteX6" fmla="*/ 0 w 8143047"/>
              <a:gd name="connsiteY6" fmla="*/ 843587 h 1271918"/>
              <a:gd name="connsiteX7" fmla="*/ 0 w 8143047"/>
              <a:gd name="connsiteY7" fmla="*/ 0 h 1271918"/>
              <a:gd name="connsiteX0" fmla="*/ 0 w 8143047"/>
              <a:gd name="connsiteY0" fmla="*/ 0 h 1279982"/>
              <a:gd name="connsiteX1" fmla="*/ 8143047 w 8143047"/>
              <a:gd name="connsiteY1" fmla="*/ 0 h 1279982"/>
              <a:gd name="connsiteX2" fmla="*/ 8143047 w 8143047"/>
              <a:gd name="connsiteY2" fmla="*/ 843587 h 1279982"/>
              <a:gd name="connsiteX3" fmla="*/ 3306905 w 8143047"/>
              <a:gd name="connsiteY3" fmla="*/ 1186213 h 1279982"/>
              <a:gd name="connsiteX4" fmla="*/ 2256774 w 8143047"/>
              <a:gd name="connsiteY4" fmla="*/ 1264793 h 1279982"/>
              <a:gd name="connsiteX5" fmla="*/ 1563830 w 8143047"/>
              <a:gd name="connsiteY5" fmla="*/ 1236219 h 1279982"/>
              <a:gd name="connsiteX6" fmla="*/ 927860 w 8143047"/>
              <a:gd name="connsiteY6" fmla="*/ 843589 h 1279982"/>
              <a:gd name="connsiteX7" fmla="*/ 0 w 8143047"/>
              <a:gd name="connsiteY7" fmla="*/ 843587 h 1279982"/>
              <a:gd name="connsiteX8" fmla="*/ 0 w 8143047"/>
              <a:gd name="connsiteY8" fmla="*/ 0 h 1279982"/>
              <a:gd name="connsiteX0" fmla="*/ 0 w 8143047"/>
              <a:gd name="connsiteY0" fmla="*/ 0 h 2382200"/>
              <a:gd name="connsiteX1" fmla="*/ 8143047 w 8143047"/>
              <a:gd name="connsiteY1" fmla="*/ 0 h 2382200"/>
              <a:gd name="connsiteX2" fmla="*/ 8143047 w 8143047"/>
              <a:gd name="connsiteY2" fmla="*/ 843587 h 2382200"/>
              <a:gd name="connsiteX3" fmla="*/ 3035442 w 8143047"/>
              <a:gd name="connsiteY3" fmla="*/ 2379219 h 2382200"/>
              <a:gd name="connsiteX4" fmla="*/ 2256774 w 8143047"/>
              <a:gd name="connsiteY4" fmla="*/ 1264793 h 2382200"/>
              <a:gd name="connsiteX5" fmla="*/ 1563830 w 8143047"/>
              <a:gd name="connsiteY5" fmla="*/ 1236219 h 2382200"/>
              <a:gd name="connsiteX6" fmla="*/ 927860 w 8143047"/>
              <a:gd name="connsiteY6" fmla="*/ 843589 h 2382200"/>
              <a:gd name="connsiteX7" fmla="*/ 0 w 8143047"/>
              <a:gd name="connsiteY7" fmla="*/ 843587 h 2382200"/>
              <a:gd name="connsiteX8" fmla="*/ 0 w 8143047"/>
              <a:gd name="connsiteY8" fmla="*/ 0 h 2382200"/>
              <a:gd name="connsiteX0" fmla="*/ 0 w 8143047"/>
              <a:gd name="connsiteY0" fmla="*/ 0 h 2379219"/>
              <a:gd name="connsiteX1" fmla="*/ 8143047 w 8143047"/>
              <a:gd name="connsiteY1" fmla="*/ 0 h 2379219"/>
              <a:gd name="connsiteX2" fmla="*/ 8143047 w 8143047"/>
              <a:gd name="connsiteY2" fmla="*/ 843587 h 2379219"/>
              <a:gd name="connsiteX3" fmla="*/ 3035442 w 8143047"/>
              <a:gd name="connsiteY3" fmla="*/ 2379219 h 2379219"/>
              <a:gd name="connsiteX4" fmla="*/ 2256774 w 8143047"/>
              <a:gd name="connsiteY4" fmla="*/ 1264793 h 2379219"/>
              <a:gd name="connsiteX5" fmla="*/ 1563830 w 8143047"/>
              <a:gd name="connsiteY5" fmla="*/ 1236219 h 2379219"/>
              <a:gd name="connsiteX6" fmla="*/ 927860 w 8143047"/>
              <a:gd name="connsiteY6" fmla="*/ 843589 h 2379219"/>
              <a:gd name="connsiteX7" fmla="*/ 0 w 8143047"/>
              <a:gd name="connsiteY7" fmla="*/ 843587 h 2379219"/>
              <a:gd name="connsiteX8" fmla="*/ 0 w 8143047"/>
              <a:gd name="connsiteY8" fmla="*/ 0 h 2379219"/>
              <a:gd name="connsiteX0" fmla="*/ 0 w 8143047"/>
              <a:gd name="connsiteY0" fmla="*/ 0 h 2379219"/>
              <a:gd name="connsiteX1" fmla="*/ 8143047 w 8143047"/>
              <a:gd name="connsiteY1" fmla="*/ 0 h 2379219"/>
              <a:gd name="connsiteX2" fmla="*/ 8143047 w 8143047"/>
              <a:gd name="connsiteY2" fmla="*/ 843587 h 2379219"/>
              <a:gd name="connsiteX3" fmla="*/ 3035442 w 8143047"/>
              <a:gd name="connsiteY3" fmla="*/ 2379219 h 2379219"/>
              <a:gd name="connsiteX4" fmla="*/ 2256774 w 8143047"/>
              <a:gd name="connsiteY4" fmla="*/ 1264793 h 2379219"/>
              <a:gd name="connsiteX5" fmla="*/ 1563830 w 8143047"/>
              <a:gd name="connsiteY5" fmla="*/ 1236219 h 2379219"/>
              <a:gd name="connsiteX6" fmla="*/ 927860 w 8143047"/>
              <a:gd name="connsiteY6" fmla="*/ 843589 h 2379219"/>
              <a:gd name="connsiteX7" fmla="*/ 0 w 8143047"/>
              <a:gd name="connsiteY7" fmla="*/ 843587 h 2379219"/>
              <a:gd name="connsiteX8" fmla="*/ 0 w 8143047"/>
              <a:gd name="connsiteY8" fmla="*/ 0 h 2379219"/>
              <a:gd name="connsiteX0" fmla="*/ 0 w 8143047"/>
              <a:gd name="connsiteY0" fmla="*/ 0 h 2549744"/>
              <a:gd name="connsiteX1" fmla="*/ 8143047 w 8143047"/>
              <a:gd name="connsiteY1" fmla="*/ 0 h 2549744"/>
              <a:gd name="connsiteX2" fmla="*/ 8143047 w 8143047"/>
              <a:gd name="connsiteY2" fmla="*/ 843587 h 2549744"/>
              <a:gd name="connsiteX3" fmla="*/ 3606943 w 8143047"/>
              <a:gd name="connsiteY3" fmla="*/ 2393506 h 2549744"/>
              <a:gd name="connsiteX4" fmla="*/ 3035442 w 8143047"/>
              <a:gd name="connsiteY4" fmla="*/ 2379219 h 2549744"/>
              <a:gd name="connsiteX5" fmla="*/ 2256774 w 8143047"/>
              <a:gd name="connsiteY5" fmla="*/ 1264793 h 2549744"/>
              <a:gd name="connsiteX6" fmla="*/ 1563830 w 8143047"/>
              <a:gd name="connsiteY6" fmla="*/ 1236219 h 2549744"/>
              <a:gd name="connsiteX7" fmla="*/ 927860 w 8143047"/>
              <a:gd name="connsiteY7" fmla="*/ 843589 h 2549744"/>
              <a:gd name="connsiteX8" fmla="*/ 0 w 8143047"/>
              <a:gd name="connsiteY8" fmla="*/ 843587 h 2549744"/>
              <a:gd name="connsiteX9" fmla="*/ 0 w 8143047"/>
              <a:gd name="connsiteY9" fmla="*/ 0 h 2549744"/>
              <a:gd name="connsiteX0" fmla="*/ 0 w 8143047"/>
              <a:gd name="connsiteY0" fmla="*/ 0 h 2505441"/>
              <a:gd name="connsiteX1" fmla="*/ 8143047 w 8143047"/>
              <a:gd name="connsiteY1" fmla="*/ 0 h 2505441"/>
              <a:gd name="connsiteX2" fmla="*/ 8143047 w 8143047"/>
              <a:gd name="connsiteY2" fmla="*/ 843587 h 2505441"/>
              <a:gd name="connsiteX3" fmla="*/ 3606943 w 8143047"/>
              <a:gd name="connsiteY3" fmla="*/ 2393506 h 2505441"/>
              <a:gd name="connsiteX4" fmla="*/ 3035442 w 8143047"/>
              <a:gd name="connsiteY4" fmla="*/ 2379219 h 2505441"/>
              <a:gd name="connsiteX5" fmla="*/ 2256774 w 8143047"/>
              <a:gd name="connsiteY5" fmla="*/ 1264793 h 2505441"/>
              <a:gd name="connsiteX6" fmla="*/ 1563830 w 8143047"/>
              <a:gd name="connsiteY6" fmla="*/ 1236219 h 2505441"/>
              <a:gd name="connsiteX7" fmla="*/ 927860 w 8143047"/>
              <a:gd name="connsiteY7" fmla="*/ 843589 h 2505441"/>
              <a:gd name="connsiteX8" fmla="*/ 0 w 8143047"/>
              <a:gd name="connsiteY8" fmla="*/ 843587 h 2505441"/>
              <a:gd name="connsiteX9" fmla="*/ 0 w 8143047"/>
              <a:gd name="connsiteY9" fmla="*/ 0 h 2505441"/>
              <a:gd name="connsiteX0" fmla="*/ 0 w 8143047"/>
              <a:gd name="connsiteY0" fmla="*/ 0 h 2393506"/>
              <a:gd name="connsiteX1" fmla="*/ 8143047 w 8143047"/>
              <a:gd name="connsiteY1" fmla="*/ 0 h 2393506"/>
              <a:gd name="connsiteX2" fmla="*/ 8143047 w 8143047"/>
              <a:gd name="connsiteY2" fmla="*/ 843587 h 2393506"/>
              <a:gd name="connsiteX3" fmla="*/ 3606943 w 8143047"/>
              <a:gd name="connsiteY3" fmla="*/ 2393506 h 2393506"/>
              <a:gd name="connsiteX4" fmla="*/ 3035442 w 8143047"/>
              <a:gd name="connsiteY4" fmla="*/ 2379219 h 2393506"/>
              <a:gd name="connsiteX5" fmla="*/ 2256774 w 8143047"/>
              <a:gd name="connsiteY5" fmla="*/ 1264793 h 2393506"/>
              <a:gd name="connsiteX6" fmla="*/ 1563830 w 8143047"/>
              <a:gd name="connsiteY6" fmla="*/ 1236219 h 2393506"/>
              <a:gd name="connsiteX7" fmla="*/ 927860 w 8143047"/>
              <a:gd name="connsiteY7" fmla="*/ 843589 h 2393506"/>
              <a:gd name="connsiteX8" fmla="*/ 0 w 8143047"/>
              <a:gd name="connsiteY8" fmla="*/ 843587 h 2393506"/>
              <a:gd name="connsiteX9" fmla="*/ 0 w 8143047"/>
              <a:gd name="connsiteY9" fmla="*/ 0 h 2393506"/>
              <a:gd name="connsiteX0" fmla="*/ 0 w 8143047"/>
              <a:gd name="connsiteY0" fmla="*/ 0 h 2393506"/>
              <a:gd name="connsiteX1" fmla="*/ 8143047 w 8143047"/>
              <a:gd name="connsiteY1" fmla="*/ 0 h 2393506"/>
              <a:gd name="connsiteX2" fmla="*/ 8143047 w 8143047"/>
              <a:gd name="connsiteY2" fmla="*/ 843587 h 2393506"/>
              <a:gd name="connsiteX3" fmla="*/ 3606943 w 8143047"/>
              <a:gd name="connsiteY3" fmla="*/ 2393506 h 2393506"/>
              <a:gd name="connsiteX4" fmla="*/ 3035442 w 8143047"/>
              <a:gd name="connsiteY4" fmla="*/ 2379219 h 2393506"/>
              <a:gd name="connsiteX5" fmla="*/ 2256774 w 8143047"/>
              <a:gd name="connsiteY5" fmla="*/ 1264793 h 2393506"/>
              <a:gd name="connsiteX6" fmla="*/ 1563830 w 8143047"/>
              <a:gd name="connsiteY6" fmla="*/ 1236219 h 2393506"/>
              <a:gd name="connsiteX7" fmla="*/ 927860 w 8143047"/>
              <a:gd name="connsiteY7" fmla="*/ 843589 h 2393506"/>
              <a:gd name="connsiteX8" fmla="*/ 0 w 8143047"/>
              <a:gd name="connsiteY8" fmla="*/ 843587 h 2393506"/>
              <a:gd name="connsiteX9" fmla="*/ 0 w 8143047"/>
              <a:gd name="connsiteY9" fmla="*/ 0 h 2393506"/>
              <a:gd name="connsiteX0" fmla="*/ 0 w 8143047"/>
              <a:gd name="connsiteY0" fmla="*/ 0 h 2441069"/>
              <a:gd name="connsiteX1" fmla="*/ 8143047 w 8143047"/>
              <a:gd name="connsiteY1" fmla="*/ 0 h 2441069"/>
              <a:gd name="connsiteX2" fmla="*/ 8143047 w 8143047"/>
              <a:gd name="connsiteY2" fmla="*/ 843587 h 2441069"/>
              <a:gd name="connsiteX3" fmla="*/ 6400149 w 8143047"/>
              <a:gd name="connsiteY3" fmla="*/ 2336356 h 2441069"/>
              <a:gd name="connsiteX4" fmla="*/ 3606943 w 8143047"/>
              <a:gd name="connsiteY4" fmla="*/ 2393506 h 2441069"/>
              <a:gd name="connsiteX5" fmla="*/ 3035442 w 8143047"/>
              <a:gd name="connsiteY5" fmla="*/ 2379219 h 2441069"/>
              <a:gd name="connsiteX6" fmla="*/ 2256774 w 8143047"/>
              <a:gd name="connsiteY6" fmla="*/ 1264793 h 2441069"/>
              <a:gd name="connsiteX7" fmla="*/ 1563830 w 8143047"/>
              <a:gd name="connsiteY7" fmla="*/ 1236219 h 2441069"/>
              <a:gd name="connsiteX8" fmla="*/ 927860 w 8143047"/>
              <a:gd name="connsiteY8" fmla="*/ 843589 h 2441069"/>
              <a:gd name="connsiteX9" fmla="*/ 0 w 8143047"/>
              <a:gd name="connsiteY9" fmla="*/ 843587 h 2441069"/>
              <a:gd name="connsiteX10" fmla="*/ 0 w 8143047"/>
              <a:gd name="connsiteY10" fmla="*/ 0 h 2441069"/>
              <a:gd name="connsiteX0" fmla="*/ 0 w 8143047"/>
              <a:gd name="connsiteY0" fmla="*/ 0 h 2393506"/>
              <a:gd name="connsiteX1" fmla="*/ 8143047 w 8143047"/>
              <a:gd name="connsiteY1" fmla="*/ 0 h 2393506"/>
              <a:gd name="connsiteX2" fmla="*/ 8143047 w 8143047"/>
              <a:gd name="connsiteY2" fmla="*/ 843587 h 2393506"/>
              <a:gd name="connsiteX3" fmla="*/ 6400149 w 8143047"/>
              <a:gd name="connsiteY3" fmla="*/ 2336356 h 2393506"/>
              <a:gd name="connsiteX4" fmla="*/ 3606943 w 8143047"/>
              <a:gd name="connsiteY4" fmla="*/ 2393506 h 2393506"/>
              <a:gd name="connsiteX5" fmla="*/ 3035442 w 8143047"/>
              <a:gd name="connsiteY5" fmla="*/ 2379219 h 2393506"/>
              <a:gd name="connsiteX6" fmla="*/ 2256774 w 8143047"/>
              <a:gd name="connsiteY6" fmla="*/ 1264793 h 2393506"/>
              <a:gd name="connsiteX7" fmla="*/ 1563830 w 8143047"/>
              <a:gd name="connsiteY7" fmla="*/ 1236219 h 2393506"/>
              <a:gd name="connsiteX8" fmla="*/ 927860 w 8143047"/>
              <a:gd name="connsiteY8" fmla="*/ 843589 h 2393506"/>
              <a:gd name="connsiteX9" fmla="*/ 0 w 8143047"/>
              <a:gd name="connsiteY9" fmla="*/ 843587 h 2393506"/>
              <a:gd name="connsiteX10" fmla="*/ 0 w 8143047"/>
              <a:gd name="connsiteY10" fmla="*/ 0 h 2393506"/>
              <a:gd name="connsiteX0" fmla="*/ 0 w 8143047"/>
              <a:gd name="connsiteY0" fmla="*/ 0 h 2393506"/>
              <a:gd name="connsiteX1" fmla="*/ 8143047 w 8143047"/>
              <a:gd name="connsiteY1" fmla="*/ 0 h 2393506"/>
              <a:gd name="connsiteX2" fmla="*/ 8143047 w 8143047"/>
              <a:gd name="connsiteY2" fmla="*/ 843587 h 2393506"/>
              <a:gd name="connsiteX3" fmla="*/ 6400149 w 8143047"/>
              <a:gd name="connsiteY3" fmla="*/ 2336356 h 2393506"/>
              <a:gd name="connsiteX4" fmla="*/ 3606943 w 8143047"/>
              <a:gd name="connsiteY4" fmla="*/ 2393506 h 2393506"/>
              <a:gd name="connsiteX5" fmla="*/ 3035442 w 8143047"/>
              <a:gd name="connsiteY5" fmla="*/ 2379219 h 2393506"/>
              <a:gd name="connsiteX6" fmla="*/ 2256774 w 8143047"/>
              <a:gd name="connsiteY6" fmla="*/ 1264793 h 2393506"/>
              <a:gd name="connsiteX7" fmla="*/ 1563830 w 8143047"/>
              <a:gd name="connsiteY7" fmla="*/ 1236219 h 2393506"/>
              <a:gd name="connsiteX8" fmla="*/ 927860 w 8143047"/>
              <a:gd name="connsiteY8" fmla="*/ 843589 h 2393506"/>
              <a:gd name="connsiteX9" fmla="*/ 0 w 8143047"/>
              <a:gd name="connsiteY9" fmla="*/ 843587 h 2393506"/>
              <a:gd name="connsiteX10" fmla="*/ 0 w 8143047"/>
              <a:gd name="connsiteY10" fmla="*/ 0 h 2393506"/>
              <a:gd name="connsiteX0" fmla="*/ 0 w 8143047"/>
              <a:gd name="connsiteY0" fmla="*/ 0 h 2393506"/>
              <a:gd name="connsiteX1" fmla="*/ 8143047 w 8143047"/>
              <a:gd name="connsiteY1" fmla="*/ 0 h 2393506"/>
              <a:gd name="connsiteX2" fmla="*/ 8143047 w 8143047"/>
              <a:gd name="connsiteY2" fmla="*/ 843587 h 2393506"/>
              <a:gd name="connsiteX3" fmla="*/ 6400149 w 8143047"/>
              <a:gd name="connsiteY3" fmla="*/ 2336356 h 2393506"/>
              <a:gd name="connsiteX4" fmla="*/ 3606943 w 8143047"/>
              <a:gd name="connsiteY4" fmla="*/ 2393506 h 2393506"/>
              <a:gd name="connsiteX5" fmla="*/ 3035442 w 8143047"/>
              <a:gd name="connsiteY5" fmla="*/ 2379219 h 2393506"/>
              <a:gd name="connsiteX6" fmla="*/ 2256774 w 8143047"/>
              <a:gd name="connsiteY6" fmla="*/ 1264793 h 2393506"/>
              <a:gd name="connsiteX7" fmla="*/ 1563830 w 8143047"/>
              <a:gd name="connsiteY7" fmla="*/ 1236219 h 2393506"/>
              <a:gd name="connsiteX8" fmla="*/ 927860 w 8143047"/>
              <a:gd name="connsiteY8" fmla="*/ 843589 h 2393506"/>
              <a:gd name="connsiteX9" fmla="*/ 0 w 8143047"/>
              <a:gd name="connsiteY9" fmla="*/ 843587 h 2393506"/>
              <a:gd name="connsiteX10" fmla="*/ 0 w 8143047"/>
              <a:gd name="connsiteY10" fmla="*/ 0 h 2393506"/>
              <a:gd name="connsiteX0" fmla="*/ 0 w 8143047"/>
              <a:gd name="connsiteY0" fmla="*/ 0 h 2393506"/>
              <a:gd name="connsiteX1" fmla="*/ 920893 w 8143047"/>
              <a:gd name="connsiteY1" fmla="*/ 350 h 2393506"/>
              <a:gd name="connsiteX2" fmla="*/ 8143047 w 8143047"/>
              <a:gd name="connsiteY2" fmla="*/ 0 h 2393506"/>
              <a:gd name="connsiteX3" fmla="*/ 8143047 w 8143047"/>
              <a:gd name="connsiteY3" fmla="*/ 843587 h 2393506"/>
              <a:gd name="connsiteX4" fmla="*/ 6400149 w 8143047"/>
              <a:gd name="connsiteY4" fmla="*/ 2336356 h 2393506"/>
              <a:gd name="connsiteX5" fmla="*/ 3606943 w 8143047"/>
              <a:gd name="connsiteY5" fmla="*/ 2393506 h 2393506"/>
              <a:gd name="connsiteX6" fmla="*/ 3035442 w 8143047"/>
              <a:gd name="connsiteY6" fmla="*/ 2379219 h 2393506"/>
              <a:gd name="connsiteX7" fmla="*/ 2256774 w 8143047"/>
              <a:gd name="connsiteY7" fmla="*/ 1264793 h 2393506"/>
              <a:gd name="connsiteX8" fmla="*/ 1563830 w 8143047"/>
              <a:gd name="connsiteY8" fmla="*/ 1236219 h 2393506"/>
              <a:gd name="connsiteX9" fmla="*/ 927860 w 8143047"/>
              <a:gd name="connsiteY9" fmla="*/ 843589 h 2393506"/>
              <a:gd name="connsiteX10" fmla="*/ 0 w 8143047"/>
              <a:gd name="connsiteY10" fmla="*/ 843587 h 2393506"/>
              <a:gd name="connsiteX11" fmla="*/ 0 w 8143047"/>
              <a:gd name="connsiteY11" fmla="*/ 0 h 2393506"/>
              <a:gd name="connsiteX0" fmla="*/ 0 w 8143047"/>
              <a:gd name="connsiteY0" fmla="*/ 0 h 2393506"/>
              <a:gd name="connsiteX1" fmla="*/ 920893 w 8143047"/>
              <a:gd name="connsiteY1" fmla="*/ 350 h 2393506"/>
              <a:gd name="connsiteX2" fmla="*/ 8143047 w 8143047"/>
              <a:gd name="connsiteY2" fmla="*/ 0 h 2393506"/>
              <a:gd name="connsiteX3" fmla="*/ 8143047 w 8143047"/>
              <a:gd name="connsiteY3" fmla="*/ 843587 h 2393506"/>
              <a:gd name="connsiteX4" fmla="*/ 6400149 w 8143047"/>
              <a:gd name="connsiteY4" fmla="*/ 2336356 h 2393506"/>
              <a:gd name="connsiteX5" fmla="*/ 3606943 w 8143047"/>
              <a:gd name="connsiteY5" fmla="*/ 2393506 h 2393506"/>
              <a:gd name="connsiteX6" fmla="*/ 3035442 w 8143047"/>
              <a:gd name="connsiteY6" fmla="*/ 2379219 h 2393506"/>
              <a:gd name="connsiteX7" fmla="*/ 2256774 w 8143047"/>
              <a:gd name="connsiteY7" fmla="*/ 1264793 h 2393506"/>
              <a:gd name="connsiteX8" fmla="*/ 1563830 w 8143047"/>
              <a:gd name="connsiteY8" fmla="*/ 1236219 h 2393506"/>
              <a:gd name="connsiteX9" fmla="*/ 927860 w 8143047"/>
              <a:gd name="connsiteY9" fmla="*/ 843589 h 2393506"/>
              <a:gd name="connsiteX10" fmla="*/ 0 w 8143047"/>
              <a:gd name="connsiteY10" fmla="*/ 843587 h 2393506"/>
              <a:gd name="connsiteX11" fmla="*/ 0 w 8143047"/>
              <a:gd name="connsiteY11" fmla="*/ 0 h 2393506"/>
              <a:gd name="connsiteX0" fmla="*/ 0 w 8143047"/>
              <a:gd name="connsiteY0" fmla="*/ 14621 h 2408127"/>
              <a:gd name="connsiteX1" fmla="*/ 920893 w 8143047"/>
              <a:gd name="connsiteY1" fmla="*/ 14971 h 2408127"/>
              <a:gd name="connsiteX2" fmla="*/ 1570974 w 8143047"/>
              <a:gd name="connsiteY2" fmla="*/ 350727 h 2408127"/>
              <a:gd name="connsiteX3" fmla="*/ 8143047 w 8143047"/>
              <a:gd name="connsiteY3" fmla="*/ 14621 h 2408127"/>
              <a:gd name="connsiteX4" fmla="*/ 8143047 w 8143047"/>
              <a:gd name="connsiteY4" fmla="*/ 858208 h 2408127"/>
              <a:gd name="connsiteX5" fmla="*/ 6400149 w 8143047"/>
              <a:gd name="connsiteY5" fmla="*/ 2350977 h 2408127"/>
              <a:gd name="connsiteX6" fmla="*/ 3606943 w 8143047"/>
              <a:gd name="connsiteY6" fmla="*/ 2408127 h 2408127"/>
              <a:gd name="connsiteX7" fmla="*/ 3035442 w 8143047"/>
              <a:gd name="connsiteY7" fmla="*/ 2393840 h 2408127"/>
              <a:gd name="connsiteX8" fmla="*/ 2256774 w 8143047"/>
              <a:gd name="connsiteY8" fmla="*/ 1279414 h 2408127"/>
              <a:gd name="connsiteX9" fmla="*/ 1563830 w 8143047"/>
              <a:gd name="connsiteY9" fmla="*/ 1250840 h 2408127"/>
              <a:gd name="connsiteX10" fmla="*/ 927860 w 8143047"/>
              <a:gd name="connsiteY10" fmla="*/ 858210 h 2408127"/>
              <a:gd name="connsiteX11" fmla="*/ 0 w 8143047"/>
              <a:gd name="connsiteY11" fmla="*/ 858208 h 2408127"/>
              <a:gd name="connsiteX12" fmla="*/ 0 w 8143047"/>
              <a:gd name="connsiteY12" fmla="*/ 14621 h 2408127"/>
              <a:gd name="connsiteX0" fmla="*/ 0 w 8143047"/>
              <a:gd name="connsiteY0" fmla="*/ 14621 h 2408127"/>
              <a:gd name="connsiteX1" fmla="*/ 920893 w 8143047"/>
              <a:gd name="connsiteY1" fmla="*/ 14971 h 2408127"/>
              <a:gd name="connsiteX2" fmla="*/ 1570974 w 8143047"/>
              <a:gd name="connsiteY2" fmla="*/ 350727 h 2408127"/>
              <a:gd name="connsiteX3" fmla="*/ 8143047 w 8143047"/>
              <a:gd name="connsiteY3" fmla="*/ 14621 h 2408127"/>
              <a:gd name="connsiteX4" fmla="*/ 8143047 w 8143047"/>
              <a:gd name="connsiteY4" fmla="*/ 858208 h 2408127"/>
              <a:gd name="connsiteX5" fmla="*/ 6400149 w 8143047"/>
              <a:gd name="connsiteY5" fmla="*/ 2350977 h 2408127"/>
              <a:gd name="connsiteX6" fmla="*/ 3606943 w 8143047"/>
              <a:gd name="connsiteY6" fmla="*/ 2408127 h 2408127"/>
              <a:gd name="connsiteX7" fmla="*/ 3035442 w 8143047"/>
              <a:gd name="connsiteY7" fmla="*/ 2393840 h 2408127"/>
              <a:gd name="connsiteX8" fmla="*/ 2256774 w 8143047"/>
              <a:gd name="connsiteY8" fmla="*/ 1279414 h 2408127"/>
              <a:gd name="connsiteX9" fmla="*/ 1563830 w 8143047"/>
              <a:gd name="connsiteY9" fmla="*/ 1250840 h 2408127"/>
              <a:gd name="connsiteX10" fmla="*/ 927860 w 8143047"/>
              <a:gd name="connsiteY10" fmla="*/ 858210 h 2408127"/>
              <a:gd name="connsiteX11" fmla="*/ 0 w 8143047"/>
              <a:gd name="connsiteY11" fmla="*/ 858208 h 2408127"/>
              <a:gd name="connsiteX12" fmla="*/ 0 w 8143047"/>
              <a:gd name="connsiteY12" fmla="*/ 14621 h 2408127"/>
              <a:gd name="connsiteX0" fmla="*/ 0 w 8143047"/>
              <a:gd name="connsiteY0" fmla="*/ 14621 h 2408127"/>
              <a:gd name="connsiteX1" fmla="*/ 920893 w 8143047"/>
              <a:gd name="connsiteY1" fmla="*/ 14971 h 2408127"/>
              <a:gd name="connsiteX2" fmla="*/ 1570974 w 8143047"/>
              <a:gd name="connsiteY2" fmla="*/ 350727 h 2408127"/>
              <a:gd name="connsiteX3" fmla="*/ 8143047 w 8143047"/>
              <a:gd name="connsiteY3" fmla="*/ 14621 h 2408127"/>
              <a:gd name="connsiteX4" fmla="*/ 8143047 w 8143047"/>
              <a:gd name="connsiteY4" fmla="*/ 858208 h 2408127"/>
              <a:gd name="connsiteX5" fmla="*/ 6400149 w 8143047"/>
              <a:gd name="connsiteY5" fmla="*/ 2350977 h 2408127"/>
              <a:gd name="connsiteX6" fmla="*/ 3606943 w 8143047"/>
              <a:gd name="connsiteY6" fmla="*/ 2408127 h 2408127"/>
              <a:gd name="connsiteX7" fmla="*/ 3035442 w 8143047"/>
              <a:gd name="connsiteY7" fmla="*/ 2393840 h 2408127"/>
              <a:gd name="connsiteX8" fmla="*/ 2256774 w 8143047"/>
              <a:gd name="connsiteY8" fmla="*/ 1279414 h 2408127"/>
              <a:gd name="connsiteX9" fmla="*/ 1563830 w 8143047"/>
              <a:gd name="connsiteY9" fmla="*/ 1250840 h 2408127"/>
              <a:gd name="connsiteX10" fmla="*/ 927860 w 8143047"/>
              <a:gd name="connsiteY10" fmla="*/ 858210 h 2408127"/>
              <a:gd name="connsiteX11" fmla="*/ 0 w 8143047"/>
              <a:gd name="connsiteY11" fmla="*/ 858208 h 2408127"/>
              <a:gd name="connsiteX12" fmla="*/ 0 w 8143047"/>
              <a:gd name="connsiteY12" fmla="*/ 14621 h 2408127"/>
              <a:gd name="connsiteX0" fmla="*/ 0 w 8143047"/>
              <a:gd name="connsiteY0" fmla="*/ 13391 h 2406897"/>
              <a:gd name="connsiteX1" fmla="*/ 920893 w 8143047"/>
              <a:gd name="connsiteY1" fmla="*/ 13741 h 2406897"/>
              <a:gd name="connsiteX2" fmla="*/ 1570974 w 8143047"/>
              <a:gd name="connsiteY2" fmla="*/ 349497 h 2406897"/>
              <a:gd name="connsiteX3" fmla="*/ 2292493 w 8143047"/>
              <a:gd name="connsiteY3" fmla="*/ 385217 h 2406897"/>
              <a:gd name="connsiteX4" fmla="*/ 8143047 w 8143047"/>
              <a:gd name="connsiteY4" fmla="*/ 13391 h 2406897"/>
              <a:gd name="connsiteX5" fmla="*/ 8143047 w 8143047"/>
              <a:gd name="connsiteY5" fmla="*/ 856978 h 2406897"/>
              <a:gd name="connsiteX6" fmla="*/ 6400149 w 8143047"/>
              <a:gd name="connsiteY6" fmla="*/ 2349747 h 2406897"/>
              <a:gd name="connsiteX7" fmla="*/ 3606943 w 8143047"/>
              <a:gd name="connsiteY7" fmla="*/ 2406897 h 2406897"/>
              <a:gd name="connsiteX8" fmla="*/ 3035442 w 8143047"/>
              <a:gd name="connsiteY8" fmla="*/ 2392610 h 2406897"/>
              <a:gd name="connsiteX9" fmla="*/ 2256774 w 8143047"/>
              <a:gd name="connsiteY9" fmla="*/ 1278184 h 2406897"/>
              <a:gd name="connsiteX10" fmla="*/ 1563830 w 8143047"/>
              <a:gd name="connsiteY10" fmla="*/ 1249610 h 2406897"/>
              <a:gd name="connsiteX11" fmla="*/ 927860 w 8143047"/>
              <a:gd name="connsiteY11" fmla="*/ 856980 h 2406897"/>
              <a:gd name="connsiteX12" fmla="*/ 0 w 8143047"/>
              <a:gd name="connsiteY12" fmla="*/ 856978 h 2406897"/>
              <a:gd name="connsiteX13" fmla="*/ 0 w 8143047"/>
              <a:gd name="connsiteY13" fmla="*/ 13391 h 2406897"/>
              <a:gd name="connsiteX0" fmla="*/ 0 w 8143047"/>
              <a:gd name="connsiteY0" fmla="*/ 13391 h 2406897"/>
              <a:gd name="connsiteX1" fmla="*/ 920893 w 8143047"/>
              <a:gd name="connsiteY1" fmla="*/ 13741 h 2406897"/>
              <a:gd name="connsiteX2" fmla="*/ 1570974 w 8143047"/>
              <a:gd name="connsiteY2" fmla="*/ 349497 h 2406897"/>
              <a:gd name="connsiteX3" fmla="*/ 2292493 w 8143047"/>
              <a:gd name="connsiteY3" fmla="*/ 385217 h 2406897"/>
              <a:gd name="connsiteX4" fmla="*/ 8143047 w 8143047"/>
              <a:gd name="connsiteY4" fmla="*/ 13391 h 2406897"/>
              <a:gd name="connsiteX5" fmla="*/ 8143047 w 8143047"/>
              <a:gd name="connsiteY5" fmla="*/ 856978 h 2406897"/>
              <a:gd name="connsiteX6" fmla="*/ 6400149 w 8143047"/>
              <a:gd name="connsiteY6" fmla="*/ 2349747 h 2406897"/>
              <a:gd name="connsiteX7" fmla="*/ 3606943 w 8143047"/>
              <a:gd name="connsiteY7" fmla="*/ 2406897 h 2406897"/>
              <a:gd name="connsiteX8" fmla="*/ 3035442 w 8143047"/>
              <a:gd name="connsiteY8" fmla="*/ 2392610 h 2406897"/>
              <a:gd name="connsiteX9" fmla="*/ 2256774 w 8143047"/>
              <a:gd name="connsiteY9" fmla="*/ 1278184 h 2406897"/>
              <a:gd name="connsiteX10" fmla="*/ 1563830 w 8143047"/>
              <a:gd name="connsiteY10" fmla="*/ 1249610 h 2406897"/>
              <a:gd name="connsiteX11" fmla="*/ 927860 w 8143047"/>
              <a:gd name="connsiteY11" fmla="*/ 856980 h 2406897"/>
              <a:gd name="connsiteX12" fmla="*/ 0 w 8143047"/>
              <a:gd name="connsiteY12" fmla="*/ 856978 h 2406897"/>
              <a:gd name="connsiteX13" fmla="*/ 0 w 8143047"/>
              <a:gd name="connsiteY13" fmla="*/ 13391 h 2406897"/>
              <a:gd name="connsiteX0" fmla="*/ 0 w 8143047"/>
              <a:gd name="connsiteY0" fmla="*/ 13391 h 2406897"/>
              <a:gd name="connsiteX1" fmla="*/ 920893 w 8143047"/>
              <a:gd name="connsiteY1" fmla="*/ 13741 h 2406897"/>
              <a:gd name="connsiteX2" fmla="*/ 1570974 w 8143047"/>
              <a:gd name="connsiteY2" fmla="*/ 349497 h 2406897"/>
              <a:gd name="connsiteX3" fmla="*/ 2292493 w 8143047"/>
              <a:gd name="connsiteY3" fmla="*/ 385217 h 2406897"/>
              <a:gd name="connsiteX4" fmla="*/ 8143047 w 8143047"/>
              <a:gd name="connsiteY4" fmla="*/ 13391 h 2406897"/>
              <a:gd name="connsiteX5" fmla="*/ 8143047 w 8143047"/>
              <a:gd name="connsiteY5" fmla="*/ 856978 h 2406897"/>
              <a:gd name="connsiteX6" fmla="*/ 6400149 w 8143047"/>
              <a:gd name="connsiteY6" fmla="*/ 2349747 h 2406897"/>
              <a:gd name="connsiteX7" fmla="*/ 3606943 w 8143047"/>
              <a:gd name="connsiteY7" fmla="*/ 2406897 h 2406897"/>
              <a:gd name="connsiteX8" fmla="*/ 3035442 w 8143047"/>
              <a:gd name="connsiteY8" fmla="*/ 2392610 h 2406897"/>
              <a:gd name="connsiteX9" fmla="*/ 2256774 w 8143047"/>
              <a:gd name="connsiteY9" fmla="*/ 1278184 h 2406897"/>
              <a:gd name="connsiteX10" fmla="*/ 1563830 w 8143047"/>
              <a:gd name="connsiteY10" fmla="*/ 1249610 h 2406897"/>
              <a:gd name="connsiteX11" fmla="*/ 927860 w 8143047"/>
              <a:gd name="connsiteY11" fmla="*/ 856980 h 2406897"/>
              <a:gd name="connsiteX12" fmla="*/ 0 w 8143047"/>
              <a:gd name="connsiteY12" fmla="*/ 856978 h 2406897"/>
              <a:gd name="connsiteX13" fmla="*/ 0 w 8143047"/>
              <a:gd name="connsiteY13" fmla="*/ 13391 h 2406897"/>
              <a:gd name="connsiteX0" fmla="*/ 0 w 8143047"/>
              <a:gd name="connsiteY0" fmla="*/ 13806 h 2407312"/>
              <a:gd name="connsiteX1" fmla="*/ 920893 w 8143047"/>
              <a:gd name="connsiteY1" fmla="*/ 14156 h 2407312"/>
              <a:gd name="connsiteX2" fmla="*/ 1570974 w 8143047"/>
              <a:gd name="connsiteY2" fmla="*/ 349912 h 2407312"/>
              <a:gd name="connsiteX3" fmla="*/ 2306781 w 8143047"/>
              <a:gd name="connsiteY3" fmla="*/ 371345 h 2407312"/>
              <a:gd name="connsiteX4" fmla="*/ 8143047 w 8143047"/>
              <a:gd name="connsiteY4" fmla="*/ 13806 h 2407312"/>
              <a:gd name="connsiteX5" fmla="*/ 8143047 w 8143047"/>
              <a:gd name="connsiteY5" fmla="*/ 857393 h 2407312"/>
              <a:gd name="connsiteX6" fmla="*/ 6400149 w 8143047"/>
              <a:gd name="connsiteY6" fmla="*/ 2350162 h 2407312"/>
              <a:gd name="connsiteX7" fmla="*/ 3606943 w 8143047"/>
              <a:gd name="connsiteY7" fmla="*/ 2407312 h 2407312"/>
              <a:gd name="connsiteX8" fmla="*/ 3035442 w 8143047"/>
              <a:gd name="connsiteY8" fmla="*/ 2393025 h 2407312"/>
              <a:gd name="connsiteX9" fmla="*/ 2256774 w 8143047"/>
              <a:gd name="connsiteY9" fmla="*/ 1278599 h 2407312"/>
              <a:gd name="connsiteX10" fmla="*/ 1563830 w 8143047"/>
              <a:gd name="connsiteY10" fmla="*/ 1250025 h 2407312"/>
              <a:gd name="connsiteX11" fmla="*/ 927860 w 8143047"/>
              <a:gd name="connsiteY11" fmla="*/ 857395 h 2407312"/>
              <a:gd name="connsiteX12" fmla="*/ 0 w 8143047"/>
              <a:gd name="connsiteY12" fmla="*/ 857393 h 2407312"/>
              <a:gd name="connsiteX13" fmla="*/ 0 w 8143047"/>
              <a:gd name="connsiteY13" fmla="*/ 13806 h 2407312"/>
              <a:gd name="connsiteX0" fmla="*/ 0 w 8143047"/>
              <a:gd name="connsiteY0" fmla="*/ 7960 h 2401466"/>
              <a:gd name="connsiteX1" fmla="*/ 920893 w 8143047"/>
              <a:gd name="connsiteY1" fmla="*/ 8310 h 2401466"/>
              <a:gd name="connsiteX2" fmla="*/ 1570974 w 8143047"/>
              <a:gd name="connsiteY2" fmla="*/ 344066 h 2401466"/>
              <a:gd name="connsiteX3" fmla="*/ 2306781 w 8143047"/>
              <a:gd name="connsiteY3" fmla="*/ 365499 h 2401466"/>
              <a:gd name="connsiteX4" fmla="*/ 3042587 w 8143047"/>
              <a:gd name="connsiteY4" fmla="*/ 651249 h 2401466"/>
              <a:gd name="connsiteX5" fmla="*/ 8143047 w 8143047"/>
              <a:gd name="connsiteY5" fmla="*/ 7960 h 2401466"/>
              <a:gd name="connsiteX6" fmla="*/ 8143047 w 8143047"/>
              <a:gd name="connsiteY6" fmla="*/ 851547 h 2401466"/>
              <a:gd name="connsiteX7" fmla="*/ 6400149 w 8143047"/>
              <a:gd name="connsiteY7" fmla="*/ 2344316 h 2401466"/>
              <a:gd name="connsiteX8" fmla="*/ 3606943 w 8143047"/>
              <a:gd name="connsiteY8" fmla="*/ 2401466 h 2401466"/>
              <a:gd name="connsiteX9" fmla="*/ 3035442 w 8143047"/>
              <a:gd name="connsiteY9" fmla="*/ 2387179 h 2401466"/>
              <a:gd name="connsiteX10" fmla="*/ 2256774 w 8143047"/>
              <a:gd name="connsiteY10" fmla="*/ 1272753 h 2401466"/>
              <a:gd name="connsiteX11" fmla="*/ 1563830 w 8143047"/>
              <a:gd name="connsiteY11" fmla="*/ 1244179 h 2401466"/>
              <a:gd name="connsiteX12" fmla="*/ 927860 w 8143047"/>
              <a:gd name="connsiteY12" fmla="*/ 851549 h 2401466"/>
              <a:gd name="connsiteX13" fmla="*/ 0 w 8143047"/>
              <a:gd name="connsiteY13" fmla="*/ 851547 h 2401466"/>
              <a:gd name="connsiteX14" fmla="*/ 0 w 8143047"/>
              <a:gd name="connsiteY14" fmla="*/ 7960 h 2401466"/>
              <a:gd name="connsiteX0" fmla="*/ 0 w 8143047"/>
              <a:gd name="connsiteY0" fmla="*/ 7960 h 2401466"/>
              <a:gd name="connsiteX1" fmla="*/ 920893 w 8143047"/>
              <a:gd name="connsiteY1" fmla="*/ 8310 h 2401466"/>
              <a:gd name="connsiteX2" fmla="*/ 1570974 w 8143047"/>
              <a:gd name="connsiteY2" fmla="*/ 344066 h 2401466"/>
              <a:gd name="connsiteX3" fmla="*/ 2306781 w 8143047"/>
              <a:gd name="connsiteY3" fmla="*/ 365499 h 2401466"/>
              <a:gd name="connsiteX4" fmla="*/ 3042587 w 8143047"/>
              <a:gd name="connsiteY4" fmla="*/ 651249 h 2401466"/>
              <a:gd name="connsiteX5" fmla="*/ 8143047 w 8143047"/>
              <a:gd name="connsiteY5" fmla="*/ 7960 h 2401466"/>
              <a:gd name="connsiteX6" fmla="*/ 8143047 w 8143047"/>
              <a:gd name="connsiteY6" fmla="*/ 851547 h 2401466"/>
              <a:gd name="connsiteX7" fmla="*/ 6400149 w 8143047"/>
              <a:gd name="connsiteY7" fmla="*/ 2344316 h 2401466"/>
              <a:gd name="connsiteX8" fmla="*/ 3606943 w 8143047"/>
              <a:gd name="connsiteY8" fmla="*/ 2401466 h 2401466"/>
              <a:gd name="connsiteX9" fmla="*/ 3035442 w 8143047"/>
              <a:gd name="connsiteY9" fmla="*/ 2387179 h 2401466"/>
              <a:gd name="connsiteX10" fmla="*/ 2256774 w 8143047"/>
              <a:gd name="connsiteY10" fmla="*/ 1272753 h 2401466"/>
              <a:gd name="connsiteX11" fmla="*/ 1563830 w 8143047"/>
              <a:gd name="connsiteY11" fmla="*/ 1244179 h 2401466"/>
              <a:gd name="connsiteX12" fmla="*/ 927860 w 8143047"/>
              <a:gd name="connsiteY12" fmla="*/ 851549 h 2401466"/>
              <a:gd name="connsiteX13" fmla="*/ 0 w 8143047"/>
              <a:gd name="connsiteY13" fmla="*/ 851547 h 2401466"/>
              <a:gd name="connsiteX14" fmla="*/ 0 w 8143047"/>
              <a:gd name="connsiteY14" fmla="*/ 7960 h 2401466"/>
              <a:gd name="connsiteX0" fmla="*/ 0 w 8143047"/>
              <a:gd name="connsiteY0" fmla="*/ 7960 h 2401466"/>
              <a:gd name="connsiteX1" fmla="*/ 920893 w 8143047"/>
              <a:gd name="connsiteY1" fmla="*/ 8310 h 2401466"/>
              <a:gd name="connsiteX2" fmla="*/ 1570974 w 8143047"/>
              <a:gd name="connsiteY2" fmla="*/ 344066 h 2401466"/>
              <a:gd name="connsiteX3" fmla="*/ 2306781 w 8143047"/>
              <a:gd name="connsiteY3" fmla="*/ 365499 h 2401466"/>
              <a:gd name="connsiteX4" fmla="*/ 3042587 w 8143047"/>
              <a:gd name="connsiteY4" fmla="*/ 651249 h 2401466"/>
              <a:gd name="connsiteX5" fmla="*/ 8143047 w 8143047"/>
              <a:gd name="connsiteY5" fmla="*/ 7960 h 2401466"/>
              <a:gd name="connsiteX6" fmla="*/ 8143047 w 8143047"/>
              <a:gd name="connsiteY6" fmla="*/ 851547 h 2401466"/>
              <a:gd name="connsiteX7" fmla="*/ 6400149 w 8143047"/>
              <a:gd name="connsiteY7" fmla="*/ 2344316 h 2401466"/>
              <a:gd name="connsiteX8" fmla="*/ 3606943 w 8143047"/>
              <a:gd name="connsiteY8" fmla="*/ 2401466 h 2401466"/>
              <a:gd name="connsiteX9" fmla="*/ 3035442 w 8143047"/>
              <a:gd name="connsiteY9" fmla="*/ 2387179 h 2401466"/>
              <a:gd name="connsiteX10" fmla="*/ 2256774 w 8143047"/>
              <a:gd name="connsiteY10" fmla="*/ 1272753 h 2401466"/>
              <a:gd name="connsiteX11" fmla="*/ 1563830 w 8143047"/>
              <a:gd name="connsiteY11" fmla="*/ 1244179 h 2401466"/>
              <a:gd name="connsiteX12" fmla="*/ 927860 w 8143047"/>
              <a:gd name="connsiteY12" fmla="*/ 851549 h 2401466"/>
              <a:gd name="connsiteX13" fmla="*/ 0 w 8143047"/>
              <a:gd name="connsiteY13" fmla="*/ 851547 h 2401466"/>
              <a:gd name="connsiteX14" fmla="*/ 0 w 8143047"/>
              <a:gd name="connsiteY14" fmla="*/ 7960 h 2401466"/>
              <a:gd name="connsiteX0" fmla="*/ 0 w 8143047"/>
              <a:gd name="connsiteY0" fmla="*/ 11680 h 2405186"/>
              <a:gd name="connsiteX1" fmla="*/ 920893 w 8143047"/>
              <a:gd name="connsiteY1" fmla="*/ 12030 h 2405186"/>
              <a:gd name="connsiteX2" fmla="*/ 1570974 w 8143047"/>
              <a:gd name="connsiteY2" fmla="*/ 347786 h 2405186"/>
              <a:gd name="connsiteX3" fmla="*/ 2306781 w 8143047"/>
              <a:gd name="connsiteY3" fmla="*/ 369219 h 2405186"/>
              <a:gd name="connsiteX4" fmla="*/ 3042587 w 8143047"/>
              <a:gd name="connsiteY4" fmla="*/ 654969 h 2405186"/>
              <a:gd name="connsiteX5" fmla="*/ 6292993 w 8143047"/>
              <a:gd name="connsiteY5" fmla="*/ 604962 h 2405186"/>
              <a:gd name="connsiteX6" fmla="*/ 8143047 w 8143047"/>
              <a:gd name="connsiteY6" fmla="*/ 11680 h 2405186"/>
              <a:gd name="connsiteX7" fmla="*/ 8143047 w 8143047"/>
              <a:gd name="connsiteY7" fmla="*/ 855267 h 2405186"/>
              <a:gd name="connsiteX8" fmla="*/ 6400149 w 8143047"/>
              <a:gd name="connsiteY8" fmla="*/ 2348036 h 2405186"/>
              <a:gd name="connsiteX9" fmla="*/ 3606943 w 8143047"/>
              <a:gd name="connsiteY9" fmla="*/ 2405186 h 2405186"/>
              <a:gd name="connsiteX10" fmla="*/ 3035442 w 8143047"/>
              <a:gd name="connsiteY10" fmla="*/ 2390899 h 2405186"/>
              <a:gd name="connsiteX11" fmla="*/ 2256774 w 8143047"/>
              <a:gd name="connsiteY11" fmla="*/ 1276473 h 2405186"/>
              <a:gd name="connsiteX12" fmla="*/ 1563830 w 8143047"/>
              <a:gd name="connsiteY12" fmla="*/ 1247899 h 2405186"/>
              <a:gd name="connsiteX13" fmla="*/ 927860 w 8143047"/>
              <a:gd name="connsiteY13" fmla="*/ 855269 h 2405186"/>
              <a:gd name="connsiteX14" fmla="*/ 0 w 8143047"/>
              <a:gd name="connsiteY14" fmla="*/ 855267 h 2405186"/>
              <a:gd name="connsiteX15" fmla="*/ 0 w 8143047"/>
              <a:gd name="connsiteY15" fmla="*/ 11680 h 2405186"/>
              <a:gd name="connsiteX0" fmla="*/ 0 w 8143047"/>
              <a:gd name="connsiteY0" fmla="*/ 11680 h 2405186"/>
              <a:gd name="connsiteX1" fmla="*/ 920893 w 8143047"/>
              <a:gd name="connsiteY1" fmla="*/ 12030 h 2405186"/>
              <a:gd name="connsiteX2" fmla="*/ 1570974 w 8143047"/>
              <a:gd name="connsiteY2" fmla="*/ 347786 h 2405186"/>
              <a:gd name="connsiteX3" fmla="*/ 2306781 w 8143047"/>
              <a:gd name="connsiteY3" fmla="*/ 369219 h 2405186"/>
              <a:gd name="connsiteX4" fmla="*/ 3042587 w 8143047"/>
              <a:gd name="connsiteY4" fmla="*/ 654969 h 2405186"/>
              <a:gd name="connsiteX5" fmla="*/ 6292993 w 8143047"/>
              <a:gd name="connsiteY5" fmla="*/ 604962 h 2405186"/>
              <a:gd name="connsiteX6" fmla="*/ 8143047 w 8143047"/>
              <a:gd name="connsiteY6" fmla="*/ 11680 h 2405186"/>
              <a:gd name="connsiteX7" fmla="*/ 8143047 w 8143047"/>
              <a:gd name="connsiteY7" fmla="*/ 855267 h 2405186"/>
              <a:gd name="connsiteX8" fmla="*/ 6400149 w 8143047"/>
              <a:gd name="connsiteY8" fmla="*/ 2348036 h 2405186"/>
              <a:gd name="connsiteX9" fmla="*/ 3606943 w 8143047"/>
              <a:gd name="connsiteY9" fmla="*/ 2405186 h 2405186"/>
              <a:gd name="connsiteX10" fmla="*/ 3035442 w 8143047"/>
              <a:gd name="connsiteY10" fmla="*/ 2390899 h 2405186"/>
              <a:gd name="connsiteX11" fmla="*/ 2256774 w 8143047"/>
              <a:gd name="connsiteY11" fmla="*/ 1276473 h 2405186"/>
              <a:gd name="connsiteX12" fmla="*/ 1563830 w 8143047"/>
              <a:gd name="connsiteY12" fmla="*/ 1247899 h 2405186"/>
              <a:gd name="connsiteX13" fmla="*/ 927860 w 8143047"/>
              <a:gd name="connsiteY13" fmla="*/ 855269 h 2405186"/>
              <a:gd name="connsiteX14" fmla="*/ 0 w 8143047"/>
              <a:gd name="connsiteY14" fmla="*/ 855267 h 2405186"/>
              <a:gd name="connsiteX15" fmla="*/ 0 w 8143047"/>
              <a:gd name="connsiteY15" fmla="*/ 11680 h 2405186"/>
              <a:gd name="connsiteX0" fmla="*/ 0 w 8143047"/>
              <a:gd name="connsiteY0" fmla="*/ 25954 h 2419460"/>
              <a:gd name="connsiteX1" fmla="*/ 920893 w 8143047"/>
              <a:gd name="connsiteY1" fmla="*/ 26304 h 2419460"/>
              <a:gd name="connsiteX2" fmla="*/ 1570974 w 8143047"/>
              <a:gd name="connsiteY2" fmla="*/ 362060 h 2419460"/>
              <a:gd name="connsiteX3" fmla="*/ 2306781 w 8143047"/>
              <a:gd name="connsiteY3" fmla="*/ 383493 h 2419460"/>
              <a:gd name="connsiteX4" fmla="*/ 3042587 w 8143047"/>
              <a:gd name="connsiteY4" fmla="*/ 669243 h 2419460"/>
              <a:gd name="connsiteX5" fmla="*/ 6292993 w 8143047"/>
              <a:gd name="connsiteY5" fmla="*/ 619236 h 2419460"/>
              <a:gd name="connsiteX6" fmla="*/ 8143047 w 8143047"/>
              <a:gd name="connsiteY6" fmla="*/ 25954 h 2419460"/>
              <a:gd name="connsiteX7" fmla="*/ 8143047 w 8143047"/>
              <a:gd name="connsiteY7" fmla="*/ 869541 h 2419460"/>
              <a:gd name="connsiteX8" fmla="*/ 6400149 w 8143047"/>
              <a:gd name="connsiteY8" fmla="*/ 2362310 h 2419460"/>
              <a:gd name="connsiteX9" fmla="*/ 3606943 w 8143047"/>
              <a:gd name="connsiteY9" fmla="*/ 2419460 h 2419460"/>
              <a:gd name="connsiteX10" fmla="*/ 3035442 w 8143047"/>
              <a:gd name="connsiteY10" fmla="*/ 2405173 h 2419460"/>
              <a:gd name="connsiteX11" fmla="*/ 2256774 w 8143047"/>
              <a:gd name="connsiteY11" fmla="*/ 1290747 h 2419460"/>
              <a:gd name="connsiteX12" fmla="*/ 1563830 w 8143047"/>
              <a:gd name="connsiteY12" fmla="*/ 1262173 h 2419460"/>
              <a:gd name="connsiteX13" fmla="*/ 927860 w 8143047"/>
              <a:gd name="connsiteY13" fmla="*/ 869543 h 2419460"/>
              <a:gd name="connsiteX14" fmla="*/ 0 w 8143047"/>
              <a:gd name="connsiteY14" fmla="*/ 869541 h 2419460"/>
              <a:gd name="connsiteX15" fmla="*/ 0 w 8143047"/>
              <a:gd name="connsiteY15" fmla="*/ 25954 h 2419460"/>
              <a:gd name="connsiteX0" fmla="*/ 0 w 8143047"/>
              <a:gd name="connsiteY0" fmla="*/ 61675 h 2455181"/>
              <a:gd name="connsiteX1" fmla="*/ 920893 w 8143047"/>
              <a:gd name="connsiteY1" fmla="*/ 62025 h 2455181"/>
              <a:gd name="connsiteX2" fmla="*/ 1570974 w 8143047"/>
              <a:gd name="connsiteY2" fmla="*/ 397781 h 2455181"/>
              <a:gd name="connsiteX3" fmla="*/ 2306781 w 8143047"/>
              <a:gd name="connsiteY3" fmla="*/ 419214 h 2455181"/>
              <a:gd name="connsiteX4" fmla="*/ 3042587 w 8143047"/>
              <a:gd name="connsiteY4" fmla="*/ 704964 h 2455181"/>
              <a:gd name="connsiteX5" fmla="*/ 6292993 w 8143047"/>
              <a:gd name="connsiteY5" fmla="*/ 654957 h 2455181"/>
              <a:gd name="connsiteX6" fmla="*/ 7078805 w 8143047"/>
              <a:gd name="connsiteY6" fmla="*/ 104889 h 2455181"/>
              <a:gd name="connsiteX7" fmla="*/ 8143047 w 8143047"/>
              <a:gd name="connsiteY7" fmla="*/ 61675 h 2455181"/>
              <a:gd name="connsiteX8" fmla="*/ 8143047 w 8143047"/>
              <a:gd name="connsiteY8" fmla="*/ 905262 h 2455181"/>
              <a:gd name="connsiteX9" fmla="*/ 6400149 w 8143047"/>
              <a:gd name="connsiteY9" fmla="*/ 2398031 h 2455181"/>
              <a:gd name="connsiteX10" fmla="*/ 3606943 w 8143047"/>
              <a:gd name="connsiteY10" fmla="*/ 2455181 h 2455181"/>
              <a:gd name="connsiteX11" fmla="*/ 3035442 w 8143047"/>
              <a:gd name="connsiteY11" fmla="*/ 2440894 h 2455181"/>
              <a:gd name="connsiteX12" fmla="*/ 2256774 w 8143047"/>
              <a:gd name="connsiteY12" fmla="*/ 1326468 h 2455181"/>
              <a:gd name="connsiteX13" fmla="*/ 1563830 w 8143047"/>
              <a:gd name="connsiteY13" fmla="*/ 1297894 h 2455181"/>
              <a:gd name="connsiteX14" fmla="*/ 927860 w 8143047"/>
              <a:gd name="connsiteY14" fmla="*/ 905264 h 2455181"/>
              <a:gd name="connsiteX15" fmla="*/ 0 w 8143047"/>
              <a:gd name="connsiteY15" fmla="*/ 905262 h 2455181"/>
              <a:gd name="connsiteX16" fmla="*/ 0 w 8143047"/>
              <a:gd name="connsiteY16" fmla="*/ 61675 h 2455181"/>
              <a:gd name="connsiteX0" fmla="*/ 0 w 8143047"/>
              <a:gd name="connsiteY0" fmla="*/ 52615 h 2446121"/>
              <a:gd name="connsiteX1" fmla="*/ 920893 w 8143047"/>
              <a:gd name="connsiteY1" fmla="*/ 52965 h 2446121"/>
              <a:gd name="connsiteX2" fmla="*/ 1570974 w 8143047"/>
              <a:gd name="connsiteY2" fmla="*/ 388721 h 2446121"/>
              <a:gd name="connsiteX3" fmla="*/ 2306781 w 8143047"/>
              <a:gd name="connsiteY3" fmla="*/ 410154 h 2446121"/>
              <a:gd name="connsiteX4" fmla="*/ 3042587 w 8143047"/>
              <a:gd name="connsiteY4" fmla="*/ 695904 h 2446121"/>
              <a:gd name="connsiteX5" fmla="*/ 6292993 w 8143047"/>
              <a:gd name="connsiteY5" fmla="*/ 645897 h 2446121"/>
              <a:gd name="connsiteX6" fmla="*/ 7078805 w 8143047"/>
              <a:gd name="connsiteY6" fmla="*/ 95829 h 2446121"/>
              <a:gd name="connsiteX7" fmla="*/ 8143047 w 8143047"/>
              <a:gd name="connsiteY7" fmla="*/ 52615 h 2446121"/>
              <a:gd name="connsiteX8" fmla="*/ 8143047 w 8143047"/>
              <a:gd name="connsiteY8" fmla="*/ 896202 h 2446121"/>
              <a:gd name="connsiteX9" fmla="*/ 6400149 w 8143047"/>
              <a:gd name="connsiteY9" fmla="*/ 2388971 h 2446121"/>
              <a:gd name="connsiteX10" fmla="*/ 3606943 w 8143047"/>
              <a:gd name="connsiteY10" fmla="*/ 2446121 h 2446121"/>
              <a:gd name="connsiteX11" fmla="*/ 3035442 w 8143047"/>
              <a:gd name="connsiteY11" fmla="*/ 2431834 h 2446121"/>
              <a:gd name="connsiteX12" fmla="*/ 2256774 w 8143047"/>
              <a:gd name="connsiteY12" fmla="*/ 1317408 h 2446121"/>
              <a:gd name="connsiteX13" fmla="*/ 1563830 w 8143047"/>
              <a:gd name="connsiteY13" fmla="*/ 1288834 h 2446121"/>
              <a:gd name="connsiteX14" fmla="*/ 927860 w 8143047"/>
              <a:gd name="connsiteY14" fmla="*/ 896204 h 2446121"/>
              <a:gd name="connsiteX15" fmla="*/ 0 w 8143047"/>
              <a:gd name="connsiteY15" fmla="*/ 896202 h 2446121"/>
              <a:gd name="connsiteX16" fmla="*/ 0 w 8143047"/>
              <a:gd name="connsiteY16" fmla="*/ 52615 h 2446121"/>
              <a:gd name="connsiteX0" fmla="*/ 0 w 8143047"/>
              <a:gd name="connsiteY0" fmla="*/ 69715 h 2463221"/>
              <a:gd name="connsiteX1" fmla="*/ 920893 w 8143047"/>
              <a:gd name="connsiteY1" fmla="*/ 70065 h 2463221"/>
              <a:gd name="connsiteX2" fmla="*/ 1570974 w 8143047"/>
              <a:gd name="connsiteY2" fmla="*/ 405821 h 2463221"/>
              <a:gd name="connsiteX3" fmla="*/ 2306781 w 8143047"/>
              <a:gd name="connsiteY3" fmla="*/ 427254 h 2463221"/>
              <a:gd name="connsiteX4" fmla="*/ 3042587 w 8143047"/>
              <a:gd name="connsiteY4" fmla="*/ 713004 h 2463221"/>
              <a:gd name="connsiteX5" fmla="*/ 6292993 w 8143047"/>
              <a:gd name="connsiteY5" fmla="*/ 662997 h 2463221"/>
              <a:gd name="connsiteX6" fmla="*/ 7093092 w 8143047"/>
              <a:gd name="connsiteY6" fmla="*/ 62923 h 2463221"/>
              <a:gd name="connsiteX7" fmla="*/ 8143047 w 8143047"/>
              <a:gd name="connsiteY7" fmla="*/ 69715 h 2463221"/>
              <a:gd name="connsiteX8" fmla="*/ 8143047 w 8143047"/>
              <a:gd name="connsiteY8" fmla="*/ 913302 h 2463221"/>
              <a:gd name="connsiteX9" fmla="*/ 6400149 w 8143047"/>
              <a:gd name="connsiteY9" fmla="*/ 2406071 h 2463221"/>
              <a:gd name="connsiteX10" fmla="*/ 3606943 w 8143047"/>
              <a:gd name="connsiteY10" fmla="*/ 2463221 h 2463221"/>
              <a:gd name="connsiteX11" fmla="*/ 3035442 w 8143047"/>
              <a:gd name="connsiteY11" fmla="*/ 2448934 h 2463221"/>
              <a:gd name="connsiteX12" fmla="*/ 2256774 w 8143047"/>
              <a:gd name="connsiteY12" fmla="*/ 1334508 h 2463221"/>
              <a:gd name="connsiteX13" fmla="*/ 1563830 w 8143047"/>
              <a:gd name="connsiteY13" fmla="*/ 1305934 h 2463221"/>
              <a:gd name="connsiteX14" fmla="*/ 927860 w 8143047"/>
              <a:gd name="connsiteY14" fmla="*/ 913304 h 2463221"/>
              <a:gd name="connsiteX15" fmla="*/ 0 w 8143047"/>
              <a:gd name="connsiteY15" fmla="*/ 913302 h 2463221"/>
              <a:gd name="connsiteX16" fmla="*/ 0 w 8143047"/>
              <a:gd name="connsiteY16" fmla="*/ 69715 h 2463221"/>
              <a:gd name="connsiteX0" fmla="*/ 0 w 8143047"/>
              <a:gd name="connsiteY0" fmla="*/ 61407 h 2454913"/>
              <a:gd name="connsiteX1" fmla="*/ 920893 w 8143047"/>
              <a:gd name="connsiteY1" fmla="*/ 61757 h 2454913"/>
              <a:gd name="connsiteX2" fmla="*/ 1570974 w 8143047"/>
              <a:gd name="connsiteY2" fmla="*/ 397513 h 2454913"/>
              <a:gd name="connsiteX3" fmla="*/ 2306781 w 8143047"/>
              <a:gd name="connsiteY3" fmla="*/ 418946 h 2454913"/>
              <a:gd name="connsiteX4" fmla="*/ 3042587 w 8143047"/>
              <a:gd name="connsiteY4" fmla="*/ 704696 h 2454913"/>
              <a:gd name="connsiteX5" fmla="*/ 6292993 w 8143047"/>
              <a:gd name="connsiteY5" fmla="*/ 654689 h 2454913"/>
              <a:gd name="connsiteX6" fmla="*/ 7093092 w 8143047"/>
              <a:gd name="connsiteY6" fmla="*/ 76046 h 2454913"/>
              <a:gd name="connsiteX7" fmla="*/ 8143047 w 8143047"/>
              <a:gd name="connsiteY7" fmla="*/ 61407 h 2454913"/>
              <a:gd name="connsiteX8" fmla="*/ 8143047 w 8143047"/>
              <a:gd name="connsiteY8" fmla="*/ 904994 h 2454913"/>
              <a:gd name="connsiteX9" fmla="*/ 6400149 w 8143047"/>
              <a:gd name="connsiteY9" fmla="*/ 2397763 h 2454913"/>
              <a:gd name="connsiteX10" fmla="*/ 3606943 w 8143047"/>
              <a:gd name="connsiteY10" fmla="*/ 2454913 h 2454913"/>
              <a:gd name="connsiteX11" fmla="*/ 3035442 w 8143047"/>
              <a:gd name="connsiteY11" fmla="*/ 2440626 h 2454913"/>
              <a:gd name="connsiteX12" fmla="*/ 2256774 w 8143047"/>
              <a:gd name="connsiteY12" fmla="*/ 1326200 h 2454913"/>
              <a:gd name="connsiteX13" fmla="*/ 1563830 w 8143047"/>
              <a:gd name="connsiteY13" fmla="*/ 1297626 h 2454913"/>
              <a:gd name="connsiteX14" fmla="*/ 927860 w 8143047"/>
              <a:gd name="connsiteY14" fmla="*/ 904996 h 2454913"/>
              <a:gd name="connsiteX15" fmla="*/ 0 w 8143047"/>
              <a:gd name="connsiteY15" fmla="*/ 904994 h 2454913"/>
              <a:gd name="connsiteX16" fmla="*/ 0 w 8143047"/>
              <a:gd name="connsiteY16" fmla="*/ 61407 h 2454913"/>
              <a:gd name="connsiteX0" fmla="*/ 0 w 8143047"/>
              <a:gd name="connsiteY0" fmla="*/ 52110 h 2445616"/>
              <a:gd name="connsiteX1" fmla="*/ 920893 w 8143047"/>
              <a:gd name="connsiteY1" fmla="*/ 52460 h 2445616"/>
              <a:gd name="connsiteX2" fmla="*/ 1570974 w 8143047"/>
              <a:gd name="connsiteY2" fmla="*/ 388216 h 2445616"/>
              <a:gd name="connsiteX3" fmla="*/ 2306781 w 8143047"/>
              <a:gd name="connsiteY3" fmla="*/ 409649 h 2445616"/>
              <a:gd name="connsiteX4" fmla="*/ 3042587 w 8143047"/>
              <a:gd name="connsiteY4" fmla="*/ 695399 h 2445616"/>
              <a:gd name="connsiteX5" fmla="*/ 6292993 w 8143047"/>
              <a:gd name="connsiteY5" fmla="*/ 645392 h 2445616"/>
              <a:gd name="connsiteX6" fmla="*/ 7093092 w 8143047"/>
              <a:gd name="connsiteY6" fmla="*/ 66749 h 2445616"/>
              <a:gd name="connsiteX7" fmla="*/ 8143047 w 8143047"/>
              <a:gd name="connsiteY7" fmla="*/ 52110 h 2445616"/>
              <a:gd name="connsiteX8" fmla="*/ 8143047 w 8143047"/>
              <a:gd name="connsiteY8" fmla="*/ 895697 h 2445616"/>
              <a:gd name="connsiteX9" fmla="*/ 6400149 w 8143047"/>
              <a:gd name="connsiteY9" fmla="*/ 2388466 h 2445616"/>
              <a:gd name="connsiteX10" fmla="*/ 3606943 w 8143047"/>
              <a:gd name="connsiteY10" fmla="*/ 2445616 h 2445616"/>
              <a:gd name="connsiteX11" fmla="*/ 3035442 w 8143047"/>
              <a:gd name="connsiteY11" fmla="*/ 2431329 h 2445616"/>
              <a:gd name="connsiteX12" fmla="*/ 2256774 w 8143047"/>
              <a:gd name="connsiteY12" fmla="*/ 1316903 h 2445616"/>
              <a:gd name="connsiteX13" fmla="*/ 1563830 w 8143047"/>
              <a:gd name="connsiteY13" fmla="*/ 1288329 h 2445616"/>
              <a:gd name="connsiteX14" fmla="*/ 927860 w 8143047"/>
              <a:gd name="connsiteY14" fmla="*/ 895699 h 2445616"/>
              <a:gd name="connsiteX15" fmla="*/ 0 w 8143047"/>
              <a:gd name="connsiteY15" fmla="*/ 895697 h 2445616"/>
              <a:gd name="connsiteX16" fmla="*/ 0 w 8143047"/>
              <a:gd name="connsiteY16" fmla="*/ 52110 h 244561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6400149 w 8143047"/>
              <a:gd name="connsiteY9" fmla="*/ 2336356 h 2393506"/>
              <a:gd name="connsiteX10" fmla="*/ 3606943 w 8143047"/>
              <a:gd name="connsiteY10" fmla="*/ 2393506 h 2393506"/>
              <a:gd name="connsiteX11" fmla="*/ 3035442 w 8143047"/>
              <a:gd name="connsiteY11" fmla="*/ 2379219 h 2393506"/>
              <a:gd name="connsiteX12" fmla="*/ 2256774 w 8143047"/>
              <a:gd name="connsiteY12" fmla="*/ 1264793 h 2393506"/>
              <a:gd name="connsiteX13" fmla="*/ 1563830 w 8143047"/>
              <a:gd name="connsiteY13" fmla="*/ 1236219 h 2393506"/>
              <a:gd name="connsiteX14" fmla="*/ 927860 w 8143047"/>
              <a:gd name="connsiteY14" fmla="*/ 843589 h 2393506"/>
              <a:gd name="connsiteX15" fmla="*/ 0 w 8143047"/>
              <a:gd name="connsiteY15" fmla="*/ 843587 h 2393506"/>
              <a:gd name="connsiteX16" fmla="*/ 0 w 8143047"/>
              <a:gd name="connsiteY16"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6400149 w 8143047"/>
              <a:gd name="connsiteY9" fmla="*/ 2336356 h 2393506"/>
              <a:gd name="connsiteX10" fmla="*/ 3606943 w 8143047"/>
              <a:gd name="connsiteY10" fmla="*/ 2393506 h 2393506"/>
              <a:gd name="connsiteX11" fmla="*/ 3035442 w 8143047"/>
              <a:gd name="connsiteY11" fmla="*/ 2379219 h 2393506"/>
              <a:gd name="connsiteX12" fmla="*/ 2256774 w 8143047"/>
              <a:gd name="connsiteY12" fmla="*/ 1264793 h 2393506"/>
              <a:gd name="connsiteX13" fmla="*/ 1563830 w 8143047"/>
              <a:gd name="connsiteY13" fmla="*/ 1236219 h 2393506"/>
              <a:gd name="connsiteX14" fmla="*/ 927860 w 8143047"/>
              <a:gd name="connsiteY14" fmla="*/ 843589 h 2393506"/>
              <a:gd name="connsiteX15" fmla="*/ 0 w 8143047"/>
              <a:gd name="connsiteY15" fmla="*/ 843587 h 2393506"/>
              <a:gd name="connsiteX16" fmla="*/ 0 w 8143047"/>
              <a:gd name="connsiteY16"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6400149 w 8143047"/>
              <a:gd name="connsiteY9" fmla="*/ 2336356 h 2393506"/>
              <a:gd name="connsiteX10" fmla="*/ 3606943 w 8143047"/>
              <a:gd name="connsiteY10" fmla="*/ 2393506 h 2393506"/>
              <a:gd name="connsiteX11" fmla="*/ 3035442 w 8143047"/>
              <a:gd name="connsiteY11" fmla="*/ 2379219 h 2393506"/>
              <a:gd name="connsiteX12" fmla="*/ 2256774 w 8143047"/>
              <a:gd name="connsiteY12" fmla="*/ 1264793 h 2393506"/>
              <a:gd name="connsiteX13" fmla="*/ 1563830 w 8143047"/>
              <a:gd name="connsiteY13" fmla="*/ 1236219 h 2393506"/>
              <a:gd name="connsiteX14" fmla="*/ 927860 w 8143047"/>
              <a:gd name="connsiteY14" fmla="*/ 843589 h 2393506"/>
              <a:gd name="connsiteX15" fmla="*/ 0 w 8143047"/>
              <a:gd name="connsiteY15" fmla="*/ 843587 h 2393506"/>
              <a:gd name="connsiteX16" fmla="*/ 0 w 8143047"/>
              <a:gd name="connsiteY16"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7171674 w 8143047"/>
              <a:gd name="connsiteY9" fmla="*/ 950470 h 2393506"/>
              <a:gd name="connsiteX10" fmla="*/ 6400149 w 8143047"/>
              <a:gd name="connsiteY10" fmla="*/ 2336356 h 2393506"/>
              <a:gd name="connsiteX11" fmla="*/ 3606943 w 8143047"/>
              <a:gd name="connsiteY11" fmla="*/ 2393506 h 2393506"/>
              <a:gd name="connsiteX12" fmla="*/ 3035442 w 8143047"/>
              <a:gd name="connsiteY12" fmla="*/ 2379219 h 2393506"/>
              <a:gd name="connsiteX13" fmla="*/ 2256774 w 8143047"/>
              <a:gd name="connsiteY13" fmla="*/ 1264793 h 2393506"/>
              <a:gd name="connsiteX14" fmla="*/ 1563830 w 8143047"/>
              <a:gd name="connsiteY14" fmla="*/ 1236219 h 2393506"/>
              <a:gd name="connsiteX15" fmla="*/ 927860 w 8143047"/>
              <a:gd name="connsiteY15" fmla="*/ 843589 h 2393506"/>
              <a:gd name="connsiteX16" fmla="*/ 0 w 8143047"/>
              <a:gd name="connsiteY16" fmla="*/ 843587 h 2393506"/>
              <a:gd name="connsiteX17" fmla="*/ 0 w 8143047"/>
              <a:gd name="connsiteY17"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7171674 w 8143047"/>
              <a:gd name="connsiteY9" fmla="*/ 950470 h 2393506"/>
              <a:gd name="connsiteX10" fmla="*/ 6400149 w 8143047"/>
              <a:gd name="connsiteY10" fmla="*/ 2336356 h 2393506"/>
              <a:gd name="connsiteX11" fmla="*/ 3606943 w 8143047"/>
              <a:gd name="connsiteY11" fmla="*/ 2393506 h 2393506"/>
              <a:gd name="connsiteX12" fmla="*/ 3035442 w 8143047"/>
              <a:gd name="connsiteY12" fmla="*/ 2379219 h 2393506"/>
              <a:gd name="connsiteX13" fmla="*/ 2256774 w 8143047"/>
              <a:gd name="connsiteY13" fmla="*/ 1264793 h 2393506"/>
              <a:gd name="connsiteX14" fmla="*/ 1563830 w 8143047"/>
              <a:gd name="connsiteY14" fmla="*/ 1236219 h 2393506"/>
              <a:gd name="connsiteX15" fmla="*/ 927860 w 8143047"/>
              <a:gd name="connsiteY15" fmla="*/ 843589 h 2393506"/>
              <a:gd name="connsiteX16" fmla="*/ 0 w 8143047"/>
              <a:gd name="connsiteY16" fmla="*/ 843587 h 2393506"/>
              <a:gd name="connsiteX17" fmla="*/ 0 w 8143047"/>
              <a:gd name="connsiteY17"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7164531 w 8143047"/>
              <a:gd name="connsiteY9" fmla="*/ 893320 h 2393506"/>
              <a:gd name="connsiteX10" fmla="*/ 6400149 w 8143047"/>
              <a:gd name="connsiteY10" fmla="*/ 2336356 h 2393506"/>
              <a:gd name="connsiteX11" fmla="*/ 3606943 w 8143047"/>
              <a:gd name="connsiteY11" fmla="*/ 2393506 h 2393506"/>
              <a:gd name="connsiteX12" fmla="*/ 3035442 w 8143047"/>
              <a:gd name="connsiteY12" fmla="*/ 2379219 h 2393506"/>
              <a:gd name="connsiteX13" fmla="*/ 2256774 w 8143047"/>
              <a:gd name="connsiteY13" fmla="*/ 1264793 h 2393506"/>
              <a:gd name="connsiteX14" fmla="*/ 1563830 w 8143047"/>
              <a:gd name="connsiteY14" fmla="*/ 1236219 h 2393506"/>
              <a:gd name="connsiteX15" fmla="*/ 927860 w 8143047"/>
              <a:gd name="connsiteY15" fmla="*/ 843589 h 2393506"/>
              <a:gd name="connsiteX16" fmla="*/ 0 w 8143047"/>
              <a:gd name="connsiteY16" fmla="*/ 843587 h 2393506"/>
              <a:gd name="connsiteX17" fmla="*/ 0 w 8143047"/>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406354"/>
              <a:gd name="connsiteX1" fmla="*/ 920893 w 8150191"/>
              <a:gd name="connsiteY1" fmla="*/ 350 h 2406354"/>
              <a:gd name="connsiteX2" fmla="*/ 1570974 w 8150191"/>
              <a:gd name="connsiteY2" fmla="*/ 336106 h 2406354"/>
              <a:gd name="connsiteX3" fmla="*/ 2306781 w 8150191"/>
              <a:gd name="connsiteY3" fmla="*/ 357539 h 2406354"/>
              <a:gd name="connsiteX4" fmla="*/ 3042587 w 8150191"/>
              <a:gd name="connsiteY4" fmla="*/ 643289 h 2406354"/>
              <a:gd name="connsiteX5" fmla="*/ 6292993 w 8150191"/>
              <a:gd name="connsiteY5" fmla="*/ 593282 h 2406354"/>
              <a:gd name="connsiteX6" fmla="*/ 7093092 w 8150191"/>
              <a:gd name="connsiteY6" fmla="*/ 14639 h 2406354"/>
              <a:gd name="connsiteX7" fmla="*/ 8143047 w 8150191"/>
              <a:gd name="connsiteY7" fmla="*/ 0 h 2406354"/>
              <a:gd name="connsiteX8" fmla="*/ 8150191 w 8150191"/>
              <a:gd name="connsiteY8" fmla="*/ 879305 h 2406354"/>
              <a:gd name="connsiteX9" fmla="*/ 7164531 w 8150191"/>
              <a:gd name="connsiteY9" fmla="*/ 893320 h 2406354"/>
              <a:gd name="connsiteX10" fmla="*/ 6385861 w 8150191"/>
              <a:gd name="connsiteY10" fmla="*/ 2379218 h 2406354"/>
              <a:gd name="connsiteX11" fmla="*/ 3606943 w 8150191"/>
              <a:gd name="connsiteY11" fmla="*/ 2393506 h 2406354"/>
              <a:gd name="connsiteX12" fmla="*/ 3035442 w 8150191"/>
              <a:gd name="connsiteY12" fmla="*/ 2379219 h 2406354"/>
              <a:gd name="connsiteX13" fmla="*/ 2256774 w 8150191"/>
              <a:gd name="connsiteY13" fmla="*/ 1264793 h 2406354"/>
              <a:gd name="connsiteX14" fmla="*/ 1563830 w 8150191"/>
              <a:gd name="connsiteY14" fmla="*/ 1236219 h 2406354"/>
              <a:gd name="connsiteX15" fmla="*/ 927860 w 8150191"/>
              <a:gd name="connsiteY15" fmla="*/ 843589 h 2406354"/>
              <a:gd name="connsiteX16" fmla="*/ 0 w 8150191"/>
              <a:gd name="connsiteY16" fmla="*/ 843587 h 2406354"/>
              <a:gd name="connsiteX17" fmla="*/ 0 w 8150191"/>
              <a:gd name="connsiteY17" fmla="*/ 0 h 2406354"/>
              <a:gd name="connsiteX0" fmla="*/ 0 w 8150191"/>
              <a:gd name="connsiteY0" fmla="*/ 0 h 2394991"/>
              <a:gd name="connsiteX1" fmla="*/ 920893 w 8150191"/>
              <a:gd name="connsiteY1" fmla="*/ 350 h 2394991"/>
              <a:gd name="connsiteX2" fmla="*/ 1570974 w 8150191"/>
              <a:gd name="connsiteY2" fmla="*/ 336106 h 2394991"/>
              <a:gd name="connsiteX3" fmla="*/ 2306781 w 8150191"/>
              <a:gd name="connsiteY3" fmla="*/ 357539 h 2394991"/>
              <a:gd name="connsiteX4" fmla="*/ 3042587 w 8150191"/>
              <a:gd name="connsiteY4" fmla="*/ 643289 h 2394991"/>
              <a:gd name="connsiteX5" fmla="*/ 6292993 w 8150191"/>
              <a:gd name="connsiteY5" fmla="*/ 593282 h 2394991"/>
              <a:gd name="connsiteX6" fmla="*/ 7093092 w 8150191"/>
              <a:gd name="connsiteY6" fmla="*/ 14639 h 2394991"/>
              <a:gd name="connsiteX7" fmla="*/ 8143047 w 8150191"/>
              <a:gd name="connsiteY7" fmla="*/ 0 h 2394991"/>
              <a:gd name="connsiteX8" fmla="*/ 8150191 w 8150191"/>
              <a:gd name="connsiteY8" fmla="*/ 879305 h 2394991"/>
              <a:gd name="connsiteX9" fmla="*/ 7164531 w 8150191"/>
              <a:gd name="connsiteY9" fmla="*/ 893320 h 2394991"/>
              <a:gd name="connsiteX10" fmla="*/ 6385861 w 8150191"/>
              <a:gd name="connsiteY10" fmla="*/ 2379218 h 2394991"/>
              <a:gd name="connsiteX11" fmla="*/ 3606943 w 8150191"/>
              <a:gd name="connsiteY11" fmla="*/ 2393506 h 2394991"/>
              <a:gd name="connsiteX12" fmla="*/ 3035442 w 8150191"/>
              <a:gd name="connsiteY12" fmla="*/ 2379219 h 2394991"/>
              <a:gd name="connsiteX13" fmla="*/ 2256774 w 8150191"/>
              <a:gd name="connsiteY13" fmla="*/ 1264793 h 2394991"/>
              <a:gd name="connsiteX14" fmla="*/ 1563830 w 8150191"/>
              <a:gd name="connsiteY14" fmla="*/ 1236219 h 2394991"/>
              <a:gd name="connsiteX15" fmla="*/ 927860 w 8150191"/>
              <a:gd name="connsiteY15" fmla="*/ 843589 h 2394991"/>
              <a:gd name="connsiteX16" fmla="*/ 0 w 8150191"/>
              <a:gd name="connsiteY16" fmla="*/ 843587 h 2394991"/>
              <a:gd name="connsiteX17" fmla="*/ 0 w 8150191"/>
              <a:gd name="connsiteY17" fmla="*/ 0 h 239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191" h="2394991">
                <a:moveTo>
                  <a:pt x="0" y="0"/>
                </a:moveTo>
                <a:lnTo>
                  <a:pt x="920893" y="350"/>
                </a:lnTo>
                <a:cubicBezTo>
                  <a:pt x="1562532" y="349261"/>
                  <a:pt x="781619" y="-92461"/>
                  <a:pt x="1570974" y="336106"/>
                </a:cubicBezTo>
                <a:cubicBezTo>
                  <a:pt x="2300827" y="370635"/>
                  <a:pt x="1247155" y="320688"/>
                  <a:pt x="2306781" y="357539"/>
                </a:cubicBezTo>
                <a:cubicBezTo>
                  <a:pt x="3068781" y="661148"/>
                  <a:pt x="2227039" y="331404"/>
                  <a:pt x="3042587" y="643289"/>
                </a:cubicBezTo>
                <a:cubicBezTo>
                  <a:pt x="3647424" y="623048"/>
                  <a:pt x="5421485" y="636203"/>
                  <a:pt x="6292993" y="593282"/>
                </a:cubicBezTo>
                <a:cubicBezTo>
                  <a:pt x="7102619" y="21782"/>
                  <a:pt x="6284687" y="585007"/>
                  <a:pt x="7093092" y="14639"/>
                </a:cubicBezTo>
                <a:cubicBezTo>
                  <a:pt x="8144384" y="-12803"/>
                  <a:pt x="7088183" y="23767"/>
                  <a:pt x="8143047" y="0"/>
                </a:cubicBezTo>
                <a:cubicBezTo>
                  <a:pt x="8145428" y="293102"/>
                  <a:pt x="8147810" y="586203"/>
                  <a:pt x="8150191" y="879305"/>
                </a:cubicBezTo>
                <a:cubicBezTo>
                  <a:pt x="7179861" y="891270"/>
                  <a:pt x="8147957" y="887413"/>
                  <a:pt x="7164531" y="893320"/>
                </a:cubicBezTo>
                <a:cubicBezTo>
                  <a:pt x="6431135" y="2327977"/>
                  <a:pt x="7150242" y="949278"/>
                  <a:pt x="6385861" y="2379218"/>
                </a:cubicBezTo>
                <a:cubicBezTo>
                  <a:pt x="5001194" y="2401794"/>
                  <a:pt x="4208208" y="2393506"/>
                  <a:pt x="3606943" y="2393506"/>
                </a:cubicBezTo>
                <a:cubicBezTo>
                  <a:pt x="2862832" y="2377983"/>
                  <a:pt x="3439063" y="2387554"/>
                  <a:pt x="3035442" y="2379219"/>
                </a:cubicBezTo>
                <a:cubicBezTo>
                  <a:pt x="2502071" y="1606457"/>
                  <a:pt x="2511567" y="1635077"/>
                  <a:pt x="2256774" y="1264793"/>
                </a:cubicBezTo>
                <a:cubicBezTo>
                  <a:pt x="1966262" y="1273127"/>
                  <a:pt x="1782935" y="1306420"/>
                  <a:pt x="1563830" y="1236219"/>
                </a:cubicBezTo>
                <a:lnTo>
                  <a:pt x="927860" y="843589"/>
                </a:lnTo>
                <a:lnTo>
                  <a:pt x="0" y="843587"/>
                </a:lnTo>
                <a:lnTo>
                  <a:pt x="0" y="0"/>
                </a:lnTo>
                <a:close/>
              </a:path>
            </a:pathLst>
          </a:custGeom>
          <a:solidFill>
            <a:srgbClr val="E9E9E9"/>
          </a:solidFill>
          <a:ln>
            <a:solidFill>
              <a:schemeClr val="tx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2" name="Title 1"/>
          <p:cNvSpPr>
            <a:spLocks noGrp="1"/>
          </p:cNvSpPr>
          <p:nvPr>
            <p:ph type="title"/>
          </p:nvPr>
        </p:nvSpPr>
        <p:spPr/>
        <p:txBody>
          <a:bodyPr/>
          <a:lstStyle/>
          <a:p>
            <a:r>
              <a:rPr lang="en-US" dirty="0"/>
              <a:t>Bringing together the necessary people</a:t>
            </a:r>
          </a:p>
        </p:txBody>
      </p:sp>
      <p:grpSp>
        <p:nvGrpSpPr>
          <p:cNvPr id="94" name="Group 5"/>
          <p:cNvGrpSpPr>
            <a:grpSpLocks noChangeAspect="1"/>
          </p:cNvGrpSpPr>
          <p:nvPr/>
        </p:nvGrpSpPr>
        <p:grpSpPr>
          <a:xfrm>
            <a:off x="2365788" y="876410"/>
            <a:ext cx="411234" cy="981936"/>
            <a:chOff x="741362" y="1755648"/>
            <a:chExt cx="838201" cy="2001438"/>
          </a:xfrm>
          <a:effectLst>
            <a:outerShdw blurRad="50800" dist="38100" algn="l" rotWithShape="0">
              <a:prstClr val="black">
                <a:alpha val="40000"/>
              </a:prstClr>
            </a:outerShdw>
          </a:effectLst>
        </p:grpSpPr>
        <p:sp>
          <p:nvSpPr>
            <p:cNvPr id="95" name="Rectangle 4"/>
            <p:cNvSpPr>
              <a:spLocks noChangeArrowheads="1"/>
            </p:cNvSpPr>
            <p:nvPr/>
          </p:nvSpPr>
          <p:spPr bwMode="auto">
            <a:xfrm>
              <a:off x="741362" y="2213932"/>
              <a:ext cx="838200" cy="1543154"/>
            </a:xfrm>
            <a:prstGeom prst="rect">
              <a:avLst/>
            </a:prstGeom>
            <a:gradFill flip="none" rotWithShape="1">
              <a:gsLst>
                <a:gs pos="0">
                  <a:schemeClr val="accent5">
                    <a:lumMod val="50000"/>
                  </a:schemeClr>
                </a:gs>
                <a:gs pos="50000">
                  <a:schemeClr val="accent5">
                    <a:lumMod val="75000"/>
                  </a:schemeClr>
                </a:gs>
                <a:gs pos="100000">
                  <a:schemeClr val="accent5">
                    <a:lumMod val="50000"/>
                  </a:schemeClr>
                </a:gs>
              </a:gsLst>
              <a:lin ang="108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miter lim="800000"/>
              <a:headEnd/>
              <a:tailEnd/>
            </a:ln>
          </p:spPr>
          <p:txBody>
            <a:bodyPr vert="vert270" wrap="none" anchor="ctr"/>
            <a:lstStyle/>
            <a:p>
              <a:pPr algn="ctr"/>
              <a:endParaRPr lang="en-US" sz="1350" b="1" dirty="0">
                <a:ln>
                  <a:solidFill>
                    <a:schemeClr val="bg1">
                      <a:alpha val="0"/>
                    </a:schemeClr>
                  </a:solidFill>
                </a:ln>
                <a:solidFill>
                  <a:schemeClr val="bg1"/>
                </a:solidFill>
              </a:endParaRPr>
            </a:p>
          </p:txBody>
        </p:sp>
        <p:grpSp>
          <p:nvGrpSpPr>
            <p:cNvPr id="96" name="Group 37"/>
            <p:cNvGrpSpPr/>
            <p:nvPr/>
          </p:nvGrpSpPr>
          <p:grpSpPr>
            <a:xfrm>
              <a:off x="741362" y="1755648"/>
              <a:ext cx="838201" cy="450851"/>
              <a:chOff x="738186" y="1749424"/>
              <a:chExt cx="838201" cy="450851"/>
            </a:xfrm>
          </p:grpSpPr>
          <p:sp>
            <p:nvSpPr>
              <p:cNvPr id="97"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5">
                      <a:lumMod val="50000"/>
                    </a:schemeClr>
                  </a:gs>
                  <a:gs pos="50000">
                    <a:schemeClr val="accent5">
                      <a:lumMod val="50000"/>
                    </a:schemeClr>
                  </a:gs>
                  <a:gs pos="100000">
                    <a:schemeClr val="accent5">
                      <a:lumMod val="75000"/>
                    </a:schemeClr>
                  </a:gs>
                </a:gsLst>
                <a:lin ang="54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98"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99"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00"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01"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sp>
            <p:nvSpPr>
              <p:cNvPr id="102"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noFill/>
                <a:round/>
                <a:headEnd/>
                <a:tailEnd/>
              </a:ln>
            </p:spPr>
            <p:txBody>
              <a:bodyPr wrap="none" anchor="ctr"/>
              <a:lstStyle/>
              <a:p>
                <a:endParaRPr lang="en-US" sz="1350" dirty="0"/>
              </a:p>
            </p:txBody>
          </p:sp>
          <p:sp>
            <p:nvSpPr>
              <p:cNvPr id="103" name="Line 11"/>
              <p:cNvSpPr>
                <a:spLocks noChangeShapeType="1"/>
              </p:cNvSpPr>
              <p:nvPr/>
            </p:nvSpPr>
            <p:spPr bwMode="auto">
              <a:xfrm>
                <a:off x="1157285" y="1749424"/>
                <a:ext cx="0" cy="450851"/>
              </a:xfrm>
              <a:prstGeom prst="line">
                <a:avLst/>
              </a:prstGeom>
              <a:no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350" dirty="0"/>
              </a:p>
            </p:txBody>
          </p:sp>
        </p:grpSp>
      </p:grpSp>
      <p:grpSp>
        <p:nvGrpSpPr>
          <p:cNvPr id="104" name="Group 103"/>
          <p:cNvGrpSpPr>
            <a:grpSpLocks noChangeAspect="1"/>
          </p:cNvGrpSpPr>
          <p:nvPr/>
        </p:nvGrpSpPr>
        <p:grpSpPr>
          <a:xfrm>
            <a:off x="3880388" y="876410"/>
            <a:ext cx="411234" cy="981936"/>
            <a:chOff x="1923753" y="1755648"/>
            <a:chExt cx="838201" cy="2001438"/>
          </a:xfrm>
          <a:effectLst>
            <a:outerShdw blurRad="50800" dist="38100" algn="l" rotWithShape="0">
              <a:prstClr val="black">
                <a:alpha val="40000"/>
              </a:prstClr>
            </a:outerShdw>
          </a:effectLst>
        </p:grpSpPr>
        <p:sp>
          <p:nvSpPr>
            <p:cNvPr id="105" name="Rectangle 4"/>
            <p:cNvSpPr>
              <a:spLocks noChangeArrowheads="1"/>
            </p:cNvSpPr>
            <p:nvPr/>
          </p:nvSpPr>
          <p:spPr bwMode="auto">
            <a:xfrm>
              <a:off x="1923753" y="2213932"/>
              <a:ext cx="838200" cy="1543154"/>
            </a:xfrm>
            <a:prstGeom prst="rect">
              <a:avLst/>
            </a:prstGeom>
            <a:gradFill flip="none" rotWithShape="1">
              <a:gsLst>
                <a:gs pos="0">
                  <a:schemeClr val="accent3">
                    <a:lumMod val="50000"/>
                  </a:schemeClr>
                </a:gs>
                <a:gs pos="50000">
                  <a:schemeClr val="accent3">
                    <a:lumMod val="75000"/>
                  </a:schemeClr>
                </a:gs>
                <a:gs pos="100000">
                  <a:schemeClr val="accent3">
                    <a:lumMod val="50000"/>
                  </a:schemeClr>
                </a:gs>
              </a:gsLst>
              <a:lin ang="10800000" scaled="1"/>
              <a:tileRect/>
            </a:gradFill>
            <a:ln w="9525">
              <a:gradFill>
                <a:gsLst>
                  <a:gs pos="0">
                    <a:schemeClr val="accent3">
                      <a:lumMod val="50000"/>
                    </a:schemeClr>
                  </a:gs>
                  <a:gs pos="50000">
                    <a:schemeClr val="accent3">
                      <a:lumMod val="50000"/>
                    </a:schemeClr>
                  </a:gs>
                  <a:gs pos="100000">
                    <a:schemeClr val="accent3">
                      <a:lumMod val="75000"/>
                    </a:schemeClr>
                  </a:gs>
                </a:gsLst>
                <a:lin ang="5400000" scaled="0"/>
              </a:gradFill>
              <a:miter lim="800000"/>
              <a:headEnd/>
              <a:tailEnd/>
            </a:ln>
          </p:spPr>
          <p:txBody>
            <a:bodyPr vert="vert270" wrap="none" anchor="ctr"/>
            <a:lstStyle/>
            <a:p>
              <a:pPr algn="ctr"/>
              <a:endParaRPr lang="en-US" sz="1350" b="1" dirty="0">
                <a:ln>
                  <a:solidFill>
                    <a:schemeClr val="bg1">
                      <a:alpha val="0"/>
                    </a:schemeClr>
                  </a:solidFill>
                </a:ln>
                <a:solidFill>
                  <a:schemeClr val="bg1"/>
                </a:solidFill>
              </a:endParaRPr>
            </a:p>
          </p:txBody>
        </p:sp>
        <p:grpSp>
          <p:nvGrpSpPr>
            <p:cNvPr id="106" name="Group 28"/>
            <p:cNvGrpSpPr/>
            <p:nvPr/>
          </p:nvGrpSpPr>
          <p:grpSpPr>
            <a:xfrm>
              <a:off x="1923753" y="1755648"/>
              <a:ext cx="838201" cy="450851"/>
              <a:chOff x="738186" y="1749424"/>
              <a:chExt cx="838201" cy="450851"/>
            </a:xfrm>
          </p:grpSpPr>
          <p:sp>
            <p:nvSpPr>
              <p:cNvPr id="107"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3">
                      <a:lumMod val="50000"/>
                    </a:schemeClr>
                  </a:gs>
                  <a:gs pos="50000">
                    <a:schemeClr val="accent3">
                      <a:lumMod val="50000"/>
                    </a:schemeClr>
                  </a:gs>
                  <a:gs pos="100000">
                    <a:schemeClr val="accent3">
                      <a:lumMod val="75000"/>
                    </a:schemeClr>
                  </a:gs>
                </a:gsLst>
                <a:lin ang="5400000" scaled="1"/>
                <a:tileRect/>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350" dirty="0"/>
              </a:p>
            </p:txBody>
          </p:sp>
          <p:sp>
            <p:nvSpPr>
              <p:cNvPr id="108"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3">
                      <a:lumMod val="50000"/>
                    </a:schemeClr>
                  </a:gs>
                  <a:gs pos="50000">
                    <a:schemeClr val="accent3">
                      <a:lumMod val="50000"/>
                    </a:schemeClr>
                  </a:gs>
                  <a:gs pos="100000">
                    <a:schemeClr val="accent3">
                      <a:lumMod val="75000"/>
                    </a:schemeClr>
                  </a:gs>
                </a:gsLst>
                <a:lin ang="5400000" scaled="1"/>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350" dirty="0"/>
              </a:p>
            </p:txBody>
          </p:sp>
          <p:sp>
            <p:nvSpPr>
              <p:cNvPr id="109"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3">
                      <a:lumMod val="50000"/>
                    </a:schemeClr>
                  </a:gs>
                  <a:gs pos="50000">
                    <a:schemeClr val="accent3">
                      <a:lumMod val="75000"/>
                    </a:schemeClr>
                  </a:gs>
                  <a:gs pos="100000">
                    <a:schemeClr val="accent3">
                      <a:lumMod val="75000"/>
                    </a:schemeClr>
                  </a:gs>
                </a:gsLst>
                <a:lin ang="5400000" scaled="1"/>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350" dirty="0"/>
              </a:p>
            </p:txBody>
          </p:sp>
          <p:sp>
            <p:nvSpPr>
              <p:cNvPr id="110"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3">
                      <a:lumMod val="75000"/>
                    </a:schemeClr>
                  </a:gs>
                  <a:gs pos="50000">
                    <a:schemeClr val="accent3">
                      <a:lumMod val="75000"/>
                    </a:schemeClr>
                  </a:gs>
                  <a:gs pos="100000">
                    <a:schemeClr val="accent3">
                      <a:lumMod val="75000"/>
                    </a:schemeClr>
                  </a:gs>
                </a:gsLst>
                <a:lin ang="5400000" scaled="1"/>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350" dirty="0"/>
              </a:p>
            </p:txBody>
          </p:sp>
          <p:sp>
            <p:nvSpPr>
              <p:cNvPr id="111"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3">
                      <a:lumMod val="50000"/>
                    </a:schemeClr>
                  </a:gs>
                  <a:gs pos="50000">
                    <a:schemeClr val="accent3">
                      <a:lumMod val="50000"/>
                    </a:schemeClr>
                  </a:gs>
                  <a:gs pos="100000">
                    <a:schemeClr val="accent3">
                      <a:lumMod val="75000"/>
                    </a:schemeClr>
                  </a:gs>
                </a:gsLst>
                <a:lin ang="5400000" scaled="1"/>
              </a:gradFill>
              <a:ln w="9525">
                <a:noFill/>
                <a:round/>
                <a:headEnd/>
                <a:tailEnd/>
              </a:ln>
            </p:spPr>
            <p:txBody>
              <a:bodyPr wrap="none" anchor="ctr"/>
              <a:lstStyle/>
              <a:p>
                <a:endParaRPr lang="en-US" sz="1350" dirty="0"/>
              </a:p>
            </p:txBody>
          </p:sp>
          <p:sp>
            <p:nvSpPr>
              <p:cNvPr id="112"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3">
                      <a:lumMod val="50000"/>
                    </a:schemeClr>
                  </a:gs>
                  <a:gs pos="50000">
                    <a:schemeClr val="accent3">
                      <a:lumMod val="75000"/>
                    </a:schemeClr>
                  </a:gs>
                  <a:gs pos="100000">
                    <a:schemeClr val="accent3">
                      <a:lumMod val="75000"/>
                    </a:schemeClr>
                  </a:gs>
                </a:gsLst>
                <a:lin ang="5400000" scaled="1"/>
              </a:gradFill>
              <a:ln w="9525">
                <a:noFill/>
                <a:round/>
                <a:headEnd/>
                <a:tailEnd/>
              </a:ln>
            </p:spPr>
            <p:txBody>
              <a:bodyPr wrap="none" anchor="ctr"/>
              <a:lstStyle/>
              <a:p>
                <a:endParaRPr lang="en-US" sz="1350" dirty="0"/>
              </a:p>
            </p:txBody>
          </p:sp>
          <p:sp>
            <p:nvSpPr>
              <p:cNvPr id="113" name="Line 11"/>
              <p:cNvSpPr>
                <a:spLocks noChangeShapeType="1"/>
              </p:cNvSpPr>
              <p:nvPr/>
            </p:nvSpPr>
            <p:spPr bwMode="auto">
              <a:xfrm>
                <a:off x="1157285" y="1749424"/>
                <a:ext cx="0" cy="450851"/>
              </a:xfrm>
              <a:prstGeom prst="line">
                <a:avLst/>
              </a:prstGeom>
              <a:noFill/>
              <a:ln w="9525">
                <a:noFill/>
                <a:round/>
                <a:headEnd/>
                <a:tailEnd/>
              </a:ln>
            </p:spPr>
            <p:txBody>
              <a:bodyPr wrap="none" anchor="ctr"/>
              <a:lstStyle/>
              <a:p>
                <a:endParaRPr lang="en-US" sz="1350" dirty="0"/>
              </a:p>
            </p:txBody>
          </p:sp>
        </p:grpSp>
      </p:grpSp>
      <p:sp>
        <p:nvSpPr>
          <p:cNvPr id="155" name="TextBox 154"/>
          <p:cNvSpPr txBox="1"/>
          <p:nvPr/>
        </p:nvSpPr>
        <p:spPr>
          <a:xfrm>
            <a:off x="1387494" y="1898046"/>
            <a:ext cx="806632" cy="276999"/>
          </a:xfrm>
          <a:prstGeom prst="rect">
            <a:avLst/>
          </a:prstGeom>
          <a:noFill/>
        </p:spPr>
        <p:txBody>
          <a:bodyPr wrap="none" rtlCol="0">
            <a:spAutoFit/>
          </a:bodyPr>
          <a:lstStyle/>
          <a:p>
            <a:pPr algn="ctr"/>
            <a:r>
              <a:rPr lang="en-US" sz="1200" dirty="0"/>
              <a:t>Business</a:t>
            </a:r>
          </a:p>
        </p:txBody>
      </p:sp>
      <p:sp>
        <p:nvSpPr>
          <p:cNvPr id="156" name="TextBox 155"/>
          <p:cNvSpPr txBox="1"/>
          <p:nvPr/>
        </p:nvSpPr>
        <p:spPr>
          <a:xfrm>
            <a:off x="2203097" y="1898046"/>
            <a:ext cx="756938" cy="461665"/>
          </a:xfrm>
          <a:prstGeom prst="rect">
            <a:avLst/>
          </a:prstGeom>
          <a:noFill/>
        </p:spPr>
        <p:txBody>
          <a:bodyPr wrap="none" rtlCol="0">
            <a:spAutoFit/>
          </a:bodyPr>
          <a:lstStyle/>
          <a:p>
            <a:pPr algn="ctr"/>
            <a:r>
              <a:rPr lang="en-US" sz="1200" dirty="0"/>
              <a:t>Product </a:t>
            </a:r>
            <a:br>
              <a:rPr lang="en-US" sz="1200" dirty="0"/>
            </a:br>
            <a:r>
              <a:rPr lang="en-US" sz="1200" dirty="0"/>
              <a:t>Mgmt</a:t>
            </a:r>
          </a:p>
        </p:txBody>
      </p:sp>
      <p:sp>
        <p:nvSpPr>
          <p:cNvPr id="158" name="TextBox 157"/>
          <p:cNvSpPr txBox="1"/>
          <p:nvPr/>
        </p:nvSpPr>
        <p:spPr>
          <a:xfrm>
            <a:off x="4676730" y="1898046"/>
            <a:ext cx="848309" cy="276999"/>
          </a:xfrm>
          <a:prstGeom prst="rect">
            <a:avLst/>
          </a:prstGeom>
          <a:noFill/>
        </p:spPr>
        <p:txBody>
          <a:bodyPr wrap="none" rtlCol="0">
            <a:spAutoFit/>
          </a:bodyPr>
          <a:lstStyle/>
          <a:p>
            <a:pPr algn="ctr"/>
            <a:r>
              <a:rPr lang="en-US" sz="1200" dirty="0"/>
              <a:t>Hardware</a:t>
            </a:r>
          </a:p>
        </p:txBody>
      </p:sp>
      <p:sp>
        <p:nvSpPr>
          <p:cNvPr id="159" name="TextBox 158"/>
          <p:cNvSpPr txBox="1"/>
          <p:nvPr/>
        </p:nvSpPr>
        <p:spPr>
          <a:xfrm>
            <a:off x="5482869" y="1898046"/>
            <a:ext cx="790601" cy="276999"/>
          </a:xfrm>
          <a:prstGeom prst="rect">
            <a:avLst/>
          </a:prstGeom>
          <a:noFill/>
        </p:spPr>
        <p:txBody>
          <a:bodyPr wrap="none" rtlCol="0">
            <a:spAutoFit/>
          </a:bodyPr>
          <a:lstStyle/>
          <a:p>
            <a:pPr algn="ctr"/>
            <a:r>
              <a:rPr lang="en-US" sz="1200" dirty="0"/>
              <a:t>Software</a:t>
            </a:r>
          </a:p>
        </p:txBody>
      </p:sp>
      <p:sp>
        <p:nvSpPr>
          <p:cNvPr id="160" name="TextBox 159"/>
          <p:cNvSpPr txBox="1"/>
          <p:nvPr/>
        </p:nvSpPr>
        <p:spPr>
          <a:xfrm>
            <a:off x="6299652" y="1898046"/>
            <a:ext cx="671081" cy="276999"/>
          </a:xfrm>
          <a:prstGeom prst="rect">
            <a:avLst/>
          </a:prstGeom>
          <a:noFill/>
        </p:spPr>
        <p:txBody>
          <a:bodyPr wrap="none" rtlCol="0">
            <a:spAutoFit/>
          </a:bodyPr>
          <a:lstStyle/>
          <a:p>
            <a:pPr algn="ctr"/>
            <a:r>
              <a:rPr lang="en-US" sz="1200" dirty="0"/>
              <a:t>Testing</a:t>
            </a:r>
          </a:p>
        </p:txBody>
      </p:sp>
      <p:sp>
        <p:nvSpPr>
          <p:cNvPr id="161" name="TextBox 160"/>
          <p:cNvSpPr txBox="1"/>
          <p:nvPr/>
        </p:nvSpPr>
        <p:spPr>
          <a:xfrm>
            <a:off x="2936062" y="2600548"/>
            <a:ext cx="3201582" cy="300082"/>
          </a:xfrm>
          <a:prstGeom prst="rect">
            <a:avLst/>
          </a:prstGeom>
          <a:noFill/>
        </p:spPr>
        <p:txBody>
          <a:bodyPr wrap="none" rtlCol="0">
            <a:spAutoFit/>
          </a:bodyPr>
          <a:lstStyle/>
          <a:p>
            <a:pPr algn="l"/>
            <a:r>
              <a:rPr lang="en-US" sz="1350" spc="450" dirty="0"/>
              <a:t>AGILE RELEASE TRAIN</a:t>
            </a:r>
          </a:p>
        </p:txBody>
      </p:sp>
      <p:sp>
        <p:nvSpPr>
          <p:cNvPr id="173" name="Down Arrow 35"/>
          <p:cNvSpPr/>
          <p:nvPr/>
        </p:nvSpPr>
        <p:spPr bwMode="auto">
          <a:xfrm>
            <a:off x="4009489" y="1478039"/>
            <a:ext cx="1109609" cy="1115930"/>
          </a:xfrm>
          <a:custGeom>
            <a:avLst/>
            <a:gdLst>
              <a:gd name="connsiteX0" fmla="*/ 0 w 2243283"/>
              <a:gd name="connsiteY0" fmla="*/ 500063 h 1000126"/>
              <a:gd name="connsiteX1" fmla="*/ 560821 w 2243283"/>
              <a:gd name="connsiteY1" fmla="*/ 500063 h 1000126"/>
              <a:gd name="connsiteX2" fmla="*/ 560821 w 2243283"/>
              <a:gd name="connsiteY2" fmla="*/ 0 h 1000126"/>
              <a:gd name="connsiteX3" fmla="*/ 1682462 w 2243283"/>
              <a:gd name="connsiteY3" fmla="*/ 0 h 1000126"/>
              <a:gd name="connsiteX4" fmla="*/ 1682462 w 2243283"/>
              <a:gd name="connsiteY4" fmla="*/ 500063 h 1000126"/>
              <a:gd name="connsiteX5" fmla="*/ 2243283 w 2243283"/>
              <a:gd name="connsiteY5" fmla="*/ 500063 h 1000126"/>
              <a:gd name="connsiteX6" fmla="*/ 1121642 w 2243283"/>
              <a:gd name="connsiteY6" fmla="*/ 1000126 h 1000126"/>
              <a:gd name="connsiteX7" fmla="*/ 0 w 2243283"/>
              <a:gd name="connsiteY7" fmla="*/ 500063 h 1000126"/>
              <a:gd name="connsiteX0" fmla="*/ 0 w 2243283"/>
              <a:gd name="connsiteY0" fmla="*/ 1500188 h 2000251"/>
              <a:gd name="connsiteX1" fmla="*/ 560821 w 2243283"/>
              <a:gd name="connsiteY1" fmla="*/ 1500188 h 2000251"/>
              <a:gd name="connsiteX2" fmla="*/ 1039453 w 2243283"/>
              <a:gd name="connsiteY2" fmla="*/ 0 h 2000251"/>
              <a:gd name="connsiteX3" fmla="*/ 1682462 w 2243283"/>
              <a:gd name="connsiteY3" fmla="*/ 1000125 h 2000251"/>
              <a:gd name="connsiteX4" fmla="*/ 168246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 name="connsiteX0" fmla="*/ 0 w 2243283"/>
              <a:gd name="connsiteY0" fmla="*/ 1500188 h 2000251"/>
              <a:gd name="connsiteX1" fmla="*/ 560821 w 2243283"/>
              <a:gd name="connsiteY1" fmla="*/ 1500188 h 2000251"/>
              <a:gd name="connsiteX2" fmla="*/ 1039453 w 2243283"/>
              <a:gd name="connsiteY2" fmla="*/ 0 h 2000251"/>
              <a:gd name="connsiteX3" fmla="*/ 1146681 w 2243283"/>
              <a:gd name="connsiteY3" fmla="*/ 14287 h 2000251"/>
              <a:gd name="connsiteX4" fmla="*/ 168246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 name="connsiteX0" fmla="*/ 0 w 2243283"/>
              <a:gd name="connsiteY0" fmla="*/ 1500188 h 2000251"/>
              <a:gd name="connsiteX1" fmla="*/ 796565 w 2243283"/>
              <a:gd name="connsiteY1" fmla="*/ 1500188 h 2000251"/>
              <a:gd name="connsiteX2" fmla="*/ 1039453 w 2243283"/>
              <a:gd name="connsiteY2" fmla="*/ 0 h 2000251"/>
              <a:gd name="connsiteX3" fmla="*/ 1146681 w 2243283"/>
              <a:gd name="connsiteY3" fmla="*/ 14287 h 2000251"/>
              <a:gd name="connsiteX4" fmla="*/ 168246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 name="connsiteX0" fmla="*/ 0 w 2243283"/>
              <a:gd name="connsiteY0" fmla="*/ 1500188 h 2000251"/>
              <a:gd name="connsiteX1" fmla="*/ 796565 w 2243283"/>
              <a:gd name="connsiteY1" fmla="*/ 1500188 h 2000251"/>
              <a:gd name="connsiteX2" fmla="*/ 1039453 w 2243283"/>
              <a:gd name="connsiteY2" fmla="*/ 0 h 2000251"/>
              <a:gd name="connsiteX3" fmla="*/ 1146681 w 2243283"/>
              <a:gd name="connsiteY3" fmla="*/ 14287 h 2000251"/>
              <a:gd name="connsiteX4" fmla="*/ 139671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3283" h="2000251">
                <a:moveTo>
                  <a:pt x="0" y="1500188"/>
                </a:moveTo>
                <a:lnTo>
                  <a:pt x="796565" y="1500188"/>
                </a:lnTo>
                <a:lnTo>
                  <a:pt x="1039453" y="0"/>
                </a:lnTo>
                <a:lnTo>
                  <a:pt x="1146681" y="14287"/>
                </a:lnTo>
                <a:lnTo>
                  <a:pt x="1396712" y="1500188"/>
                </a:lnTo>
                <a:lnTo>
                  <a:pt x="2243283" y="1500188"/>
                </a:lnTo>
                <a:lnTo>
                  <a:pt x="1121642" y="2000251"/>
                </a:lnTo>
                <a:lnTo>
                  <a:pt x="0" y="1500188"/>
                </a:lnTo>
                <a:close/>
              </a:path>
            </a:pathLst>
          </a:custGeom>
          <a:solidFill>
            <a:schemeClr val="bg1">
              <a:lumMod val="6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pic>
        <p:nvPicPr>
          <p:cNvPr id="86" name="Picture 8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6468" y="3399702"/>
            <a:ext cx="781733" cy="478612"/>
          </a:xfrm>
          <a:prstGeom prst="rect">
            <a:avLst/>
          </a:prstGeom>
        </p:spPr>
      </p:pic>
      <p:pic>
        <p:nvPicPr>
          <p:cNvPr id="174" name="Picture 17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33099" y="2899121"/>
            <a:ext cx="482102" cy="524024"/>
          </a:xfrm>
          <a:prstGeom prst="rect">
            <a:avLst/>
          </a:prstGeom>
          <a:effectLst/>
        </p:spPr>
      </p:pic>
      <p:sp>
        <p:nvSpPr>
          <p:cNvPr id="183" name="TextBox 182"/>
          <p:cNvSpPr txBox="1"/>
          <p:nvPr/>
        </p:nvSpPr>
        <p:spPr>
          <a:xfrm>
            <a:off x="3714276" y="1898046"/>
            <a:ext cx="772969" cy="276999"/>
          </a:xfrm>
          <a:prstGeom prst="rect">
            <a:avLst/>
          </a:prstGeom>
          <a:noFill/>
        </p:spPr>
        <p:txBody>
          <a:bodyPr wrap="none" rtlCol="0">
            <a:spAutoFit/>
          </a:bodyPr>
          <a:lstStyle/>
          <a:p>
            <a:pPr algn="ctr"/>
            <a:r>
              <a:rPr lang="en-US" sz="1200" dirty="0"/>
              <a:t>Program</a:t>
            </a:r>
          </a:p>
        </p:txBody>
      </p:sp>
      <p:pic>
        <p:nvPicPr>
          <p:cNvPr id="197" name="Picture 19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1996" y="2971463"/>
            <a:ext cx="311035" cy="444335"/>
          </a:xfrm>
          <a:prstGeom prst="rect">
            <a:avLst/>
          </a:prstGeom>
        </p:spPr>
      </p:pic>
      <p:pic>
        <p:nvPicPr>
          <p:cNvPr id="198" name="Picture 19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18406" y="3218568"/>
            <a:ext cx="261196" cy="348262"/>
          </a:xfrm>
          <a:prstGeom prst="rect">
            <a:avLst/>
          </a:prstGeom>
        </p:spPr>
      </p:pic>
      <p:pic>
        <p:nvPicPr>
          <p:cNvPr id="172" name="Picture 17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4868" y="3989670"/>
            <a:ext cx="781733" cy="478612"/>
          </a:xfrm>
          <a:prstGeom prst="rect">
            <a:avLst/>
          </a:prstGeom>
        </p:spPr>
      </p:pic>
      <p:pic>
        <p:nvPicPr>
          <p:cNvPr id="185" name="Picture 18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7118" y="3313977"/>
            <a:ext cx="781733" cy="478612"/>
          </a:xfrm>
          <a:prstGeom prst="rect">
            <a:avLst/>
          </a:prstGeom>
        </p:spPr>
      </p:pic>
      <p:pic>
        <p:nvPicPr>
          <p:cNvPr id="3" name="Picture 2" descr="RT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65308" y="3419113"/>
            <a:ext cx="276307" cy="406685"/>
          </a:xfrm>
          <a:prstGeom prst="rect">
            <a:avLst/>
          </a:prstGeom>
        </p:spPr>
      </p:pic>
      <p:pic>
        <p:nvPicPr>
          <p:cNvPr id="154" name="Picture 153" descr="Program-Agile-Release-Train-NoLabel.png"/>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1381126" y="1309148"/>
            <a:ext cx="6406136" cy="342900"/>
          </a:xfrm>
          <a:prstGeom prst="rect">
            <a:avLst/>
          </a:prstGeom>
        </p:spPr>
      </p:pic>
      <p:sp>
        <p:nvSpPr>
          <p:cNvPr id="196" name="TextBox 195"/>
          <p:cNvSpPr txBox="1"/>
          <p:nvPr/>
        </p:nvSpPr>
        <p:spPr>
          <a:xfrm>
            <a:off x="6896955" y="1898046"/>
            <a:ext cx="1008795" cy="276999"/>
          </a:xfrm>
          <a:prstGeom prst="rect">
            <a:avLst/>
          </a:prstGeom>
          <a:noFill/>
        </p:spPr>
        <p:txBody>
          <a:bodyPr wrap="square" rtlCol="0">
            <a:spAutoFit/>
          </a:bodyPr>
          <a:lstStyle/>
          <a:p>
            <a:pPr algn="r"/>
            <a:r>
              <a:rPr lang="en-US" sz="1200" dirty="0"/>
              <a:t>Deployment</a:t>
            </a:r>
          </a:p>
        </p:txBody>
      </p:sp>
      <p:sp>
        <p:nvSpPr>
          <p:cNvPr id="211" name="TextBox 210"/>
          <p:cNvSpPr txBox="1"/>
          <p:nvPr/>
        </p:nvSpPr>
        <p:spPr>
          <a:xfrm>
            <a:off x="2905359" y="1898046"/>
            <a:ext cx="800220" cy="461665"/>
          </a:xfrm>
          <a:prstGeom prst="rect">
            <a:avLst/>
          </a:prstGeom>
          <a:noFill/>
        </p:spPr>
        <p:txBody>
          <a:bodyPr wrap="none" rtlCol="0">
            <a:spAutoFit/>
          </a:bodyPr>
          <a:lstStyle/>
          <a:p>
            <a:pPr algn="ctr"/>
            <a:r>
              <a:rPr lang="en-US" sz="1200" dirty="0"/>
              <a:t>Arch/</a:t>
            </a:r>
            <a:br>
              <a:rPr lang="en-US" sz="1200" dirty="0"/>
            </a:br>
            <a:r>
              <a:rPr lang="en-US" sz="1200" dirty="0"/>
              <a:t>Sys Eng.</a:t>
            </a:r>
          </a:p>
        </p:txBody>
      </p:sp>
      <p:pic>
        <p:nvPicPr>
          <p:cNvPr id="4" name="Picture 3" descr="Customer.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1749073" y="2900254"/>
            <a:ext cx="299079" cy="443371"/>
          </a:xfrm>
          <a:prstGeom prst="rect">
            <a:avLst/>
          </a:prstGeom>
        </p:spPr>
      </p:pic>
    </p:spTree>
    <p:extLst>
      <p:ext uri="{BB962C8B-B14F-4D97-AF65-F5344CB8AC3E}">
        <p14:creationId xmlns:p14="http://schemas.microsoft.com/office/powerpoint/2010/main" val="100506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deliver value continuously</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2091" y="838193"/>
            <a:ext cx="3639846" cy="39011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1937" y="729176"/>
            <a:ext cx="4080732" cy="4010141"/>
          </a:xfrm>
          <a:prstGeom prst="rect">
            <a:avLst/>
          </a:prstGeom>
        </p:spPr>
      </p:pic>
    </p:spTree>
    <p:extLst>
      <p:ext uri="{BB962C8B-B14F-4D97-AF65-F5344CB8AC3E}">
        <p14:creationId xmlns:p14="http://schemas.microsoft.com/office/powerpoint/2010/main" val="175173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0"/>
            <a:ext cx="9151686" cy="5143500"/>
          </a:xfrm>
          <a:prstGeom prst="rect">
            <a:avLst/>
          </a:prstGeom>
          <a:solidFill>
            <a:schemeClr val="accent1"/>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7069" y="588335"/>
            <a:ext cx="5850784" cy="3966830"/>
          </a:xfrm>
          <a:prstGeom prst="rect">
            <a:avLst/>
          </a:prstGeom>
        </p:spPr>
      </p:pic>
      <p:sp>
        <p:nvSpPr>
          <p:cNvPr id="11" name="TextBox 10"/>
          <p:cNvSpPr txBox="1"/>
          <p:nvPr/>
        </p:nvSpPr>
        <p:spPr>
          <a:xfrm>
            <a:off x="6444919" y="1531090"/>
            <a:ext cx="2251893" cy="1951816"/>
          </a:xfrm>
          <a:prstGeom prst="rect">
            <a:avLst/>
          </a:prstGeom>
          <a:noFill/>
        </p:spPr>
        <p:txBody>
          <a:bodyPr wrap="square" rtlCol="0">
            <a:spAutoFit/>
          </a:bodyPr>
          <a:lstStyle/>
          <a:p>
            <a:pPr>
              <a:lnSpc>
                <a:spcPts val="2940"/>
              </a:lnSpc>
            </a:pPr>
            <a:r>
              <a:rPr lang="en-US" sz="2200" dirty="0">
                <a:solidFill>
                  <a:schemeClr val="bg1"/>
                </a:solidFill>
              </a:rPr>
              <a:t>Digital disruption is affecting every industry across the globe.</a:t>
            </a:r>
            <a:endParaRPr lang="en-US" sz="2200" i="1" dirty="0">
              <a:solidFill>
                <a:schemeClr val="bg1"/>
              </a:solidFill>
            </a:endParaRPr>
          </a:p>
        </p:txBody>
      </p:sp>
      <p:sp>
        <p:nvSpPr>
          <p:cNvPr id="5" name="TextBox 4">
            <a:extLst>
              <a:ext uri="{FF2B5EF4-FFF2-40B4-BE49-F238E27FC236}">
                <a16:creationId xmlns:a16="http://schemas.microsoft.com/office/drawing/2014/main" id="{D078B002-DE4E-3E41-BC24-2A1ADE55D8F3}"/>
              </a:ext>
            </a:extLst>
          </p:cNvPr>
          <p:cNvSpPr txBox="1"/>
          <p:nvPr/>
        </p:nvSpPr>
        <p:spPr>
          <a:xfrm>
            <a:off x="1509160" y="4904100"/>
            <a:ext cx="1310822" cy="184666"/>
          </a:xfrm>
          <a:prstGeom prst="rect">
            <a:avLst/>
          </a:prstGeom>
          <a:solidFill>
            <a:schemeClr val="bg1">
              <a:alpha val="0"/>
            </a:schemeClr>
          </a:solidFill>
          <a:ln>
            <a:solidFill>
              <a:schemeClr val="bg1">
                <a:alpha val="0"/>
              </a:schemeClr>
            </a:solidFill>
          </a:ln>
        </p:spPr>
        <p:txBody>
          <a:bodyPr wrap="square" rtlCol="0">
            <a:spAutoFit/>
          </a:bodyPr>
          <a:lstStyle/>
          <a:p>
            <a:r>
              <a:rPr lang="en-US" sz="600" dirty="0">
                <a:solidFill>
                  <a:schemeClr val="bg1"/>
                </a:solidFill>
                <a:latin typeface="+mn-lt"/>
                <a:cs typeface="+mn-cs"/>
              </a:rPr>
              <a:t>© Scaled Agile, Inc</a:t>
            </a:r>
            <a:r>
              <a:rPr lang="en-US" sz="600">
                <a:solidFill>
                  <a:schemeClr val="bg1"/>
                </a:solidFill>
                <a:latin typeface="+mn-lt"/>
                <a:cs typeface="+mn-cs"/>
              </a:rPr>
              <a:t>. </a:t>
            </a:r>
            <a:endParaRPr lang="en-US" sz="600" dirty="0">
              <a:solidFill>
                <a:schemeClr val="bg1"/>
              </a:solidFill>
              <a:latin typeface="+mn-lt"/>
              <a:cs typeface="+mn-cs"/>
            </a:endParaRPr>
          </a:p>
        </p:txBody>
      </p:sp>
      <p:pic>
        <p:nvPicPr>
          <p:cNvPr id="6" name="Picture 5" descr="PPT-sized.png">
            <a:extLst>
              <a:ext uri="{FF2B5EF4-FFF2-40B4-BE49-F238E27FC236}">
                <a16:creationId xmlns:a16="http://schemas.microsoft.com/office/drawing/2014/main" id="{9D3C73E3-6578-2C47-A7FD-17E33F62A5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460" y="4934417"/>
            <a:ext cx="1117600" cy="127127"/>
          </a:xfrm>
          <a:prstGeom prst="rect">
            <a:avLst/>
          </a:prstGeom>
        </p:spPr>
      </p:pic>
    </p:spTree>
    <p:extLst>
      <p:ext uri="{BB962C8B-B14F-4D97-AF65-F5344CB8AC3E}">
        <p14:creationId xmlns:p14="http://schemas.microsoft.com/office/powerpoint/2010/main" val="660751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Synchronizing with PI Planning</a:t>
            </a:r>
            <a:endParaRPr lang="en-US" dirty="0"/>
          </a:p>
        </p:txBody>
      </p:sp>
      <p:pic>
        <p:nvPicPr>
          <p:cNvPr id="6" name="Picture 5" descr="Figure-1.-Release-Planning-Picture-1024x228.png"/>
          <p:cNvPicPr>
            <a:picLocks noChangeAspect="1"/>
          </p:cNvPicPr>
          <p:nvPr/>
        </p:nvPicPr>
        <p:blipFill rotWithShape="1">
          <a:blip r:embed="rId3" cstate="print">
            <a:extLst>
              <a:ext uri="{28A0092B-C50C-407E-A947-70E740481C1C}">
                <a14:useLocalDpi xmlns:a14="http://schemas.microsoft.com/office/drawing/2010/main"/>
              </a:ext>
            </a:extLst>
          </a:blip>
          <a:srcRect l="4217" r="4259"/>
          <a:stretch/>
        </p:blipFill>
        <p:spPr>
          <a:xfrm>
            <a:off x="1492304" y="3191604"/>
            <a:ext cx="6276127" cy="1599368"/>
          </a:xfrm>
          <a:prstGeom prst="rect">
            <a:avLst/>
          </a:prstGeom>
        </p:spPr>
      </p:pic>
      <p:sp>
        <p:nvSpPr>
          <p:cNvPr id="4" name="TextBox 3"/>
          <p:cNvSpPr txBox="1"/>
          <p:nvPr/>
        </p:nvSpPr>
        <p:spPr>
          <a:xfrm>
            <a:off x="1361675" y="1361574"/>
            <a:ext cx="6885341" cy="2406813"/>
          </a:xfrm>
          <a:prstGeom prst="rect">
            <a:avLst/>
          </a:prstGeom>
          <a:noFill/>
        </p:spPr>
        <p:txBody>
          <a:bodyPr wrap="square" rtlCol="0">
            <a:spAutoFit/>
          </a:bodyPr>
          <a:lstStyle/>
          <a:p>
            <a:pPr marL="304800" indent="-304800" fontAlgn="base">
              <a:lnSpc>
                <a:spcPct val="110000"/>
              </a:lnSpc>
              <a:spcAft>
                <a:spcPts val="450"/>
              </a:spcAft>
              <a:buClr>
                <a:schemeClr val="tx1">
                  <a:lumMod val="50000"/>
                  <a:lumOff val="50000"/>
                </a:schemeClr>
              </a:buClr>
              <a:buSzPct val="100000"/>
              <a:buFont typeface="Webdings" pitchFamily="18" charset="2"/>
              <a:buChar char="4"/>
              <a:defRPr/>
            </a:pPr>
            <a:r>
              <a:rPr lang="en-IN" sz="1600" dirty="0">
                <a:solidFill>
                  <a:srgbClr val="3C3C3C"/>
                </a:solidFill>
              </a:rPr>
              <a:t>All stakeholders face-to-face (but typically multiple locations) </a:t>
            </a:r>
          </a:p>
          <a:p>
            <a:pPr marL="304800" indent="-304800" fontAlgn="base">
              <a:lnSpc>
                <a:spcPct val="110000"/>
              </a:lnSpc>
              <a:spcAft>
                <a:spcPts val="450"/>
              </a:spcAft>
              <a:buClr>
                <a:schemeClr val="tx1">
                  <a:lumMod val="50000"/>
                  <a:lumOff val="50000"/>
                </a:schemeClr>
              </a:buClr>
              <a:buSzPct val="100000"/>
              <a:buFont typeface="Webdings" pitchFamily="18" charset="2"/>
              <a:buChar char="4"/>
              <a:defRPr/>
            </a:pPr>
            <a:r>
              <a:rPr lang="en-IN" sz="1600" dirty="0">
                <a:solidFill>
                  <a:srgbClr val="3C3C3C"/>
                </a:solidFill>
              </a:rPr>
              <a:t>Management sets the mission, with minimum possible constraints</a:t>
            </a:r>
          </a:p>
          <a:p>
            <a:pPr marL="304800" indent="-304800" fontAlgn="base">
              <a:lnSpc>
                <a:spcPct val="110000"/>
              </a:lnSpc>
              <a:spcAft>
                <a:spcPts val="450"/>
              </a:spcAft>
              <a:buClr>
                <a:schemeClr val="tx1">
                  <a:lumMod val="50000"/>
                  <a:lumOff val="50000"/>
                </a:schemeClr>
              </a:buClr>
              <a:buSzPct val="100000"/>
              <a:buFont typeface="Webdings" pitchFamily="18" charset="2"/>
              <a:buChar char="4"/>
              <a:defRPr/>
            </a:pPr>
            <a:r>
              <a:rPr lang="en-IN" sz="1600" dirty="0"/>
              <a:t>Requirements and design emerge</a:t>
            </a:r>
          </a:p>
          <a:p>
            <a:pPr marL="304800" indent="-304800" fontAlgn="base">
              <a:lnSpc>
                <a:spcPct val="110000"/>
              </a:lnSpc>
              <a:spcAft>
                <a:spcPts val="450"/>
              </a:spcAft>
              <a:buClr>
                <a:schemeClr val="tx1">
                  <a:lumMod val="50000"/>
                  <a:lumOff val="50000"/>
                </a:schemeClr>
              </a:buClr>
              <a:buSzPct val="100000"/>
              <a:buFont typeface="Webdings" pitchFamily="18" charset="2"/>
              <a:buChar char="4"/>
              <a:defRPr/>
            </a:pPr>
            <a:r>
              <a:rPr lang="en-IN" sz="1600" dirty="0"/>
              <a:t>Important stakeholder decisions are accelerated</a:t>
            </a:r>
          </a:p>
          <a:p>
            <a:pPr marL="304800" indent="-304800" fontAlgn="base">
              <a:lnSpc>
                <a:spcPct val="110000"/>
              </a:lnSpc>
              <a:spcAft>
                <a:spcPts val="450"/>
              </a:spcAft>
              <a:buClr>
                <a:schemeClr val="tx1">
                  <a:lumMod val="50000"/>
                  <a:lumOff val="50000"/>
                </a:schemeClr>
              </a:buClr>
              <a:buSzPct val="100000"/>
              <a:buFont typeface="Webdings" pitchFamily="18" charset="2"/>
              <a:buChar char="4"/>
              <a:defRPr/>
            </a:pPr>
            <a:r>
              <a:rPr lang="en-IN" sz="1600" dirty="0"/>
              <a:t>Teams create—and take responsibility for—plans</a:t>
            </a:r>
            <a:endParaRPr lang="en-US" sz="1600" dirty="0"/>
          </a:p>
          <a:p>
            <a:pPr marL="304800" indent="-304800" fontAlgn="base">
              <a:lnSpc>
                <a:spcPct val="110000"/>
              </a:lnSpc>
              <a:spcAft>
                <a:spcPts val="450"/>
              </a:spcAft>
              <a:buClr>
                <a:schemeClr val="tx1">
                  <a:lumMod val="50000"/>
                  <a:lumOff val="50000"/>
                </a:schemeClr>
              </a:buClr>
              <a:buSzPct val="100000"/>
              <a:buFont typeface="Webdings" pitchFamily="18" charset="2"/>
              <a:buChar char="4"/>
              <a:defRPr/>
            </a:pPr>
            <a:endParaRPr lang="en-IN" dirty="0">
              <a:solidFill>
                <a:srgbClr val="3C3C3C"/>
              </a:solidFill>
            </a:endParaRPr>
          </a:p>
          <a:p>
            <a:pPr marL="304800" indent="-304800" fontAlgn="base">
              <a:lnSpc>
                <a:spcPct val="110000"/>
              </a:lnSpc>
              <a:spcAft>
                <a:spcPts val="450"/>
              </a:spcAft>
              <a:buClr>
                <a:schemeClr val="tx1">
                  <a:lumMod val="50000"/>
                  <a:lumOff val="50000"/>
                </a:schemeClr>
              </a:buClr>
              <a:buSzPct val="100000"/>
              <a:buFont typeface="Webdings" pitchFamily="18" charset="2"/>
              <a:buChar char="4"/>
              <a:defRPr/>
            </a:pPr>
            <a:endParaRPr lang="en-US" sz="1600" dirty="0">
              <a:solidFill>
                <a:srgbClr val="3C3C3C"/>
              </a:solidFill>
            </a:endParaRPr>
          </a:p>
        </p:txBody>
      </p:sp>
      <p:sp>
        <p:nvSpPr>
          <p:cNvPr id="5" name="TextBox 4"/>
          <p:cNvSpPr txBox="1"/>
          <p:nvPr/>
        </p:nvSpPr>
        <p:spPr>
          <a:xfrm>
            <a:off x="407103" y="750377"/>
            <a:ext cx="8667228" cy="532453"/>
          </a:xfrm>
          <a:prstGeom prst="rect">
            <a:avLst/>
          </a:prstGeom>
          <a:noFill/>
        </p:spPr>
        <p:txBody>
          <a:bodyPr wrap="square" rtlCol="0">
            <a:spAutoFit/>
          </a:bodyPr>
          <a:lstStyle/>
          <a:p>
            <a:pPr>
              <a:lnSpc>
                <a:spcPct val="110000"/>
              </a:lnSpc>
            </a:pPr>
            <a:r>
              <a:rPr lang="en-IN" sz="1300" i="1" dirty="0">
                <a:solidFill>
                  <a:srgbClr val="E05E0D"/>
                </a:solidFill>
              </a:rPr>
              <a:t>Future product development tasks can’t be pre-determined. Distribute planning and control to those who can understand and react to the end results.    </a:t>
            </a:r>
            <a:r>
              <a:rPr lang="en-US" sz="1300" i="1" dirty="0">
                <a:solidFill>
                  <a:srgbClr val="E05E0D"/>
                </a:solidFill>
              </a:rPr>
              <a:t>—</a:t>
            </a:r>
            <a:r>
              <a:rPr lang="en-IN" sz="1300" i="1" dirty="0">
                <a:solidFill>
                  <a:srgbClr val="E05E0D"/>
                </a:solidFill>
              </a:rPr>
              <a:t>Michael Kennedy, Product Development for the Lean Enterprise</a:t>
            </a:r>
          </a:p>
        </p:txBody>
      </p:sp>
      <p:sp>
        <p:nvSpPr>
          <p:cNvPr id="3" name="Rectangle 2"/>
          <p:cNvSpPr/>
          <p:nvPr/>
        </p:nvSpPr>
        <p:spPr>
          <a:xfrm>
            <a:off x="1492304" y="4551928"/>
            <a:ext cx="6276127" cy="230832"/>
          </a:xfrm>
          <a:prstGeom prst="rect">
            <a:avLst/>
          </a:prstGeom>
          <a:solidFill>
            <a:srgbClr val="000000">
              <a:alpha val="63922"/>
            </a:srgbClr>
          </a:solidFill>
        </p:spPr>
        <p:txBody>
          <a:bodyPr wrap="square">
            <a:spAutoFit/>
          </a:bodyPr>
          <a:lstStyle/>
          <a:p>
            <a:endParaRPr lang="en-US" sz="900" dirty="0"/>
          </a:p>
        </p:txBody>
      </p:sp>
      <p:sp>
        <p:nvSpPr>
          <p:cNvPr id="9" name="Rectangle 8"/>
          <p:cNvSpPr/>
          <p:nvPr/>
        </p:nvSpPr>
        <p:spPr>
          <a:xfrm>
            <a:off x="1916112" y="4543716"/>
            <a:ext cx="5428509" cy="230832"/>
          </a:xfrm>
          <a:prstGeom prst="rect">
            <a:avLst/>
          </a:prstGeom>
          <a:noFill/>
        </p:spPr>
        <p:txBody>
          <a:bodyPr wrap="square">
            <a:spAutoFit/>
          </a:bodyPr>
          <a:lstStyle/>
          <a:p>
            <a:pPr algn="ctr"/>
            <a:r>
              <a:rPr lang="en-US" sz="900" b="1" dirty="0">
                <a:solidFill>
                  <a:schemeClr val="bg1"/>
                </a:solidFill>
              </a:rPr>
              <a:t>For a short video PI planning example, see: https://</a:t>
            </a:r>
            <a:r>
              <a:rPr lang="en-US" sz="900" b="1" dirty="0" err="1">
                <a:solidFill>
                  <a:schemeClr val="bg1"/>
                </a:solidFill>
              </a:rPr>
              <a:t>youtu.be</a:t>
            </a:r>
            <a:r>
              <a:rPr lang="en-US" sz="900" b="1" dirty="0">
                <a:solidFill>
                  <a:schemeClr val="bg1"/>
                </a:solidFill>
              </a:rPr>
              <a:t>/ZZAtl7nAB1M</a:t>
            </a:r>
          </a:p>
        </p:txBody>
      </p:sp>
    </p:spTree>
    <p:extLst>
      <p:ext uri="{BB962C8B-B14F-4D97-AF65-F5344CB8AC3E}">
        <p14:creationId xmlns:p14="http://schemas.microsoft.com/office/powerpoint/2010/main" val="24652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35536758"/>
              </p:ext>
            </p:extLst>
          </p:nvPr>
        </p:nvGraphicFramePr>
        <p:xfrm>
          <a:off x="1144192" y="1192"/>
          <a:ext cx="1190" cy="1190"/>
        </p:xfrm>
        <a:graphic>
          <a:graphicData uri="http://schemas.openxmlformats.org/presentationml/2006/ole">
            <mc:AlternateContent xmlns:mc="http://schemas.openxmlformats.org/markup-compatibility/2006">
              <mc:Choice xmlns:v="urn:schemas-microsoft-com:vml" Requires="v">
                <p:oleObj spid="_x0000_s2396"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4192" y="1192"/>
                        <a:ext cx="1190" cy="119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itle 2"/>
          <p:cNvSpPr>
            <a:spLocks noGrp="1"/>
          </p:cNvSpPr>
          <p:nvPr>
            <p:ph type="title"/>
            <p:custDataLst>
              <p:tags r:id="rId3"/>
            </p:custDataLst>
          </p:nvPr>
        </p:nvSpPr>
        <p:spPr/>
        <p:txBody>
          <a:bodyPr/>
          <a:lstStyle/>
          <a:p>
            <a:r>
              <a:rPr lang="en-US" altLang="en-US" dirty="0">
                <a:latin typeface="Arial"/>
                <a:cs typeface="Arial"/>
              </a:rPr>
              <a:t>Demonstrating the full system every two weeks</a:t>
            </a:r>
            <a:endParaRPr lang="en-US" dirty="0">
              <a:latin typeface="Arial"/>
              <a:cs typeface="Arial"/>
            </a:endParaRPr>
          </a:p>
        </p:txBody>
      </p:sp>
      <p:sp>
        <p:nvSpPr>
          <p:cNvPr id="4" name="Content Placeholder 3"/>
          <p:cNvSpPr>
            <a:spLocks noGrp="1"/>
          </p:cNvSpPr>
          <p:nvPr>
            <p:ph idx="1"/>
            <p:custDataLst>
              <p:tags r:id="rId4"/>
            </p:custDataLst>
          </p:nvPr>
        </p:nvSpPr>
        <p:spPr>
          <a:xfrm>
            <a:off x="4406889" y="1072332"/>
            <a:ext cx="4175805" cy="2236766"/>
          </a:xfrm>
        </p:spPr>
        <p:txBody>
          <a:bodyPr/>
          <a:lstStyle/>
          <a:p>
            <a:pPr indent="-222647">
              <a:spcBef>
                <a:spcPts val="600"/>
              </a:spcBef>
              <a:spcAft>
                <a:spcPts val="600"/>
              </a:spcAft>
            </a:pPr>
            <a:r>
              <a:rPr lang="en-US" sz="1800" dirty="0">
                <a:latin typeface="Arial"/>
                <a:cs typeface="Arial"/>
              </a:rPr>
              <a:t>An integrated solution demo</a:t>
            </a:r>
          </a:p>
          <a:p>
            <a:pPr indent="-222647">
              <a:spcBef>
                <a:spcPts val="600"/>
              </a:spcBef>
              <a:spcAft>
                <a:spcPts val="600"/>
              </a:spcAft>
            </a:pPr>
            <a:r>
              <a:rPr lang="en-US" sz="1800" dirty="0"/>
              <a:t>Objective milestone</a:t>
            </a:r>
          </a:p>
          <a:p>
            <a:pPr indent="-222647">
              <a:spcBef>
                <a:spcPts val="600"/>
              </a:spcBef>
              <a:spcAft>
                <a:spcPts val="600"/>
              </a:spcAft>
            </a:pPr>
            <a:r>
              <a:rPr lang="en-US" sz="1800" dirty="0"/>
              <a:t>Demo from the staging environment, or the nearest proxy</a:t>
            </a:r>
            <a:endParaRPr lang="en-US" sz="1800" dirty="0">
              <a:latin typeface="Arial"/>
              <a:cs typeface="Arial"/>
            </a:endParaRPr>
          </a:p>
        </p:txBody>
      </p:sp>
      <p:pic>
        <p:nvPicPr>
          <p:cNvPr id="40" name="Picture 39"/>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467852" y="2908747"/>
            <a:ext cx="3508231" cy="1639747"/>
          </a:xfrm>
          <a:prstGeom prst="roundRect">
            <a:avLst>
              <a:gd name="adj" fmla="val 0"/>
            </a:avLst>
          </a:prstGeom>
          <a:noFill/>
          <a:ln w="9525">
            <a:solidFill>
              <a:srgbClr val="FFFFFF"/>
            </a:solidFill>
            <a:miter lim="800000"/>
            <a:headEnd/>
            <a:tailEnd/>
          </a:ln>
          <a:effectLst/>
        </p:spPr>
      </p:pic>
      <p:grpSp>
        <p:nvGrpSpPr>
          <p:cNvPr id="9" name="Group 8"/>
          <p:cNvGrpSpPr/>
          <p:nvPr/>
        </p:nvGrpSpPr>
        <p:grpSpPr>
          <a:xfrm>
            <a:off x="214785" y="940526"/>
            <a:ext cx="3740946" cy="3607968"/>
            <a:chOff x="457200" y="1174325"/>
            <a:chExt cx="3256115" cy="3140370"/>
          </a:xfrm>
        </p:grpSpPr>
        <p:pic>
          <p:nvPicPr>
            <p:cNvPr id="5" name="Picture 4" descr="Screen Shot 2015-11-23 at 11.52.38 A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53892" y="1581065"/>
              <a:ext cx="1970147" cy="2125103"/>
            </a:xfrm>
            <a:prstGeom prst="rect">
              <a:avLst/>
            </a:prstGeom>
          </p:spPr>
        </p:pic>
        <p:pic>
          <p:nvPicPr>
            <p:cNvPr id="7" name="Picture 6" descr="full-tea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71405" y="3062948"/>
              <a:ext cx="883537" cy="605855"/>
            </a:xfrm>
            <a:prstGeom prst="rect">
              <a:avLst/>
            </a:prstGeom>
          </p:spPr>
        </p:pic>
        <p:pic>
          <p:nvPicPr>
            <p:cNvPr id="8" name="Picture 7" descr="big-box.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586890" y="2048469"/>
              <a:ext cx="849735" cy="810081"/>
            </a:xfrm>
            <a:prstGeom prst="rect">
              <a:avLst/>
            </a:prstGeom>
          </p:spPr>
        </p:pic>
        <p:pic>
          <p:nvPicPr>
            <p:cNvPr id="10" name="Picture 9" descr="full-tea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74803" y="1174325"/>
              <a:ext cx="883537" cy="605855"/>
            </a:xfrm>
            <a:prstGeom prst="rect">
              <a:avLst/>
            </a:prstGeom>
          </p:spPr>
        </p:pic>
        <p:pic>
          <p:nvPicPr>
            <p:cNvPr id="11" name="Picture 10" descr="full-tea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7200" y="2466113"/>
              <a:ext cx="883537" cy="605855"/>
            </a:xfrm>
            <a:prstGeom prst="rect">
              <a:avLst/>
            </a:prstGeom>
          </p:spPr>
        </p:pic>
        <p:pic>
          <p:nvPicPr>
            <p:cNvPr id="12" name="Picture 11" descr="full-tea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6771" y="1715832"/>
              <a:ext cx="883537" cy="605855"/>
            </a:xfrm>
            <a:prstGeom prst="rect">
              <a:avLst/>
            </a:prstGeom>
          </p:spPr>
        </p:pic>
        <p:sp>
          <p:nvSpPr>
            <p:cNvPr id="6" name="TextBox 5"/>
            <p:cNvSpPr txBox="1"/>
            <p:nvPr/>
          </p:nvSpPr>
          <p:spPr>
            <a:xfrm>
              <a:off x="2539056" y="2827183"/>
              <a:ext cx="1043786" cy="253916"/>
            </a:xfrm>
            <a:prstGeom prst="rect">
              <a:avLst/>
            </a:prstGeom>
            <a:noFill/>
          </p:spPr>
          <p:txBody>
            <a:bodyPr wrap="square" rtlCol="0">
              <a:spAutoFit/>
            </a:bodyPr>
            <a:lstStyle/>
            <a:p>
              <a:pPr algn="ctr"/>
              <a:r>
                <a:rPr lang="en-US" sz="1050" dirty="0"/>
                <a:t>Full system</a:t>
              </a:r>
            </a:p>
          </p:txBody>
        </p:sp>
        <p:sp>
          <p:nvSpPr>
            <p:cNvPr id="13" name="Rounded Rectangle 12"/>
            <p:cNvSpPr/>
            <p:nvPr/>
          </p:nvSpPr>
          <p:spPr bwMode="auto">
            <a:xfrm>
              <a:off x="2897857" y="3473077"/>
              <a:ext cx="815458" cy="841618"/>
            </a:xfrm>
            <a:prstGeom prst="roundRect">
              <a:avLst>
                <a:gd name="adj" fmla="val 7052"/>
              </a:avLst>
            </a:prstGeom>
            <a:solidFill>
              <a:schemeClr val="bg1"/>
            </a:solidFill>
            <a:ln w="19050" cap="flat" cmpd="sng" algn="ctr">
              <a:solidFill>
                <a:schemeClr val="tx2">
                  <a:lumMod val="50000"/>
                  <a:lumOff val="5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sp>
          <p:nvSpPr>
            <p:cNvPr id="16" name="TextBox 15"/>
            <p:cNvSpPr txBox="1"/>
            <p:nvPr/>
          </p:nvSpPr>
          <p:spPr>
            <a:xfrm>
              <a:off x="2891333" y="3482990"/>
              <a:ext cx="821982" cy="415498"/>
            </a:xfrm>
            <a:prstGeom prst="rect">
              <a:avLst/>
            </a:prstGeom>
            <a:noFill/>
          </p:spPr>
          <p:txBody>
            <a:bodyPr wrap="square" rtlCol="0">
              <a:spAutoFit/>
            </a:bodyPr>
            <a:lstStyle/>
            <a:p>
              <a:pPr algn="ctr"/>
              <a:r>
                <a:rPr lang="en-US" sz="1050" dirty="0"/>
                <a:t>System</a:t>
              </a:r>
            </a:p>
            <a:p>
              <a:pPr algn="ctr"/>
              <a:r>
                <a:rPr lang="en-US" sz="1050" dirty="0"/>
                <a:t>Team</a:t>
              </a:r>
            </a:p>
          </p:txBody>
        </p:sp>
        <p:pic>
          <p:nvPicPr>
            <p:cNvPr id="14" name="Picture 13" descr="System Team.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25049" y="3852674"/>
              <a:ext cx="388754" cy="407111"/>
            </a:xfrm>
            <a:prstGeom prst="rect">
              <a:avLst/>
            </a:prstGeom>
          </p:spPr>
        </p:pic>
      </p:grpSp>
    </p:spTree>
    <p:extLst>
      <p:ext uri="{BB962C8B-B14F-4D97-AF65-F5344CB8AC3E}">
        <p14:creationId xmlns:p14="http://schemas.microsoft.com/office/powerpoint/2010/main" val="344128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extLst>
              <p:ext uri="{D42A27DB-BD31-4B8C-83A1-F6EECF244321}">
                <p14:modId xmlns:p14="http://schemas.microsoft.com/office/powerpoint/2010/main" val="2402362301"/>
              </p:ext>
            </p:extLst>
          </p:nvPr>
        </p:nvGraphicFramePr>
        <p:xfrm>
          <a:off x="1143000" y="0"/>
          <a:ext cx="119063" cy="119063"/>
        </p:xfrm>
        <a:graphic>
          <a:graphicData uri="http://schemas.openxmlformats.org/presentationml/2006/ole">
            <mc:AlternateContent xmlns:mc="http://schemas.openxmlformats.org/markup-compatibility/2006">
              <mc:Choice xmlns:v="urn:schemas-microsoft-com:vml" Requires="v">
                <p:oleObj spid="_x0000_s3420" name="think-cell Slide" r:id="rId20" imgW="360" imgH="360" progId="">
                  <p:embed/>
                </p:oleObj>
              </mc:Choice>
              <mc:Fallback>
                <p:oleObj name="think-cell Slide" r:id="rId20" imgW="360" imgH="360" progId="">
                  <p:embed/>
                  <p:pic>
                    <p:nvPicPr>
                      <p:cNvPr id="0" name=""/>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0" y="0"/>
                        <a:ext cx="119063" cy="119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dirty="0">
                <a:latin typeface="Arial"/>
                <a:cs typeface="Arial"/>
              </a:rPr>
              <a:t>Inspecting and Adapting every PI</a:t>
            </a:r>
            <a:endParaRPr lang="en-US" sz="1800" i="1" dirty="0">
              <a:latin typeface="Arial"/>
              <a:cs typeface="Arial"/>
            </a:endParaRPr>
          </a:p>
        </p:txBody>
      </p:sp>
      <p:sp>
        <p:nvSpPr>
          <p:cNvPr id="7" name="Content Placeholder 6"/>
          <p:cNvSpPr>
            <a:spLocks noGrp="1"/>
          </p:cNvSpPr>
          <p:nvPr>
            <p:ph type="body" sz="quarter" idx="10"/>
          </p:nvPr>
        </p:nvSpPr>
        <p:spPr>
          <a:xfrm>
            <a:off x="1456169" y="897818"/>
            <a:ext cx="6004624" cy="619125"/>
          </a:xfrm>
        </p:spPr>
        <p:txBody>
          <a:bodyPr/>
          <a:lstStyle/>
          <a:p>
            <a:pPr algn="ctr"/>
            <a:r>
              <a:rPr lang="en-US" dirty="0">
                <a:latin typeface="Arial"/>
                <a:cs typeface="Arial"/>
              </a:rPr>
              <a:t>Every PI, teams systematically address the larger impediments that are limiting velocity.</a:t>
            </a:r>
          </a:p>
        </p:txBody>
      </p:sp>
      <p:sp>
        <p:nvSpPr>
          <p:cNvPr id="36" name="Rounded Rectangle 35"/>
          <p:cNvSpPr/>
          <p:nvPr>
            <p:custDataLst>
              <p:tags r:id="rId4"/>
            </p:custDataLst>
          </p:nvPr>
        </p:nvSpPr>
        <p:spPr bwMode="auto">
          <a:xfrm>
            <a:off x="1392674" y="3223543"/>
            <a:ext cx="2057400" cy="1384254"/>
          </a:xfrm>
          <a:prstGeom prst="roundRect">
            <a:avLst>
              <a:gd name="adj" fmla="val 4444"/>
            </a:avLst>
          </a:prstGeom>
          <a:solidFill>
            <a:schemeClr val="bg1">
              <a:lumMod val="85000"/>
            </a:schemeClr>
          </a:solidFill>
          <a:ln w="6350" cap="flat" cmpd="sng" algn="ctr">
            <a:noFill/>
            <a:prstDash val="solid"/>
            <a:round/>
            <a:headEnd type="none" w="med" len="med"/>
            <a:tailEnd type="none" w="med" len="med"/>
          </a:ln>
          <a:effectLst/>
        </p:spPr>
        <p:txBody>
          <a:bodyPr vert="horz" wrap="square" lIns="34290" tIns="411480" rIns="34290" bIns="68580" numCol="1" rtlCol="0" anchor="t" anchorCtr="0" compatLnSpc="1">
            <a:prstTxWarp prst="textNoShape">
              <a:avLst/>
            </a:prstTxWarp>
            <a:noAutofit/>
          </a:bodyPr>
          <a:lstStyle/>
          <a:p>
            <a:pPr marL="211931" indent="-211931">
              <a:spcBef>
                <a:spcPts val="150"/>
              </a:spcBef>
              <a:spcAft>
                <a:spcPts val="150"/>
              </a:spcAft>
              <a:buClr>
                <a:srgbClr val="11548A"/>
              </a:buClr>
              <a:buSzPct val="100000"/>
              <a:buFont typeface="Webdings" pitchFamily="18" charset="2"/>
              <a:buChar char="4"/>
            </a:pPr>
            <a:endParaRPr lang="en-US" sz="825" kern="0" dirty="0">
              <a:solidFill>
                <a:srgbClr val="000000"/>
              </a:solidFill>
              <a:latin typeface="Arial"/>
              <a:cs typeface="Arial"/>
            </a:endParaRPr>
          </a:p>
        </p:txBody>
      </p:sp>
      <p:sp>
        <p:nvSpPr>
          <p:cNvPr id="37" name="Rounded Rectangle 36"/>
          <p:cNvSpPr/>
          <p:nvPr>
            <p:custDataLst>
              <p:tags r:id="rId5"/>
            </p:custDataLst>
          </p:nvPr>
        </p:nvSpPr>
        <p:spPr bwMode="auto">
          <a:xfrm>
            <a:off x="3554253" y="3223543"/>
            <a:ext cx="2057400" cy="1384254"/>
          </a:xfrm>
          <a:prstGeom prst="roundRect">
            <a:avLst>
              <a:gd name="adj" fmla="val 4444"/>
            </a:avLst>
          </a:prstGeom>
          <a:solidFill>
            <a:schemeClr val="bg1">
              <a:lumMod val="85000"/>
            </a:schemeClr>
          </a:solidFill>
          <a:ln w="6350" cap="flat" cmpd="sng" algn="ctr">
            <a:noFill/>
            <a:prstDash val="solid"/>
            <a:round/>
            <a:headEnd type="none" w="med" len="med"/>
            <a:tailEnd type="none" w="med" len="med"/>
          </a:ln>
          <a:effectLst/>
        </p:spPr>
        <p:txBody>
          <a:bodyPr vert="horz" wrap="square" lIns="34290" tIns="411480" rIns="34290" bIns="68580" numCol="1" rtlCol="0" anchor="t" anchorCtr="0" compatLnSpc="1">
            <a:prstTxWarp prst="textNoShape">
              <a:avLst/>
            </a:prstTxWarp>
            <a:noAutofit/>
          </a:bodyPr>
          <a:lstStyle/>
          <a:p>
            <a:pPr marL="211931" indent="-211931">
              <a:spcBef>
                <a:spcPts val="150"/>
              </a:spcBef>
              <a:spcAft>
                <a:spcPts val="150"/>
              </a:spcAft>
              <a:buClr>
                <a:srgbClr val="11548A"/>
              </a:buClr>
              <a:buSzPct val="100000"/>
              <a:buFont typeface="Webdings" pitchFamily="18" charset="2"/>
              <a:buChar char="4"/>
            </a:pPr>
            <a:endParaRPr lang="en-US" sz="825" kern="0" dirty="0">
              <a:solidFill>
                <a:srgbClr val="000000"/>
              </a:solidFill>
              <a:latin typeface="Arial"/>
              <a:cs typeface="Arial"/>
            </a:endParaRPr>
          </a:p>
        </p:txBody>
      </p:sp>
      <p:sp>
        <p:nvSpPr>
          <p:cNvPr id="38" name="Rounded Rectangle 37"/>
          <p:cNvSpPr/>
          <p:nvPr>
            <p:custDataLst>
              <p:tags r:id="rId6"/>
            </p:custDataLst>
          </p:nvPr>
        </p:nvSpPr>
        <p:spPr bwMode="auto">
          <a:xfrm>
            <a:off x="5715832" y="3223543"/>
            <a:ext cx="2057400" cy="1384254"/>
          </a:xfrm>
          <a:prstGeom prst="roundRect">
            <a:avLst>
              <a:gd name="adj" fmla="val 4444"/>
            </a:avLst>
          </a:prstGeom>
          <a:solidFill>
            <a:schemeClr val="bg1">
              <a:lumMod val="85000"/>
            </a:schemeClr>
          </a:solidFill>
          <a:ln w="6350" cap="flat" cmpd="sng" algn="ctr">
            <a:noFill/>
            <a:prstDash val="solid"/>
            <a:round/>
            <a:headEnd type="none" w="med" len="med"/>
            <a:tailEnd type="none" w="med" len="med"/>
          </a:ln>
          <a:effectLst/>
        </p:spPr>
        <p:txBody>
          <a:bodyPr vert="horz" wrap="square" lIns="34290" tIns="411480" rIns="34290" bIns="68580" numCol="1" rtlCol="0" anchor="t" anchorCtr="0" compatLnSpc="1">
            <a:prstTxWarp prst="textNoShape">
              <a:avLst/>
            </a:prstTxWarp>
            <a:noAutofit/>
          </a:bodyPr>
          <a:lstStyle/>
          <a:p>
            <a:pPr>
              <a:spcBef>
                <a:spcPts val="150"/>
              </a:spcBef>
              <a:spcAft>
                <a:spcPts val="150"/>
              </a:spcAft>
              <a:buClr>
                <a:srgbClr val="11548A"/>
              </a:buClr>
              <a:buSzPct val="100000"/>
            </a:pPr>
            <a:endParaRPr lang="en-US" sz="900" kern="0" dirty="0">
              <a:solidFill>
                <a:srgbClr val="000000"/>
              </a:solidFill>
              <a:latin typeface="Arial"/>
              <a:cs typeface="Arial"/>
            </a:endParaRPr>
          </a:p>
        </p:txBody>
      </p:sp>
      <p:sp>
        <p:nvSpPr>
          <p:cNvPr id="43" name="Rounded Rectangle 42"/>
          <p:cNvSpPr/>
          <p:nvPr>
            <p:custDataLst>
              <p:tags r:id="rId7"/>
            </p:custDataLst>
          </p:nvPr>
        </p:nvSpPr>
        <p:spPr bwMode="auto">
          <a:xfrm>
            <a:off x="1392674" y="1733061"/>
            <a:ext cx="2057400" cy="1384254"/>
          </a:xfrm>
          <a:prstGeom prst="roundRect">
            <a:avLst>
              <a:gd name="adj" fmla="val 4444"/>
            </a:avLst>
          </a:prstGeom>
          <a:solidFill>
            <a:schemeClr val="bg1">
              <a:lumMod val="85000"/>
            </a:schemeClr>
          </a:solidFill>
          <a:ln w="6350" cap="flat" cmpd="sng" algn="ctr">
            <a:noFill/>
            <a:prstDash val="solid"/>
            <a:round/>
            <a:headEnd type="none" w="med" len="med"/>
            <a:tailEnd type="none" w="med" len="med"/>
          </a:ln>
          <a:effectLst/>
        </p:spPr>
        <p:txBody>
          <a:bodyPr vert="horz" wrap="square" lIns="34290" tIns="411480" rIns="34290" bIns="68580" numCol="1" rtlCol="0" anchor="t" anchorCtr="0" compatLnSpc="1">
            <a:prstTxWarp prst="textNoShape">
              <a:avLst/>
            </a:prstTxWarp>
            <a:noAutofit/>
          </a:bodyPr>
          <a:lstStyle/>
          <a:p>
            <a:pPr marL="211931" indent="-211931">
              <a:spcBef>
                <a:spcPts val="150"/>
              </a:spcBef>
              <a:spcAft>
                <a:spcPts val="150"/>
              </a:spcAft>
              <a:buClr>
                <a:srgbClr val="11548A"/>
              </a:buClr>
              <a:buSzPct val="100000"/>
              <a:buFont typeface="Webdings" pitchFamily="18" charset="2"/>
              <a:buChar char="4"/>
            </a:pPr>
            <a:endParaRPr lang="en-US" sz="825" kern="0" dirty="0">
              <a:solidFill>
                <a:srgbClr val="000000"/>
              </a:solidFill>
              <a:latin typeface="Arial"/>
              <a:cs typeface="Arial"/>
            </a:endParaRPr>
          </a:p>
        </p:txBody>
      </p:sp>
      <p:sp>
        <p:nvSpPr>
          <p:cNvPr id="44" name="Rounded Rectangle 43"/>
          <p:cNvSpPr/>
          <p:nvPr>
            <p:custDataLst>
              <p:tags r:id="rId8"/>
            </p:custDataLst>
          </p:nvPr>
        </p:nvSpPr>
        <p:spPr bwMode="auto">
          <a:xfrm>
            <a:off x="3553361" y="1733061"/>
            <a:ext cx="2057400" cy="1384254"/>
          </a:xfrm>
          <a:prstGeom prst="roundRect">
            <a:avLst>
              <a:gd name="adj" fmla="val 4444"/>
            </a:avLst>
          </a:prstGeom>
          <a:solidFill>
            <a:schemeClr val="bg1">
              <a:lumMod val="85000"/>
            </a:schemeClr>
          </a:solidFill>
          <a:ln w="6350" cap="flat" cmpd="sng" algn="ctr">
            <a:noFill/>
            <a:prstDash val="solid"/>
            <a:round/>
            <a:headEnd type="none" w="med" len="med"/>
            <a:tailEnd type="none" w="med" len="med"/>
          </a:ln>
          <a:effectLst/>
        </p:spPr>
        <p:txBody>
          <a:bodyPr vert="horz" wrap="square" lIns="34290" tIns="411480" rIns="34290" bIns="68580" numCol="1" rtlCol="0" anchor="t" anchorCtr="0" compatLnSpc="1">
            <a:prstTxWarp prst="textNoShape">
              <a:avLst/>
            </a:prstTxWarp>
            <a:noAutofit/>
          </a:bodyPr>
          <a:lstStyle/>
          <a:p>
            <a:pPr marL="211931" indent="-211931">
              <a:spcBef>
                <a:spcPts val="150"/>
              </a:spcBef>
              <a:spcAft>
                <a:spcPts val="150"/>
              </a:spcAft>
              <a:buClr>
                <a:srgbClr val="11548A"/>
              </a:buClr>
              <a:buSzPct val="100000"/>
              <a:buFont typeface="Webdings" pitchFamily="18" charset="2"/>
              <a:buChar char="4"/>
            </a:pPr>
            <a:endParaRPr lang="en-US" sz="825" kern="0" dirty="0">
              <a:solidFill>
                <a:srgbClr val="000000"/>
              </a:solidFill>
              <a:latin typeface="Arial"/>
              <a:cs typeface="Arial"/>
            </a:endParaRPr>
          </a:p>
        </p:txBody>
      </p:sp>
      <p:sp>
        <p:nvSpPr>
          <p:cNvPr id="45" name="Rounded Rectangle 44"/>
          <p:cNvSpPr/>
          <p:nvPr>
            <p:custDataLst>
              <p:tags r:id="rId9"/>
            </p:custDataLst>
          </p:nvPr>
        </p:nvSpPr>
        <p:spPr bwMode="auto">
          <a:xfrm>
            <a:off x="5715832" y="1733061"/>
            <a:ext cx="2057400" cy="1384254"/>
          </a:xfrm>
          <a:prstGeom prst="roundRect">
            <a:avLst>
              <a:gd name="adj" fmla="val 4444"/>
            </a:avLst>
          </a:prstGeom>
          <a:solidFill>
            <a:schemeClr val="bg1">
              <a:lumMod val="85000"/>
            </a:schemeClr>
          </a:solidFill>
          <a:ln w="6350" cap="flat" cmpd="sng" algn="ctr">
            <a:noFill/>
            <a:prstDash val="solid"/>
            <a:round/>
            <a:headEnd type="none" w="med" len="med"/>
            <a:tailEnd type="none" w="med" len="med"/>
          </a:ln>
          <a:effectLst/>
        </p:spPr>
        <p:txBody>
          <a:bodyPr vert="horz" wrap="square" lIns="34290" tIns="411480" rIns="34290" bIns="68580" numCol="1" rtlCol="0" anchor="t" anchorCtr="0" compatLnSpc="1">
            <a:prstTxWarp prst="textNoShape">
              <a:avLst/>
            </a:prstTxWarp>
            <a:noAutofit/>
          </a:bodyPr>
          <a:lstStyle/>
          <a:p>
            <a:pPr marL="211931" indent="-211931">
              <a:spcBef>
                <a:spcPts val="150"/>
              </a:spcBef>
              <a:spcAft>
                <a:spcPts val="150"/>
              </a:spcAft>
              <a:buClr>
                <a:srgbClr val="11548A"/>
              </a:buClr>
              <a:buSzPct val="100000"/>
              <a:buFont typeface="Webdings" pitchFamily="18" charset="2"/>
              <a:buChar char="4"/>
            </a:pPr>
            <a:endParaRPr lang="en-US" sz="825" kern="0" dirty="0">
              <a:solidFill>
                <a:srgbClr val="000000"/>
              </a:solidFill>
              <a:latin typeface="Arial"/>
              <a:cs typeface="Arial"/>
            </a:endParaRPr>
          </a:p>
        </p:txBody>
      </p:sp>
      <p:sp>
        <p:nvSpPr>
          <p:cNvPr id="46" name="Rounded Rectangle 45"/>
          <p:cNvSpPr/>
          <p:nvPr>
            <p:custDataLst>
              <p:tags r:id="rId10"/>
            </p:custDataLst>
          </p:nvPr>
        </p:nvSpPr>
        <p:spPr>
          <a:xfrm>
            <a:off x="1805914" y="2285554"/>
            <a:ext cx="1223459" cy="665440"/>
          </a:xfrm>
          <a:prstGeom prst="roundRect">
            <a:avLst>
              <a:gd name="adj" fmla="val 11404"/>
            </a:avLst>
          </a:prstGeom>
          <a:solidFill>
            <a:schemeClr val="accent1"/>
          </a:solidFill>
          <a:ln w="15875" cap="flat" cmpd="sng" algn="ctr">
            <a:no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spAutoFit/>
          </a:bodyPr>
          <a:lstStyle/>
          <a:p>
            <a:pPr algn="ctr">
              <a:spcBef>
                <a:spcPct val="20000"/>
              </a:spcBef>
              <a:buClr>
                <a:srgbClr val="FFFFFF"/>
              </a:buClr>
              <a:buSzPct val="100000"/>
              <a:defRPr/>
            </a:pPr>
            <a:r>
              <a:rPr lang="en-US" sz="1050" kern="0" dirty="0">
                <a:ln>
                  <a:solidFill>
                    <a:srgbClr val="80DDF8">
                      <a:alpha val="3000"/>
                    </a:srgbClr>
                  </a:solidFill>
                </a:ln>
                <a:solidFill>
                  <a:srgbClr val="FFFFFF"/>
                </a:solidFill>
                <a:latin typeface="Arial"/>
                <a:cs typeface="Arial"/>
              </a:rPr>
              <a:t>Insufficiently reliable release commitments?</a:t>
            </a:r>
          </a:p>
        </p:txBody>
      </p:sp>
      <p:sp>
        <p:nvSpPr>
          <p:cNvPr id="50" name="Round Same Side Corner Rectangle 49"/>
          <p:cNvSpPr/>
          <p:nvPr>
            <p:custDataLst>
              <p:tags r:id="rId11"/>
            </p:custDataLst>
          </p:nvPr>
        </p:nvSpPr>
        <p:spPr bwMode="auto">
          <a:xfrm>
            <a:off x="1392675" y="1720962"/>
            <a:ext cx="2057400" cy="435590"/>
          </a:xfrm>
          <a:prstGeom prst="round2SameRect">
            <a:avLst/>
          </a:prstGeom>
          <a:solidFill>
            <a:schemeClr val="accent2">
              <a:alpha val="74000"/>
            </a:schemeClr>
          </a:solidFill>
          <a:ln w="63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algn="ctr">
              <a:spcBef>
                <a:spcPct val="20000"/>
              </a:spcBef>
              <a:buClr>
                <a:srgbClr val="FFFFFF"/>
              </a:buClr>
              <a:buSzPct val="100000"/>
              <a:defRPr/>
            </a:pPr>
            <a:r>
              <a:rPr lang="en-US" sz="1125" b="1" kern="0" dirty="0">
                <a:ln>
                  <a:solidFill>
                    <a:srgbClr val="FFFFFF">
                      <a:alpha val="0"/>
                    </a:srgbClr>
                  </a:solidFill>
                </a:ln>
                <a:solidFill>
                  <a:srgbClr val="FFFFFF"/>
                </a:solidFill>
                <a:latin typeface="Arial"/>
                <a:cs typeface="Arial"/>
              </a:rPr>
              <a:t>Agree on the </a:t>
            </a:r>
            <a:br>
              <a:rPr lang="en-US" sz="1125" b="1" kern="0" dirty="0">
                <a:ln>
                  <a:solidFill>
                    <a:srgbClr val="FFFFFF">
                      <a:alpha val="0"/>
                    </a:srgbClr>
                  </a:solidFill>
                </a:ln>
                <a:solidFill>
                  <a:srgbClr val="FFFFFF"/>
                </a:solidFill>
                <a:latin typeface="Arial"/>
                <a:cs typeface="Arial"/>
              </a:rPr>
            </a:br>
            <a:r>
              <a:rPr lang="en-US" sz="1125" b="1" kern="0" dirty="0">
                <a:ln>
                  <a:solidFill>
                    <a:srgbClr val="FFFFFF">
                      <a:alpha val="0"/>
                    </a:srgbClr>
                  </a:solidFill>
                </a:ln>
                <a:solidFill>
                  <a:srgbClr val="FFFFFF"/>
                </a:solidFill>
                <a:latin typeface="Arial"/>
                <a:cs typeface="Arial"/>
              </a:rPr>
              <a:t>problem to solve</a:t>
            </a:r>
          </a:p>
        </p:txBody>
      </p:sp>
      <p:sp>
        <p:nvSpPr>
          <p:cNvPr id="51" name="Round Same Side Corner Rectangle 50"/>
          <p:cNvSpPr/>
          <p:nvPr>
            <p:custDataLst>
              <p:tags r:id="rId12"/>
            </p:custDataLst>
          </p:nvPr>
        </p:nvSpPr>
        <p:spPr bwMode="auto">
          <a:xfrm>
            <a:off x="3553361" y="1720962"/>
            <a:ext cx="2057400" cy="435590"/>
          </a:xfrm>
          <a:prstGeom prst="round2SameRect">
            <a:avLst/>
          </a:prstGeom>
          <a:solidFill>
            <a:schemeClr val="accent2">
              <a:alpha val="74000"/>
            </a:schemeClr>
          </a:solidFill>
          <a:ln w="63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algn="ctr">
              <a:spcBef>
                <a:spcPct val="20000"/>
              </a:spcBef>
              <a:buClr>
                <a:srgbClr val="FFFFFF"/>
              </a:buClr>
              <a:buSzPct val="100000"/>
              <a:defRPr/>
            </a:pPr>
            <a:r>
              <a:rPr lang="en-US" sz="1125" b="1" kern="0" dirty="0">
                <a:ln>
                  <a:solidFill>
                    <a:srgbClr val="FFFFFF">
                      <a:alpha val="0"/>
                    </a:srgbClr>
                  </a:solidFill>
                </a:ln>
                <a:solidFill>
                  <a:srgbClr val="FFFFFF"/>
                </a:solidFill>
                <a:latin typeface="Arial"/>
                <a:cs typeface="Arial"/>
              </a:rPr>
              <a:t>Apply root cause analysis </a:t>
            </a:r>
            <a:br>
              <a:rPr lang="en-US" sz="1125" b="1" kern="0" dirty="0">
                <a:ln>
                  <a:solidFill>
                    <a:srgbClr val="FFFFFF">
                      <a:alpha val="0"/>
                    </a:srgbClr>
                  </a:solidFill>
                </a:ln>
                <a:solidFill>
                  <a:srgbClr val="FFFFFF"/>
                </a:solidFill>
                <a:latin typeface="Arial"/>
                <a:cs typeface="Arial"/>
              </a:rPr>
            </a:br>
            <a:r>
              <a:rPr lang="en-US" sz="1125" b="1" kern="0" dirty="0">
                <a:ln>
                  <a:solidFill>
                    <a:srgbClr val="FFFFFF">
                      <a:alpha val="0"/>
                    </a:srgbClr>
                  </a:solidFill>
                </a:ln>
                <a:solidFill>
                  <a:srgbClr val="FFFFFF"/>
                </a:solidFill>
                <a:latin typeface="Arial"/>
                <a:cs typeface="Arial"/>
              </a:rPr>
              <a:t>(+ five whys)</a:t>
            </a:r>
          </a:p>
        </p:txBody>
      </p:sp>
      <p:sp>
        <p:nvSpPr>
          <p:cNvPr id="52" name="Round Same Side Corner Rectangle 51"/>
          <p:cNvSpPr/>
          <p:nvPr>
            <p:custDataLst>
              <p:tags r:id="rId13"/>
            </p:custDataLst>
          </p:nvPr>
        </p:nvSpPr>
        <p:spPr bwMode="auto">
          <a:xfrm>
            <a:off x="5715834" y="1720962"/>
            <a:ext cx="2057400" cy="435590"/>
          </a:xfrm>
          <a:prstGeom prst="round2SameRect">
            <a:avLst/>
          </a:prstGeom>
          <a:solidFill>
            <a:schemeClr val="accent2">
              <a:alpha val="74000"/>
            </a:schemeClr>
          </a:solidFill>
          <a:ln w="6350" cap="flat" cmpd="sng" algn="ctr">
            <a:noFill/>
            <a:prstDash val="solid"/>
            <a:round/>
            <a:headEnd type="none" w="med" len="med"/>
            <a:tailEnd type="none" w="med" len="med"/>
          </a:ln>
          <a:effectLst/>
        </p:spPr>
        <p:txBody>
          <a:bodyPr vert="horz" wrap="square" lIns="0" tIns="34290" rIns="0" bIns="34290" numCol="1" rtlCol="0" anchor="ctr" anchorCtr="0" compatLnSpc="1">
            <a:prstTxWarp prst="textNoShape">
              <a:avLst/>
            </a:prstTxWarp>
            <a:spAutoFit/>
          </a:bodyPr>
          <a:lstStyle/>
          <a:p>
            <a:pPr algn="ctr">
              <a:spcBef>
                <a:spcPct val="20000"/>
              </a:spcBef>
              <a:buClr>
                <a:srgbClr val="FFFFFF"/>
              </a:buClr>
              <a:buSzPct val="100000"/>
              <a:defRPr/>
            </a:pPr>
            <a:r>
              <a:rPr lang="fr-FR" sz="1125" b="1" kern="0" spc="-10" dirty="0">
                <a:ln>
                  <a:solidFill>
                    <a:srgbClr val="FFFFFF">
                      <a:alpha val="0"/>
                    </a:srgbClr>
                  </a:solidFill>
                </a:ln>
                <a:solidFill>
                  <a:srgbClr val="FFFFFF"/>
                </a:solidFill>
                <a:latin typeface="Arial"/>
                <a:cs typeface="Arial"/>
              </a:rPr>
              <a:t> Identify the </a:t>
            </a:r>
            <a:r>
              <a:rPr lang="fr-FR" sz="1125" b="1" kern="0" spc="-10" dirty="0" err="1">
                <a:ln>
                  <a:solidFill>
                    <a:srgbClr val="FFFFFF">
                      <a:alpha val="0"/>
                    </a:srgbClr>
                  </a:solidFill>
                </a:ln>
                <a:solidFill>
                  <a:srgbClr val="FFFFFF"/>
                </a:solidFill>
                <a:latin typeface="Arial"/>
                <a:cs typeface="Arial"/>
              </a:rPr>
              <a:t>biggest</a:t>
            </a:r>
            <a:r>
              <a:rPr lang="fr-FR" sz="1125" b="1" kern="0" spc="-10" dirty="0">
                <a:ln>
                  <a:solidFill>
                    <a:srgbClr val="FFFFFF">
                      <a:alpha val="0"/>
                    </a:srgbClr>
                  </a:solidFill>
                </a:ln>
                <a:solidFill>
                  <a:srgbClr val="FFFFFF"/>
                </a:solidFill>
                <a:latin typeface="Arial"/>
                <a:cs typeface="Arial"/>
              </a:rPr>
              <a:t> </a:t>
            </a:r>
            <a:r>
              <a:rPr lang="fr-FR" sz="1125" b="1" kern="0" spc="-10" dirty="0" err="1">
                <a:ln>
                  <a:solidFill>
                    <a:srgbClr val="FFFFFF">
                      <a:alpha val="0"/>
                    </a:srgbClr>
                  </a:solidFill>
                </a:ln>
                <a:solidFill>
                  <a:srgbClr val="FFFFFF"/>
                </a:solidFill>
                <a:latin typeface="Arial"/>
                <a:cs typeface="Arial"/>
              </a:rPr>
              <a:t>root</a:t>
            </a:r>
            <a:r>
              <a:rPr lang="fr-FR" sz="1125" b="1" kern="0" spc="-10" dirty="0">
                <a:ln>
                  <a:solidFill>
                    <a:srgbClr val="FFFFFF">
                      <a:alpha val="0"/>
                    </a:srgbClr>
                  </a:solidFill>
                </a:ln>
                <a:solidFill>
                  <a:srgbClr val="FFFFFF"/>
                </a:solidFill>
                <a:latin typeface="Arial"/>
                <a:cs typeface="Arial"/>
              </a:rPr>
              <a:t> cause using Pareto Analysis</a:t>
            </a:r>
          </a:p>
        </p:txBody>
      </p:sp>
      <p:sp>
        <p:nvSpPr>
          <p:cNvPr id="53" name="Round Same Side Corner Rectangle 52"/>
          <p:cNvSpPr/>
          <p:nvPr>
            <p:custDataLst>
              <p:tags r:id="rId14"/>
            </p:custDataLst>
          </p:nvPr>
        </p:nvSpPr>
        <p:spPr bwMode="auto">
          <a:xfrm>
            <a:off x="1392675" y="3211443"/>
            <a:ext cx="2057400" cy="435590"/>
          </a:xfrm>
          <a:prstGeom prst="round2SameRect">
            <a:avLst/>
          </a:prstGeom>
          <a:solidFill>
            <a:schemeClr val="accent2">
              <a:alpha val="74000"/>
            </a:schemeClr>
          </a:solidFill>
          <a:ln w="63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algn="ctr">
              <a:spcBef>
                <a:spcPct val="20000"/>
              </a:spcBef>
              <a:buClr>
                <a:srgbClr val="FFFFFF"/>
              </a:buClr>
              <a:buSzPct val="100000"/>
              <a:defRPr/>
            </a:pPr>
            <a:r>
              <a:rPr lang="en-US" sz="1125" b="1" kern="0" dirty="0">
                <a:ln>
                  <a:solidFill>
                    <a:srgbClr val="FFFFFF">
                      <a:alpha val="0"/>
                    </a:srgbClr>
                  </a:solidFill>
                </a:ln>
                <a:solidFill>
                  <a:srgbClr val="FFFFFF"/>
                </a:solidFill>
                <a:latin typeface="Arial"/>
                <a:cs typeface="Arial"/>
              </a:rPr>
              <a:t>Restate the new problem for the biggest root cause</a:t>
            </a:r>
          </a:p>
        </p:txBody>
      </p:sp>
      <p:sp>
        <p:nvSpPr>
          <p:cNvPr id="54" name="Round Same Side Corner Rectangle 53"/>
          <p:cNvSpPr/>
          <p:nvPr>
            <p:custDataLst>
              <p:tags r:id="rId15"/>
            </p:custDataLst>
          </p:nvPr>
        </p:nvSpPr>
        <p:spPr bwMode="auto">
          <a:xfrm>
            <a:off x="3552469" y="3223542"/>
            <a:ext cx="2057400" cy="411480"/>
          </a:xfrm>
          <a:prstGeom prst="round2SameRect">
            <a:avLst/>
          </a:prstGeom>
          <a:solidFill>
            <a:schemeClr val="accent2">
              <a:alpha val="74000"/>
            </a:schemeClr>
          </a:solidFill>
          <a:ln w="63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spcBef>
                <a:spcPct val="20000"/>
              </a:spcBef>
              <a:buClr>
                <a:srgbClr val="FFFFFF"/>
              </a:buClr>
              <a:buSzPct val="100000"/>
              <a:defRPr/>
            </a:pPr>
            <a:r>
              <a:rPr lang="en-US" sz="1125" b="1" kern="0" dirty="0">
                <a:ln>
                  <a:solidFill>
                    <a:srgbClr val="FFFFFF">
                      <a:alpha val="0"/>
                    </a:srgbClr>
                  </a:solidFill>
                </a:ln>
                <a:solidFill>
                  <a:srgbClr val="FFFFFF"/>
                </a:solidFill>
                <a:latin typeface="Arial"/>
                <a:cs typeface="Arial"/>
              </a:rPr>
              <a:t>Brainstorm solutions</a:t>
            </a:r>
          </a:p>
        </p:txBody>
      </p:sp>
      <p:sp>
        <p:nvSpPr>
          <p:cNvPr id="55" name="Round Same Side Corner Rectangle 54"/>
          <p:cNvSpPr/>
          <p:nvPr>
            <p:custDataLst>
              <p:tags r:id="rId16"/>
            </p:custDataLst>
          </p:nvPr>
        </p:nvSpPr>
        <p:spPr bwMode="auto">
          <a:xfrm>
            <a:off x="5715834" y="3223543"/>
            <a:ext cx="2057400" cy="411391"/>
          </a:xfrm>
          <a:prstGeom prst="round2SameRect">
            <a:avLst/>
          </a:prstGeom>
          <a:solidFill>
            <a:schemeClr val="accent2">
              <a:alpha val="74000"/>
            </a:schemeClr>
          </a:solidFill>
          <a:ln w="635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spcBef>
                <a:spcPct val="20000"/>
              </a:spcBef>
              <a:buClr>
                <a:srgbClr val="FFFFFF"/>
              </a:buClr>
              <a:buSzPct val="100000"/>
              <a:defRPr/>
            </a:pPr>
            <a:r>
              <a:rPr lang="en-US" sz="1125" b="1" kern="0" dirty="0">
                <a:ln>
                  <a:solidFill>
                    <a:srgbClr val="FFFFFF">
                      <a:alpha val="0"/>
                    </a:srgbClr>
                  </a:solidFill>
                </a:ln>
                <a:solidFill>
                  <a:srgbClr val="FFFFFF"/>
                </a:solidFill>
                <a:latin typeface="Arial"/>
                <a:cs typeface="Arial"/>
              </a:rPr>
              <a:t>Identify improvement </a:t>
            </a:r>
            <a:br>
              <a:rPr lang="en-US" sz="1125" b="1" kern="0" dirty="0">
                <a:ln>
                  <a:solidFill>
                    <a:srgbClr val="FFFFFF">
                      <a:alpha val="0"/>
                    </a:srgbClr>
                  </a:solidFill>
                </a:ln>
                <a:solidFill>
                  <a:srgbClr val="FFFFFF"/>
                </a:solidFill>
                <a:latin typeface="Arial"/>
                <a:cs typeface="Arial"/>
              </a:rPr>
            </a:br>
            <a:r>
              <a:rPr lang="en-US" sz="1125" b="1" kern="0" dirty="0">
                <a:ln>
                  <a:solidFill>
                    <a:srgbClr val="FFFFFF">
                      <a:alpha val="0"/>
                    </a:srgbClr>
                  </a:solidFill>
                </a:ln>
                <a:solidFill>
                  <a:srgbClr val="FFFFFF"/>
                </a:solidFill>
                <a:latin typeface="Arial"/>
                <a:cs typeface="Arial"/>
              </a:rPr>
              <a:t>Backlog items</a:t>
            </a:r>
          </a:p>
        </p:txBody>
      </p:sp>
      <p:pic>
        <p:nvPicPr>
          <p:cNvPr id="56" name="Picture 55" descr="brainstorm.png"/>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3822343" y="3701164"/>
            <a:ext cx="1518047" cy="809625"/>
          </a:xfrm>
          <a:prstGeom prst="rect">
            <a:avLst/>
          </a:prstGeom>
        </p:spPr>
      </p:pic>
      <p:pic>
        <p:nvPicPr>
          <p:cNvPr id="26" name="Picture 25"/>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008311" y="2189053"/>
            <a:ext cx="1411703" cy="824717"/>
          </a:xfrm>
          <a:prstGeom prst="rect">
            <a:avLst/>
          </a:prstGeom>
          <a:ln>
            <a:noFill/>
          </a:ln>
        </p:spPr>
      </p:pic>
      <p:pic>
        <p:nvPicPr>
          <p:cNvPr id="4" name="Picture 3"/>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955615" y="2196796"/>
            <a:ext cx="1377394" cy="789194"/>
          </a:xfrm>
          <a:prstGeom prst="rect">
            <a:avLst/>
          </a:prstGeom>
        </p:spPr>
      </p:pic>
      <p:sp>
        <p:nvSpPr>
          <p:cNvPr id="27" name="Rounded Rectangle 26"/>
          <p:cNvSpPr/>
          <p:nvPr>
            <p:custDataLst>
              <p:tags r:id="rId17"/>
            </p:custDataLst>
          </p:nvPr>
        </p:nvSpPr>
        <p:spPr>
          <a:xfrm>
            <a:off x="1805914" y="3763786"/>
            <a:ext cx="1223459" cy="699945"/>
          </a:xfrm>
          <a:prstGeom prst="roundRect">
            <a:avLst>
              <a:gd name="adj" fmla="val 11404"/>
            </a:avLst>
          </a:prstGeom>
          <a:solidFill>
            <a:schemeClr val="accent1"/>
          </a:solidFill>
          <a:ln w="15875" cap="flat" cmpd="sng" algn="ctr">
            <a:no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spAutoFit/>
          </a:bodyPr>
          <a:lstStyle/>
          <a:p>
            <a:pPr algn="ctr">
              <a:spcBef>
                <a:spcPct val="20000"/>
              </a:spcBef>
              <a:buClr>
                <a:srgbClr val="FFFFFF"/>
              </a:buClr>
              <a:buSzPct val="100000"/>
            </a:pPr>
            <a:r>
              <a:rPr lang="en-US" sz="1050" kern="0" dirty="0">
                <a:ln>
                  <a:solidFill>
                    <a:srgbClr val="80DDF8">
                      <a:alpha val="3000"/>
                    </a:srgbClr>
                  </a:solidFill>
                </a:ln>
                <a:solidFill>
                  <a:srgbClr val="FFFFFF"/>
                </a:solidFill>
                <a:latin typeface="Arial"/>
                <a:cs typeface="Arial"/>
              </a:rPr>
              <a:t>Insufficient</a:t>
            </a:r>
          </a:p>
          <a:p>
            <a:pPr algn="ctr">
              <a:spcBef>
                <a:spcPct val="20000"/>
              </a:spcBef>
              <a:buClr>
                <a:srgbClr val="FFFFFF"/>
              </a:buClr>
              <a:buSzPct val="100000"/>
            </a:pPr>
            <a:r>
              <a:rPr lang="en-US" sz="1050" kern="0" dirty="0">
                <a:ln>
                  <a:solidFill>
                    <a:srgbClr val="80DDF8">
                      <a:alpha val="3000"/>
                    </a:srgbClr>
                  </a:solidFill>
                </a:ln>
                <a:solidFill>
                  <a:srgbClr val="FFFFFF"/>
                </a:solidFill>
                <a:latin typeface="Arial"/>
                <a:cs typeface="Arial"/>
              </a:rPr>
              <a:t> architectural runway</a:t>
            </a:r>
          </a:p>
        </p:txBody>
      </p:sp>
      <p:sp>
        <p:nvSpPr>
          <p:cNvPr id="9" name="Rectangle 8"/>
          <p:cNvSpPr/>
          <p:nvPr/>
        </p:nvSpPr>
        <p:spPr bwMode="auto">
          <a:xfrm>
            <a:off x="6483394" y="3683400"/>
            <a:ext cx="608964" cy="853564"/>
          </a:xfrm>
          <a:prstGeom prst="rect">
            <a:avLst/>
          </a:prstGeom>
          <a:solidFill>
            <a:schemeClr val="bg1"/>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1650" i="1" dirty="0"/>
          </a:p>
        </p:txBody>
      </p:sp>
      <p:grpSp>
        <p:nvGrpSpPr>
          <p:cNvPr id="8" name="Group 7"/>
          <p:cNvGrpSpPr/>
          <p:nvPr/>
        </p:nvGrpSpPr>
        <p:grpSpPr>
          <a:xfrm>
            <a:off x="6539157" y="3751058"/>
            <a:ext cx="506357" cy="723267"/>
            <a:chOff x="7208422" y="4649491"/>
            <a:chExt cx="675143" cy="964356"/>
          </a:xfrm>
        </p:grpSpPr>
        <p:pic>
          <p:nvPicPr>
            <p:cNvPr id="6" name="Picture 5" descr="NFRs.png"/>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208422" y="5306964"/>
              <a:ext cx="675143" cy="306883"/>
            </a:xfrm>
            <a:prstGeom prst="rect">
              <a:avLst/>
            </a:prstGeom>
          </p:spPr>
        </p:pic>
        <p:pic>
          <p:nvPicPr>
            <p:cNvPr id="5" name="Picture 4" descr="Portfolio-Backlog.png"/>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301943" y="4649491"/>
              <a:ext cx="488101" cy="679098"/>
            </a:xfrm>
            <a:prstGeom prst="rect">
              <a:avLst/>
            </a:prstGeom>
          </p:spPr>
        </p:pic>
      </p:grpSp>
    </p:spTree>
    <p:extLst>
      <p:ext uri="{BB962C8B-B14F-4D97-AF65-F5344CB8AC3E}">
        <p14:creationId xmlns:p14="http://schemas.microsoft.com/office/powerpoint/2010/main" val="3444979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3" grpId="0" animBg="1"/>
      <p:bldP spid="44" grpId="0" animBg="1"/>
      <p:bldP spid="45" grpId="0" animBg="1"/>
      <p:bldP spid="46" grpId="0" animBg="1"/>
      <p:bldP spid="50" grpId="0" animBg="1"/>
      <p:bldP spid="51" grpId="0" animBg="1"/>
      <p:bldP spid="52" grpId="0" animBg="1"/>
      <p:bldP spid="53" grpId="0" animBg="1"/>
      <p:bldP spid="54" grpId="0" animBg="1"/>
      <p:bldP spid="5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 strategy and execution with Portfolio SAFe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5364"/>
          <a:stretch/>
        </p:blipFill>
        <p:spPr>
          <a:xfrm>
            <a:off x="1099372" y="880744"/>
            <a:ext cx="7213355" cy="3884234"/>
          </a:xfrm>
          <a:prstGeom prst="rect">
            <a:avLst/>
          </a:prstGeom>
        </p:spPr>
      </p:pic>
    </p:spTree>
    <p:extLst>
      <p:ext uri="{BB962C8B-B14F-4D97-AF65-F5344CB8AC3E}">
        <p14:creationId xmlns:p14="http://schemas.microsoft.com/office/powerpoint/2010/main" val="3985767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42429" y="454914"/>
            <a:ext cx="4244171" cy="301625"/>
          </a:xfrm>
        </p:spPr>
        <p:txBody>
          <a:bodyPr/>
          <a:lstStyle/>
          <a:p>
            <a:r>
              <a:rPr lang="en-US" sz="2600" dirty="0">
                <a:solidFill>
                  <a:schemeClr val="bg1"/>
                </a:solidFill>
              </a:rPr>
              <a:t>The Portfolio challenge</a:t>
            </a:r>
          </a:p>
        </p:txBody>
      </p:sp>
      <p:sp>
        <p:nvSpPr>
          <p:cNvPr id="5" name="TextBox 4"/>
          <p:cNvSpPr txBox="1"/>
          <p:nvPr/>
        </p:nvSpPr>
        <p:spPr>
          <a:xfrm>
            <a:off x="2778421" y="1062237"/>
            <a:ext cx="5944955" cy="3939540"/>
          </a:xfrm>
          <a:prstGeom prst="rect">
            <a:avLst/>
          </a:prstGeom>
          <a:solidFill>
            <a:schemeClr val="bg1">
              <a:alpha val="0"/>
            </a:schemeClr>
          </a:solidFill>
          <a:ln>
            <a:solidFill>
              <a:schemeClr val="bg1">
                <a:alpha val="0"/>
              </a:schemeClr>
            </a:solidFill>
          </a:ln>
        </p:spPr>
        <p:txBody>
          <a:bodyPr wrap="square" rtlCol="0">
            <a:spAutoFit/>
          </a:bodyPr>
          <a:lstStyle/>
          <a:p>
            <a:pPr>
              <a:lnSpc>
                <a:spcPts val="2360"/>
              </a:lnSpc>
            </a:pPr>
            <a:r>
              <a:rPr lang="en-US" sz="1600" i="1" dirty="0">
                <a:solidFill>
                  <a:schemeClr val="bg1"/>
                </a:solidFill>
              </a:rPr>
              <a:t>“Most strategy dialogues end up with executives talking at cross-purposes because … nobody knows exactly what is meant by </a:t>
            </a:r>
            <a:r>
              <a:rPr lang="en-US" sz="1600" b="1" i="1" dirty="0">
                <a:solidFill>
                  <a:schemeClr val="bg1"/>
                </a:solidFill>
              </a:rPr>
              <a:t>vision</a:t>
            </a:r>
            <a:r>
              <a:rPr lang="en-US" sz="1600" i="1" dirty="0">
                <a:solidFill>
                  <a:schemeClr val="bg1"/>
                </a:solidFill>
              </a:rPr>
              <a:t> and </a:t>
            </a:r>
            <a:r>
              <a:rPr lang="en-US" sz="1600" b="1" i="1" dirty="0">
                <a:solidFill>
                  <a:schemeClr val="bg1"/>
                </a:solidFill>
              </a:rPr>
              <a:t>strategy</a:t>
            </a:r>
            <a:r>
              <a:rPr lang="en-US" sz="1600" i="1" dirty="0">
                <a:solidFill>
                  <a:schemeClr val="bg1"/>
                </a:solidFill>
              </a:rPr>
              <a:t>, and no two people ever quite agree on which topics belong where. </a:t>
            </a:r>
          </a:p>
          <a:p>
            <a:pPr>
              <a:lnSpc>
                <a:spcPts val="2360"/>
              </a:lnSpc>
            </a:pPr>
            <a:endParaRPr lang="en-US" sz="1600" i="1" dirty="0">
              <a:solidFill>
                <a:schemeClr val="bg1"/>
              </a:solidFill>
            </a:endParaRPr>
          </a:p>
          <a:p>
            <a:pPr>
              <a:lnSpc>
                <a:spcPts val="2360"/>
              </a:lnSpc>
            </a:pPr>
            <a:r>
              <a:rPr lang="en-US" sz="1600" i="1" dirty="0">
                <a:solidFill>
                  <a:schemeClr val="bg1"/>
                </a:solidFill>
              </a:rPr>
              <a:t>That is why, when you ask members of an executive team to describe and explain the corporate strategy, you frequently get wildly different answers. We just don’t have a good business discipline for converging on issues this abstract.”</a:t>
            </a:r>
            <a:br>
              <a:rPr lang="en-US" sz="1600" i="1" dirty="0">
                <a:solidFill>
                  <a:schemeClr val="bg1"/>
                </a:solidFill>
              </a:rPr>
            </a:br>
            <a:endParaRPr lang="en-US" sz="1600" i="1" dirty="0">
              <a:solidFill>
                <a:schemeClr val="bg1"/>
              </a:solidFill>
            </a:endParaRPr>
          </a:p>
          <a:p>
            <a:pPr algn="r"/>
            <a:r>
              <a:rPr lang="en-US" i="1" dirty="0">
                <a:solidFill>
                  <a:schemeClr val="bg1"/>
                </a:solidFill>
              </a:rPr>
              <a:t>                                     —Geoffrey Moore</a:t>
            </a:r>
            <a:br>
              <a:rPr lang="en-US" i="1" dirty="0">
                <a:solidFill>
                  <a:schemeClr val="bg1"/>
                </a:solidFill>
              </a:rPr>
            </a:br>
            <a:r>
              <a:rPr lang="en-US" sz="1400" i="1" dirty="0">
                <a:solidFill>
                  <a:schemeClr val="bg1"/>
                </a:solidFill>
              </a:rPr>
              <a:t>Escape Velocity</a:t>
            </a:r>
          </a:p>
          <a:p>
            <a:pPr algn="l"/>
            <a:endParaRPr lang="en-US" i="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7912" y="1217634"/>
            <a:ext cx="1819655" cy="2270005"/>
          </a:xfrm>
          <a:prstGeom prst="rect">
            <a:avLst/>
          </a:prstGeom>
        </p:spPr>
      </p:pic>
    </p:spTree>
    <p:extLst>
      <p:ext uri="{BB962C8B-B14F-4D97-AF65-F5344CB8AC3E}">
        <p14:creationId xmlns:p14="http://schemas.microsoft.com/office/powerpoint/2010/main" val="4289344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Apply SAFe Lean Portfolio Management</a:t>
            </a:r>
          </a:p>
        </p:txBody>
      </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2807" y="1118931"/>
            <a:ext cx="1516465" cy="857133"/>
          </a:xfrm>
          <a:prstGeom prst="rect">
            <a:avLst/>
          </a:prstGeom>
        </p:spPr>
      </p:pic>
      <p:sp>
        <p:nvSpPr>
          <p:cNvPr id="21" name="Isosceles Triangle 20"/>
          <p:cNvSpPr/>
          <p:nvPr/>
        </p:nvSpPr>
        <p:spPr>
          <a:xfrm>
            <a:off x="2273356" y="2754341"/>
            <a:ext cx="2243955" cy="1561243"/>
          </a:xfrm>
          <a:prstGeom prst="triangle">
            <a:avLst/>
          </a:prstGeom>
          <a:solidFill>
            <a:srgbClr val="5A8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5285458" y="995070"/>
            <a:ext cx="1640417" cy="0"/>
          </a:xfrm>
          <a:prstGeom prst="line">
            <a:avLst/>
          </a:prstGeom>
          <a:noFill/>
          <a:ln w="22225" cap="flat" cmpd="sng" algn="ctr">
            <a:gradFill flip="none" rotWithShape="1">
              <a:gsLst>
                <a:gs pos="0">
                  <a:srgbClr val="FFFFFF">
                    <a:alpha val="0"/>
                  </a:srgbClr>
                </a:gs>
                <a:gs pos="50000">
                  <a:schemeClr val="bg1"/>
                </a:gs>
                <a:gs pos="100000">
                  <a:srgbClr val="FFFFFF">
                    <a:alpha val="0"/>
                  </a:srgbClr>
                </a:gs>
              </a:gsLst>
              <a:lin ang="0" scaled="1"/>
              <a:tileRect/>
            </a:gradFill>
            <a:prstDash val="solid"/>
          </a:ln>
          <a:effectLst/>
        </p:spPr>
      </p:cxnSp>
      <p:cxnSp>
        <p:nvCxnSpPr>
          <p:cNvPr id="40" name="Straight Connector 39"/>
          <p:cNvCxnSpPr/>
          <p:nvPr/>
        </p:nvCxnSpPr>
        <p:spPr>
          <a:xfrm>
            <a:off x="5285458" y="995070"/>
            <a:ext cx="1640417" cy="0"/>
          </a:xfrm>
          <a:prstGeom prst="line">
            <a:avLst/>
          </a:prstGeom>
          <a:noFill/>
          <a:ln w="22225" cap="flat" cmpd="sng" algn="ctr">
            <a:gradFill flip="none" rotWithShape="1">
              <a:gsLst>
                <a:gs pos="0">
                  <a:srgbClr val="FFFFFF">
                    <a:alpha val="0"/>
                  </a:srgbClr>
                </a:gs>
                <a:gs pos="50000">
                  <a:schemeClr val="bg1"/>
                </a:gs>
                <a:gs pos="100000">
                  <a:srgbClr val="FFFFFF">
                    <a:alpha val="0"/>
                  </a:srgbClr>
                </a:gs>
              </a:gsLst>
              <a:lin ang="0" scaled="1"/>
              <a:tileRect/>
            </a:gradFill>
            <a:prstDash val="solid"/>
          </a:ln>
          <a:effectLst/>
        </p:spPr>
      </p:cxnSp>
      <p:sp>
        <p:nvSpPr>
          <p:cNvPr id="41" name="TextBox 40"/>
          <p:cNvSpPr txBox="1"/>
          <p:nvPr/>
        </p:nvSpPr>
        <p:spPr>
          <a:xfrm>
            <a:off x="884770" y="876025"/>
            <a:ext cx="3160185" cy="1293496"/>
          </a:xfrm>
          <a:prstGeom prst="rect">
            <a:avLst/>
          </a:prstGeom>
          <a:noFill/>
        </p:spPr>
        <p:txBody>
          <a:bodyPr wrap="square" rtlCol="0">
            <a:spAutoFit/>
          </a:bodyPr>
          <a:lstStyle/>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Connect the portfolio to enterprise strategy </a:t>
            </a:r>
          </a:p>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Fund Value Streams</a:t>
            </a:r>
          </a:p>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Establish portfolio flow</a:t>
            </a:r>
          </a:p>
        </p:txBody>
      </p:sp>
      <p:sp>
        <p:nvSpPr>
          <p:cNvPr id="42" name="TextBox 41"/>
          <p:cNvSpPr txBox="1"/>
          <p:nvPr/>
        </p:nvSpPr>
        <p:spPr>
          <a:xfrm>
            <a:off x="6612861" y="2416401"/>
            <a:ext cx="2540763" cy="1801327"/>
          </a:xfrm>
          <a:prstGeom prst="rect">
            <a:avLst/>
          </a:prstGeom>
          <a:noFill/>
        </p:spPr>
        <p:txBody>
          <a:bodyPr wrap="square" rtlCol="0">
            <a:spAutoFit/>
          </a:bodyPr>
          <a:lstStyle/>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Support Agile PMO, LACE, RTE and </a:t>
            </a:r>
            <a:br>
              <a:rPr lang="en-US" sz="1500" dirty="0">
                <a:latin typeface="Arial" charset="0"/>
                <a:ea typeface="Arial" charset="0"/>
                <a:cs typeface="Arial" charset="0"/>
              </a:rPr>
            </a:br>
            <a:r>
              <a:rPr lang="en-US" sz="1500" dirty="0">
                <a:latin typeface="Arial" charset="0"/>
                <a:ea typeface="Arial" charset="0"/>
                <a:cs typeface="Arial" charset="0"/>
              </a:rPr>
              <a:t>SM CoP</a:t>
            </a:r>
          </a:p>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Coordinate Value Streams</a:t>
            </a:r>
          </a:p>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Sustain and improve</a:t>
            </a:r>
          </a:p>
        </p:txBody>
      </p:sp>
      <p:cxnSp>
        <p:nvCxnSpPr>
          <p:cNvPr id="43" name="Straight Connector 42"/>
          <p:cNvCxnSpPr/>
          <p:nvPr/>
        </p:nvCxnSpPr>
        <p:spPr>
          <a:xfrm>
            <a:off x="3339050" y="1333500"/>
            <a:ext cx="1043252" cy="404066"/>
          </a:xfrm>
          <a:prstGeom prst="line">
            <a:avLst/>
          </a:prstGeom>
          <a:ln w="9525" cmpd="sng">
            <a:solidFill>
              <a:srgbClr val="65625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020767" y="3176712"/>
            <a:ext cx="628196" cy="329988"/>
          </a:xfrm>
          <a:prstGeom prst="line">
            <a:avLst/>
          </a:prstGeom>
          <a:ln w="9525" cmpd="sng">
            <a:solidFill>
              <a:srgbClr val="656253"/>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428898" y="3053350"/>
            <a:ext cx="744971" cy="218553"/>
          </a:xfrm>
          <a:prstGeom prst="line">
            <a:avLst/>
          </a:prstGeom>
          <a:ln w="9525" cmpd="sng">
            <a:solidFill>
              <a:srgbClr val="656253"/>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595155" y="3586226"/>
            <a:ext cx="1506077" cy="615553"/>
          </a:xfrm>
          <a:prstGeom prst="rect">
            <a:avLst/>
          </a:prstGeom>
          <a:solidFill>
            <a:schemeClr val="bg1">
              <a:alpha val="0"/>
            </a:schemeClr>
          </a:solidFill>
          <a:ln>
            <a:solidFill>
              <a:schemeClr val="bg1">
                <a:alpha val="0"/>
              </a:schemeClr>
            </a:solidFill>
          </a:ln>
        </p:spPr>
        <p:txBody>
          <a:bodyPr wrap="square" rtlCol="0">
            <a:spAutoFit/>
          </a:bodyPr>
          <a:lstStyle/>
          <a:p>
            <a:pPr algn="ctr"/>
            <a:r>
              <a:rPr lang="en-US" sz="1700" dirty="0">
                <a:solidFill>
                  <a:schemeClr val="bg1"/>
                </a:solidFill>
                <a:latin typeface="Arial"/>
                <a:cs typeface="Arial"/>
              </a:rPr>
              <a:t>Lean</a:t>
            </a:r>
          </a:p>
          <a:p>
            <a:pPr algn="ctr"/>
            <a:r>
              <a:rPr lang="en-US" sz="1700" dirty="0">
                <a:solidFill>
                  <a:schemeClr val="bg1"/>
                </a:solidFill>
                <a:latin typeface="Arial"/>
                <a:cs typeface="Arial"/>
              </a:rPr>
              <a:t>Governance</a:t>
            </a:r>
          </a:p>
        </p:txBody>
      </p:sp>
      <p:sp>
        <p:nvSpPr>
          <p:cNvPr id="47" name="U-Turn Arrow 46"/>
          <p:cNvSpPr/>
          <p:nvPr/>
        </p:nvSpPr>
        <p:spPr>
          <a:xfrm flipH="1" flipV="1">
            <a:off x="3966737" y="4021050"/>
            <a:ext cx="1388324" cy="912314"/>
          </a:xfrm>
          <a:prstGeom prst="uturnArrow">
            <a:avLst>
              <a:gd name="adj1" fmla="val 24020"/>
              <a:gd name="adj2" fmla="val 25000"/>
              <a:gd name="adj3" fmla="val 25000"/>
              <a:gd name="adj4" fmla="val 69593"/>
              <a:gd name="adj5" fmla="val 100000"/>
            </a:avLst>
          </a:prstGeom>
          <a:solidFill>
            <a:schemeClr val="bg1">
              <a:lumMod val="75000"/>
            </a:schemeClr>
          </a:solidFill>
          <a:ln w="19050" cmpd="sng">
            <a:solidFill>
              <a:schemeClr val="bg1"/>
            </a:solidFill>
          </a:ln>
          <a:effectLst>
            <a:outerShdw blurRad="69850" dist="38100" dir="54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Isosceles Triangle 18"/>
          <p:cNvSpPr/>
          <p:nvPr/>
        </p:nvSpPr>
        <p:spPr>
          <a:xfrm>
            <a:off x="4517311" y="2754341"/>
            <a:ext cx="2243955" cy="1561243"/>
          </a:xfrm>
          <a:prstGeom prst="triangle">
            <a:avLst/>
          </a:prstGeom>
          <a:solidFill>
            <a:srgbClr val="5A8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4805095" y="3392920"/>
            <a:ext cx="1665393" cy="877163"/>
          </a:xfrm>
          <a:prstGeom prst="rect">
            <a:avLst/>
          </a:prstGeom>
          <a:solidFill>
            <a:schemeClr val="bg1">
              <a:alpha val="0"/>
            </a:schemeClr>
          </a:solidFill>
          <a:ln>
            <a:solidFill>
              <a:schemeClr val="bg1">
                <a:alpha val="0"/>
              </a:schemeClr>
            </a:solidFill>
          </a:ln>
        </p:spPr>
        <p:txBody>
          <a:bodyPr wrap="square" rtlCol="0">
            <a:spAutoFit/>
          </a:bodyPr>
          <a:lstStyle/>
          <a:p>
            <a:pPr algn="ctr"/>
            <a:r>
              <a:rPr lang="en-US" sz="1700" dirty="0">
                <a:solidFill>
                  <a:schemeClr val="bg1"/>
                </a:solidFill>
                <a:latin typeface="Arial"/>
                <a:cs typeface="Arial"/>
              </a:rPr>
              <a:t>Agile </a:t>
            </a:r>
          </a:p>
          <a:p>
            <a:pPr algn="ctr"/>
            <a:r>
              <a:rPr lang="en-US" sz="1700" dirty="0">
                <a:solidFill>
                  <a:schemeClr val="bg1"/>
                </a:solidFill>
                <a:latin typeface="Arial"/>
                <a:cs typeface="Arial"/>
              </a:rPr>
              <a:t>Portfolio Operations </a:t>
            </a:r>
          </a:p>
        </p:txBody>
      </p:sp>
      <p:sp>
        <p:nvSpPr>
          <p:cNvPr id="50" name="U-Turn Arrow 49"/>
          <p:cNvSpPr/>
          <p:nvPr/>
        </p:nvSpPr>
        <p:spPr>
          <a:xfrm rot="14040000" flipH="1" flipV="1">
            <a:off x="5014789" y="2234107"/>
            <a:ext cx="1388324" cy="912314"/>
          </a:xfrm>
          <a:prstGeom prst="uturnArrow">
            <a:avLst>
              <a:gd name="adj1" fmla="val 24020"/>
              <a:gd name="adj2" fmla="val 25000"/>
              <a:gd name="adj3" fmla="val 25000"/>
              <a:gd name="adj4" fmla="val 69593"/>
              <a:gd name="adj5" fmla="val 100000"/>
            </a:avLst>
          </a:prstGeom>
          <a:solidFill>
            <a:schemeClr val="bg1">
              <a:lumMod val="75000"/>
            </a:schemeClr>
          </a:solidFill>
          <a:ln w="19050" cmpd="sng">
            <a:solidFill>
              <a:schemeClr val="bg1"/>
            </a:solidFill>
          </a:ln>
          <a:effectLst>
            <a:outerShdw blurRad="69850" dist="38100" dir="54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Isosceles Triangle 19"/>
          <p:cNvSpPr/>
          <p:nvPr/>
        </p:nvSpPr>
        <p:spPr>
          <a:xfrm>
            <a:off x="3395334" y="1195443"/>
            <a:ext cx="2243955" cy="1561243"/>
          </a:xfrm>
          <a:prstGeom prst="triangle">
            <a:avLst/>
          </a:prstGeom>
          <a:solidFill>
            <a:srgbClr val="5A8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3339050" y="1860554"/>
            <a:ext cx="2371791" cy="877163"/>
          </a:xfrm>
          <a:prstGeom prst="rect">
            <a:avLst/>
          </a:prstGeom>
          <a:solidFill>
            <a:schemeClr val="bg1">
              <a:alpha val="0"/>
            </a:schemeClr>
          </a:solidFill>
          <a:ln>
            <a:solidFill>
              <a:schemeClr val="bg1">
                <a:alpha val="0"/>
              </a:schemeClr>
            </a:solidFill>
          </a:ln>
        </p:spPr>
        <p:txBody>
          <a:bodyPr wrap="square" rtlCol="0">
            <a:spAutoFit/>
          </a:bodyPr>
          <a:lstStyle/>
          <a:p>
            <a:pPr algn="ctr"/>
            <a:r>
              <a:rPr lang="en-US" sz="1700" dirty="0">
                <a:solidFill>
                  <a:schemeClr val="bg1"/>
                </a:solidFill>
                <a:latin typeface="Arial"/>
                <a:cs typeface="Arial"/>
              </a:rPr>
              <a:t>Strategy &amp;  </a:t>
            </a:r>
            <a:br>
              <a:rPr lang="en-US" sz="1700" dirty="0">
                <a:solidFill>
                  <a:schemeClr val="bg1"/>
                </a:solidFill>
                <a:latin typeface="Arial"/>
                <a:cs typeface="Arial"/>
              </a:rPr>
            </a:br>
            <a:r>
              <a:rPr lang="en-US" sz="1700" dirty="0">
                <a:solidFill>
                  <a:schemeClr val="bg1"/>
                </a:solidFill>
                <a:latin typeface="Arial"/>
                <a:cs typeface="Arial"/>
              </a:rPr>
              <a:t>Investment</a:t>
            </a:r>
          </a:p>
          <a:p>
            <a:pPr algn="ctr"/>
            <a:r>
              <a:rPr lang="en-US" sz="1700" dirty="0">
                <a:solidFill>
                  <a:schemeClr val="bg1"/>
                </a:solidFill>
                <a:latin typeface="Arial"/>
                <a:cs typeface="Arial"/>
              </a:rPr>
              <a:t>Funding</a:t>
            </a:r>
          </a:p>
        </p:txBody>
      </p:sp>
      <p:sp>
        <p:nvSpPr>
          <p:cNvPr id="54" name="TextBox 53"/>
          <p:cNvSpPr txBox="1"/>
          <p:nvPr/>
        </p:nvSpPr>
        <p:spPr>
          <a:xfrm>
            <a:off x="72964" y="2583883"/>
            <a:ext cx="2550331" cy="1801327"/>
          </a:xfrm>
          <a:prstGeom prst="rect">
            <a:avLst/>
          </a:prstGeom>
          <a:noFill/>
        </p:spPr>
        <p:txBody>
          <a:bodyPr wrap="square" rtlCol="0">
            <a:spAutoFit/>
          </a:bodyPr>
          <a:lstStyle/>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Forecast and budget dynamically</a:t>
            </a:r>
          </a:p>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Measure Lean portfolio performance</a:t>
            </a:r>
          </a:p>
          <a:p>
            <a:pPr marL="182563" indent="-182563">
              <a:lnSpc>
                <a:spcPct val="110000"/>
              </a:lnSpc>
              <a:spcBef>
                <a:spcPts val="300"/>
              </a:spcBef>
              <a:spcAft>
                <a:spcPts val="500"/>
              </a:spcAft>
              <a:buFont typeface="Arial" charset="0"/>
              <a:buChar char="•"/>
            </a:pPr>
            <a:r>
              <a:rPr lang="en-US" sz="1500" dirty="0">
                <a:latin typeface="Arial" charset="0"/>
                <a:ea typeface="Arial" charset="0"/>
                <a:cs typeface="Arial" charset="0"/>
              </a:rPr>
              <a:t>Coordinate continuous compliance</a:t>
            </a:r>
          </a:p>
        </p:txBody>
      </p:sp>
    </p:spTree>
    <p:extLst>
      <p:ext uri="{BB962C8B-B14F-4D97-AF65-F5344CB8AC3E}">
        <p14:creationId xmlns:p14="http://schemas.microsoft.com/office/powerpoint/2010/main" val="2110062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big systems with Large Solution SAFe</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0287" y="924202"/>
            <a:ext cx="6957968" cy="3887464"/>
          </a:xfrm>
          <a:prstGeom prst="rect">
            <a:avLst/>
          </a:prstGeom>
        </p:spPr>
      </p:pic>
    </p:spTree>
    <p:extLst>
      <p:ext uri="{BB962C8B-B14F-4D97-AF65-F5344CB8AC3E}">
        <p14:creationId xmlns:p14="http://schemas.microsoft.com/office/powerpoint/2010/main" val="1911416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Lean Systems Engineering</a:t>
            </a:r>
          </a:p>
        </p:txBody>
      </p:sp>
      <p:pic>
        <p:nvPicPr>
          <p:cNvPr id="4" name="Picture 3">
            <a:extLst>
              <a:ext uri="{FF2B5EF4-FFF2-40B4-BE49-F238E27FC236}">
                <a16:creationId xmlns:a16="http://schemas.microsoft.com/office/drawing/2014/main" id="{C656D888-110F-8D44-8217-E048B74CAB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497" y="821642"/>
            <a:ext cx="7415784" cy="1869304"/>
          </a:xfrm>
          <a:prstGeom prst="rect">
            <a:avLst/>
          </a:prstGeom>
        </p:spPr>
      </p:pic>
      <p:sp>
        <p:nvSpPr>
          <p:cNvPr id="6" name="TextBox 5">
            <a:extLst>
              <a:ext uri="{FF2B5EF4-FFF2-40B4-BE49-F238E27FC236}">
                <a16:creationId xmlns:a16="http://schemas.microsoft.com/office/drawing/2014/main" id="{C5FAD041-E975-DE4E-B28C-5D320118A1EE}"/>
              </a:ext>
            </a:extLst>
          </p:cNvPr>
          <p:cNvSpPr txBox="1"/>
          <p:nvPr/>
        </p:nvSpPr>
        <p:spPr>
          <a:xfrm>
            <a:off x="1069940" y="2849092"/>
            <a:ext cx="6885341" cy="1772793"/>
          </a:xfrm>
          <a:prstGeom prst="rect">
            <a:avLst/>
          </a:prstGeom>
          <a:noFill/>
        </p:spPr>
        <p:txBody>
          <a:bodyPr wrap="square" rtlCol="0">
            <a:spAutoFit/>
          </a:bodyPr>
          <a:lstStyle/>
          <a:p>
            <a:pPr marL="304800" indent="-304800" fontAlgn="base">
              <a:lnSpc>
                <a:spcPct val="110000"/>
              </a:lnSpc>
              <a:spcBef>
                <a:spcPts val="600"/>
              </a:spcBef>
              <a:spcAft>
                <a:spcPts val="600"/>
              </a:spcAft>
              <a:buClr>
                <a:schemeClr val="tx1">
                  <a:lumMod val="50000"/>
                  <a:lumOff val="50000"/>
                </a:schemeClr>
              </a:buClr>
              <a:buSzPct val="100000"/>
              <a:buFont typeface="Webdings" pitchFamily="18" charset="2"/>
              <a:buChar char="4"/>
              <a:defRPr/>
            </a:pPr>
            <a:r>
              <a:rPr lang="en-IN" dirty="0">
                <a:solidFill>
                  <a:srgbClr val="3C3C3C"/>
                </a:solidFill>
              </a:rPr>
              <a:t>Solution Trains coordinate ARTs and suppliers</a:t>
            </a:r>
          </a:p>
          <a:p>
            <a:pPr marL="304800" indent="-304800" fontAlgn="base">
              <a:lnSpc>
                <a:spcPct val="110000"/>
              </a:lnSpc>
              <a:spcBef>
                <a:spcPts val="600"/>
              </a:spcBef>
              <a:spcAft>
                <a:spcPts val="600"/>
              </a:spcAft>
              <a:buClr>
                <a:schemeClr val="tx1">
                  <a:lumMod val="50000"/>
                  <a:lumOff val="50000"/>
                </a:schemeClr>
              </a:buClr>
              <a:buSzPct val="100000"/>
              <a:buFont typeface="Webdings" pitchFamily="18" charset="2"/>
              <a:buChar char="4"/>
              <a:defRPr/>
            </a:pPr>
            <a:r>
              <a:rPr lang="en-IN" dirty="0">
                <a:solidFill>
                  <a:srgbClr val="3C3C3C"/>
                </a:solidFill>
              </a:rPr>
              <a:t>Capture fixed and variable Solution Intent</a:t>
            </a:r>
          </a:p>
          <a:p>
            <a:pPr marL="304800" indent="-304800" fontAlgn="base">
              <a:lnSpc>
                <a:spcPct val="110000"/>
              </a:lnSpc>
              <a:spcBef>
                <a:spcPts val="600"/>
              </a:spcBef>
              <a:spcAft>
                <a:spcPts val="600"/>
              </a:spcAft>
              <a:buClr>
                <a:schemeClr val="tx1">
                  <a:lumMod val="50000"/>
                  <a:lumOff val="50000"/>
                </a:schemeClr>
              </a:buClr>
              <a:buSzPct val="100000"/>
              <a:buFont typeface="Webdings" pitchFamily="18" charset="2"/>
              <a:buChar char="4"/>
              <a:defRPr/>
            </a:pPr>
            <a:r>
              <a:rPr lang="en-IN" dirty="0">
                <a:solidFill>
                  <a:srgbClr val="3C3C3C"/>
                </a:solidFill>
              </a:rPr>
              <a:t>Integrate and test the full solution on cadence</a:t>
            </a:r>
          </a:p>
          <a:p>
            <a:pPr marL="304800" indent="-304800" fontAlgn="base">
              <a:lnSpc>
                <a:spcPct val="110000"/>
              </a:lnSpc>
              <a:spcBef>
                <a:spcPts val="600"/>
              </a:spcBef>
              <a:spcAft>
                <a:spcPts val="600"/>
              </a:spcAft>
              <a:buClr>
                <a:schemeClr val="tx1">
                  <a:lumMod val="50000"/>
                  <a:lumOff val="50000"/>
                </a:schemeClr>
              </a:buClr>
              <a:buSzPct val="100000"/>
              <a:buFont typeface="Webdings" pitchFamily="18" charset="2"/>
              <a:buChar char="4"/>
              <a:defRPr/>
            </a:pPr>
            <a:r>
              <a:rPr lang="en-IN" dirty="0">
                <a:solidFill>
                  <a:srgbClr val="3C3C3C"/>
                </a:solidFill>
              </a:rPr>
              <a:t>Implement continuous compliance</a:t>
            </a:r>
          </a:p>
        </p:txBody>
      </p:sp>
    </p:spTree>
    <p:extLst>
      <p:ext uri="{BB962C8B-B14F-4D97-AF65-F5344CB8AC3E}">
        <p14:creationId xmlns:p14="http://schemas.microsoft.com/office/powerpoint/2010/main" val="202789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 the transformation</a:t>
            </a:r>
          </a:p>
        </p:txBody>
      </p:sp>
    </p:spTree>
    <p:extLst>
      <p:ext uri="{BB962C8B-B14F-4D97-AF65-F5344CB8AC3E}">
        <p14:creationId xmlns:p14="http://schemas.microsoft.com/office/powerpoint/2010/main" val="3426304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foundation</a:t>
            </a:r>
          </a:p>
        </p:txBody>
      </p:sp>
      <p:sp>
        <p:nvSpPr>
          <p:cNvPr id="5" name="TextBox 4"/>
          <p:cNvSpPr txBox="1"/>
          <p:nvPr/>
        </p:nvSpPr>
        <p:spPr>
          <a:xfrm>
            <a:off x="3875315" y="1788426"/>
            <a:ext cx="4371162" cy="1426544"/>
          </a:xfrm>
          <a:prstGeom prst="rect">
            <a:avLst/>
          </a:prstGeom>
          <a:noFill/>
        </p:spPr>
        <p:txBody>
          <a:bodyPr wrap="square" rtlCol="0">
            <a:spAutoFit/>
          </a:bodyPr>
          <a:lstStyle/>
          <a:p>
            <a:pPr>
              <a:lnSpc>
                <a:spcPct val="110000"/>
              </a:lnSpc>
              <a:spcAft>
                <a:spcPts val="900"/>
              </a:spcAft>
            </a:pPr>
            <a:r>
              <a:rPr lang="en-US" i="1" dirty="0">
                <a:solidFill>
                  <a:schemeClr val="accent2"/>
                </a:solidFill>
                <a:latin typeface="Arial"/>
                <a:cs typeface="Arial"/>
              </a:rPr>
              <a:t>People are already doing their best; the problems are with the system. Only management can change the system.</a:t>
            </a:r>
          </a:p>
          <a:p>
            <a:pPr algn="r">
              <a:lnSpc>
                <a:spcPct val="110000"/>
              </a:lnSpc>
            </a:pPr>
            <a:r>
              <a:rPr lang="en-US" i="1" dirty="0">
                <a:solidFill>
                  <a:schemeClr val="accent2"/>
                </a:solidFill>
                <a:latin typeface="Arial"/>
                <a:cs typeface="Arial"/>
              </a:rPr>
              <a:t>—W. Edwards Deming</a:t>
            </a:r>
          </a:p>
        </p:txBody>
      </p:sp>
      <p:sp>
        <p:nvSpPr>
          <p:cNvPr id="32" name="Rounded Rectangle 31"/>
          <p:cNvSpPr/>
          <p:nvPr/>
        </p:nvSpPr>
        <p:spPr bwMode="auto">
          <a:xfrm>
            <a:off x="667893" y="1686002"/>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3" name="Rounded Rectangle 32"/>
          <p:cNvSpPr/>
          <p:nvPr/>
        </p:nvSpPr>
        <p:spPr bwMode="auto">
          <a:xfrm>
            <a:off x="1250130" y="1686002"/>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4" name="Rounded Rectangle 33"/>
          <p:cNvSpPr/>
          <p:nvPr/>
        </p:nvSpPr>
        <p:spPr bwMode="auto">
          <a:xfrm>
            <a:off x="1832367" y="1686002"/>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5" name="Rounded Rectangle 34"/>
          <p:cNvSpPr/>
          <p:nvPr/>
        </p:nvSpPr>
        <p:spPr bwMode="auto">
          <a:xfrm>
            <a:off x="2414604" y="1686002"/>
            <a:ext cx="492635" cy="1560826"/>
          </a:xfrm>
          <a:prstGeom prst="roundRect">
            <a:avLst>
              <a:gd name="adj" fmla="val 4561"/>
            </a:avLst>
          </a:prstGeom>
          <a:solidFill>
            <a:schemeClr val="tx1">
              <a:lumMod val="20000"/>
              <a:lumOff val="80000"/>
            </a:schemeClr>
          </a:solidFill>
          <a:ln w="19050" cap="flat" cmpd="sng" algn="ctr">
            <a:solidFill>
              <a:schemeClr val="tx1">
                <a:lumMod val="40000"/>
                <a:lumOff val="60000"/>
              </a:schemeClr>
            </a:solid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6" name="TextBox 35"/>
          <p:cNvSpPr txBox="1"/>
          <p:nvPr/>
        </p:nvSpPr>
        <p:spPr>
          <a:xfrm rot="16200000">
            <a:off x="191897" y="2245478"/>
            <a:ext cx="1444627" cy="461665"/>
          </a:xfrm>
          <a:prstGeom prst="rect">
            <a:avLst/>
          </a:prstGeom>
          <a:noFill/>
        </p:spPr>
        <p:txBody>
          <a:bodyPr wrap="none" rtlCol="0">
            <a:spAutoFit/>
          </a:bodyPr>
          <a:lstStyle/>
          <a:p>
            <a:pPr algn="ctr"/>
            <a:r>
              <a:rPr lang="en-US" sz="1200" dirty="0">
                <a:latin typeface="Arial"/>
                <a:cs typeface="Arial"/>
              </a:rPr>
              <a:t>Respect for</a:t>
            </a:r>
          </a:p>
          <a:p>
            <a:pPr algn="ctr"/>
            <a:r>
              <a:rPr lang="en-US" sz="1200" dirty="0">
                <a:latin typeface="Arial"/>
                <a:cs typeface="Arial"/>
              </a:rPr>
              <a:t>people and culture</a:t>
            </a:r>
          </a:p>
        </p:txBody>
      </p:sp>
      <p:sp>
        <p:nvSpPr>
          <p:cNvPr id="37" name="TextBox 36"/>
          <p:cNvSpPr txBox="1"/>
          <p:nvPr/>
        </p:nvSpPr>
        <p:spPr>
          <a:xfrm rot="16200000">
            <a:off x="1242209" y="2337811"/>
            <a:ext cx="508473" cy="276999"/>
          </a:xfrm>
          <a:prstGeom prst="rect">
            <a:avLst/>
          </a:prstGeom>
          <a:noFill/>
        </p:spPr>
        <p:txBody>
          <a:bodyPr wrap="none" rtlCol="0">
            <a:spAutoFit/>
          </a:bodyPr>
          <a:lstStyle/>
          <a:p>
            <a:pPr algn="ctr"/>
            <a:r>
              <a:rPr lang="en-US" sz="1200" dirty="0">
                <a:latin typeface="Arial"/>
                <a:cs typeface="Arial"/>
              </a:rPr>
              <a:t>Flow</a:t>
            </a:r>
          </a:p>
        </p:txBody>
      </p:sp>
      <p:sp>
        <p:nvSpPr>
          <p:cNvPr id="38" name="TextBox 37"/>
          <p:cNvSpPr txBox="1"/>
          <p:nvPr/>
        </p:nvSpPr>
        <p:spPr>
          <a:xfrm rot="16200000">
            <a:off x="1632888" y="2337811"/>
            <a:ext cx="891591" cy="276999"/>
          </a:xfrm>
          <a:prstGeom prst="rect">
            <a:avLst/>
          </a:prstGeom>
          <a:noFill/>
        </p:spPr>
        <p:txBody>
          <a:bodyPr wrap="none" rtlCol="0">
            <a:spAutoFit/>
          </a:bodyPr>
          <a:lstStyle/>
          <a:p>
            <a:pPr algn="ctr"/>
            <a:r>
              <a:rPr lang="en-US" sz="1200" dirty="0">
                <a:latin typeface="Arial"/>
                <a:cs typeface="Arial"/>
              </a:rPr>
              <a:t>Innovation</a:t>
            </a:r>
          </a:p>
        </p:txBody>
      </p:sp>
      <p:sp>
        <p:nvSpPr>
          <p:cNvPr id="39" name="TextBox 38"/>
          <p:cNvSpPr txBox="1"/>
          <p:nvPr/>
        </p:nvSpPr>
        <p:spPr>
          <a:xfrm rot="16200000">
            <a:off x="2125359" y="2245478"/>
            <a:ext cx="1071127" cy="461665"/>
          </a:xfrm>
          <a:prstGeom prst="rect">
            <a:avLst/>
          </a:prstGeom>
          <a:noFill/>
        </p:spPr>
        <p:txBody>
          <a:bodyPr wrap="none" rtlCol="0">
            <a:spAutoFit/>
          </a:bodyPr>
          <a:lstStyle/>
          <a:p>
            <a:pPr algn="ctr"/>
            <a:r>
              <a:rPr lang="en-US" sz="1200" dirty="0">
                <a:latin typeface="Arial"/>
                <a:cs typeface="Arial"/>
              </a:rPr>
              <a:t>Relentless</a:t>
            </a:r>
          </a:p>
          <a:p>
            <a:pPr algn="ctr"/>
            <a:r>
              <a:rPr lang="en-US" sz="1200" dirty="0">
                <a:latin typeface="Arial"/>
                <a:cs typeface="Arial"/>
              </a:rPr>
              <a:t>improvement</a:t>
            </a:r>
          </a:p>
        </p:txBody>
      </p:sp>
      <p:sp>
        <p:nvSpPr>
          <p:cNvPr id="40" name="Trapezoid 39"/>
          <p:cNvSpPr/>
          <p:nvPr/>
        </p:nvSpPr>
        <p:spPr bwMode="auto">
          <a:xfrm>
            <a:off x="457201" y="1326993"/>
            <a:ext cx="2714360" cy="411470"/>
          </a:xfrm>
          <a:prstGeom prst="trapezoid">
            <a:avLst>
              <a:gd name="adj" fmla="val 93424"/>
            </a:avLst>
          </a:prstGeom>
          <a:solidFill>
            <a:schemeClr val="tx2">
              <a:lumMod val="50000"/>
              <a:lumOff val="50000"/>
            </a:schemeClr>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r>
              <a:rPr lang="en-US" sz="900" i="1" dirty="0">
                <a:latin typeface="Arial"/>
                <a:cs typeface="Arial"/>
              </a:rPr>
              <a:t>   </a:t>
            </a:r>
          </a:p>
        </p:txBody>
      </p:sp>
      <p:sp>
        <p:nvSpPr>
          <p:cNvPr id="41" name="TextBox 40"/>
          <p:cNvSpPr txBox="1"/>
          <p:nvPr/>
        </p:nvSpPr>
        <p:spPr>
          <a:xfrm>
            <a:off x="1255247" y="1326464"/>
            <a:ext cx="1008866" cy="400110"/>
          </a:xfrm>
          <a:prstGeom prst="rect">
            <a:avLst/>
          </a:prstGeom>
          <a:noFill/>
        </p:spPr>
        <p:txBody>
          <a:bodyPr wrap="none" rtlCol="0">
            <a:spAutoFit/>
          </a:bodyPr>
          <a:lstStyle/>
          <a:p>
            <a:pPr algn="l"/>
            <a:r>
              <a:rPr lang="en-US" sz="2000" dirty="0">
                <a:solidFill>
                  <a:srgbClr val="FFFFFF"/>
                </a:solidFill>
                <a:latin typeface="Arial"/>
                <a:cs typeface="Arial"/>
              </a:rPr>
              <a:t>VALUE</a:t>
            </a:r>
          </a:p>
        </p:txBody>
      </p:sp>
      <p:sp>
        <p:nvSpPr>
          <p:cNvPr id="30" name="Rounded Rectangle 29"/>
          <p:cNvSpPr/>
          <p:nvPr/>
        </p:nvSpPr>
        <p:spPr bwMode="auto">
          <a:xfrm rot="5400000">
            <a:off x="1582456" y="2177620"/>
            <a:ext cx="463850" cy="2483379"/>
          </a:xfrm>
          <a:prstGeom prst="roundRect">
            <a:avLst>
              <a:gd name="adj" fmla="val 4561"/>
            </a:avLst>
          </a:prstGeom>
          <a:solidFill>
            <a:schemeClr val="accent3"/>
          </a:solid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noAutofit/>
          </a:bodyPr>
          <a:lstStyle/>
          <a:p>
            <a:pPr algn="l" eaLnBrk="0" hangingPunct="0">
              <a:spcBef>
                <a:spcPct val="20000"/>
              </a:spcBef>
            </a:pPr>
            <a:endParaRPr lang="en-US" sz="900" i="1" dirty="0">
              <a:latin typeface="Arial"/>
              <a:cs typeface="Arial"/>
            </a:endParaRPr>
          </a:p>
        </p:txBody>
      </p:sp>
      <p:sp>
        <p:nvSpPr>
          <p:cNvPr id="31" name="TextBox 30"/>
          <p:cNvSpPr txBox="1"/>
          <p:nvPr/>
        </p:nvSpPr>
        <p:spPr>
          <a:xfrm>
            <a:off x="566437" y="3214970"/>
            <a:ext cx="2474373" cy="400110"/>
          </a:xfrm>
          <a:prstGeom prst="rect">
            <a:avLst/>
          </a:prstGeom>
          <a:solidFill>
            <a:schemeClr val="bg1">
              <a:alpha val="0"/>
            </a:schemeClr>
          </a:solidFill>
          <a:ln>
            <a:solidFill>
              <a:schemeClr val="bg1">
                <a:alpha val="0"/>
              </a:schemeClr>
            </a:solidFill>
          </a:ln>
        </p:spPr>
        <p:txBody>
          <a:bodyPr wrap="square" rtlCol="0">
            <a:spAutoFit/>
          </a:bodyPr>
          <a:lstStyle/>
          <a:p>
            <a:pPr algn="ctr"/>
            <a:r>
              <a:rPr lang="en-US" sz="2000" dirty="0">
                <a:solidFill>
                  <a:schemeClr val="accent4"/>
                </a:solidFill>
                <a:latin typeface="Arial"/>
                <a:cs typeface="Arial"/>
              </a:rPr>
              <a:t>LEADERSHIP</a:t>
            </a:r>
          </a:p>
        </p:txBody>
      </p:sp>
    </p:spTree>
    <p:extLst>
      <p:ext uri="{BB962C8B-B14F-4D97-AF65-F5344CB8AC3E}">
        <p14:creationId xmlns:p14="http://schemas.microsoft.com/office/powerpoint/2010/main" val="191790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9308" y="3265944"/>
            <a:ext cx="2403724" cy="683264"/>
          </a:xfrm>
          <a:prstGeom prst="rect">
            <a:avLst/>
          </a:prstGeom>
          <a:noFill/>
        </p:spPr>
        <p:txBody>
          <a:bodyPr wrap="square" rtlCol="0">
            <a:spAutoFit/>
          </a:bodyPr>
          <a:lstStyle/>
          <a:p>
            <a:pPr algn="r">
              <a:lnSpc>
                <a:spcPct val="120000"/>
              </a:lnSpc>
            </a:pPr>
            <a:r>
              <a:rPr lang="en-US" dirty="0">
                <a:solidFill>
                  <a:schemeClr val="bg1"/>
                </a:solidFill>
              </a:rPr>
              <a:t>—Dean Leffingwell</a:t>
            </a:r>
          </a:p>
          <a:p>
            <a:pPr algn="r">
              <a:lnSpc>
                <a:spcPct val="120000"/>
              </a:lnSpc>
            </a:pPr>
            <a:r>
              <a:rPr lang="en-US" sz="1400" dirty="0">
                <a:solidFill>
                  <a:schemeClr val="bg1"/>
                </a:solidFill>
              </a:rPr>
              <a:t>Creator of SAFe</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896" y="1149817"/>
            <a:ext cx="1819656" cy="2277623"/>
          </a:xfrm>
          <a:prstGeom prst="rect">
            <a:avLst/>
          </a:prstGeom>
        </p:spPr>
      </p:pic>
      <p:sp>
        <p:nvSpPr>
          <p:cNvPr id="7" name="TextBox 6"/>
          <p:cNvSpPr txBox="1"/>
          <p:nvPr/>
        </p:nvSpPr>
        <p:spPr>
          <a:xfrm>
            <a:off x="2757377" y="1149817"/>
            <a:ext cx="5182181" cy="2343655"/>
          </a:xfrm>
          <a:prstGeom prst="rect">
            <a:avLst/>
          </a:prstGeom>
          <a:noFill/>
        </p:spPr>
        <p:txBody>
          <a:bodyPr wrap="square" rtlCol="0">
            <a:spAutoFit/>
          </a:bodyPr>
          <a:lstStyle/>
          <a:p>
            <a:pPr>
              <a:lnSpc>
                <a:spcPct val="150000"/>
              </a:lnSpc>
            </a:pPr>
            <a:r>
              <a:rPr lang="en-US" sz="2000" i="1" dirty="0">
                <a:solidFill>
                  <a:schemeClr val="bg1"/>
                </a:solidFill>
              </a:rPr>
              <a:t>“Every business is a software business now. </a:t>
            </a:r>
          </a:p>
          <a:p>
            <a:pPr>
              <a:lnSpc>
                <a:spcPct val="150000"/>
              </a:lnSpc>
            </a:pPr>
            <a:r>
              <a:rPr lang="en-US" sz="2000" i="1" dirty="0">
                <a:solidFill>
                  <a:schemeClr val="bg1"/>
                </a:solidFill>
              </a:rPr>
              <a:t>Agility isn't an option, or a thing just for teams, it is a business imperative. But we struggle building big systems </a:t>
            </a:r>
            <a:r>
              <a:rPr lang="mr-IN" sz="2000" i="1" dirty="0">
                <a:solidFill>
                  <a:schemeClr val="bg1"/>
                </a:solidFill>
              </a:rPr>
              <a:t>…</a:t>
            </a:r>
            <a:r>
              <a:rPr lang="en-US" sz="2000" i="1" dirty="0">
                <a:solidFill>
                  <a:schemeClr val="bg1"/>
                </a:solidFill>
              </a:rPr>
              <a:t> “ </a:t>
            </a:r>
          </a:p>
          <a:p>
            <a:pPr>
              <a:lnSpc>
                <a:spcPct val="150000"/>
              </a:lnSpc>
            </a:pPr>
            <a:endParaRPr lang="en-US" sz="2000" i="1" dirty="0">
              <a:solidFill>
                <a:schemeClr val="bg1"/>
              </a:solidFill>
            </a:endParaRPr>
          </a:p>
        </p:txBody>
      </p:sp>
    </p:spTree>
    <p:extLst>
      <p:ext uri="{BB962C8B-B14F-4D97-AF65-F5344CB8AC3E}">
        <p14:creationId xmlns:p14="http://schemas.microsoft.com/office/powerpoint/2010/main" val="1635837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Follow the SAFe Implementation Roadmap</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16782" y="653796"/>
            <a:ext cx="6009497" cy="4302424"/>
          </a:xfrm>
          <a:prstGeom prst="rect">
            <a:avLst/>
          </a:prstGeom>
        </p:spPr>
      </p:pic>
    </p:spTree>
    <p:extLst>
      <p:ext uri="{BB962C8B-B14F-4D97-AF65-F5344CB8AC3E}">
        <p14:creationId xmlns:p14="http://schemas.microsoft.com/office/powerpoint/2010/main" val="2239203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results</a:t>
            </a:r>
          </a:p>
        </p:txBody>
      </p:sp>
    </p:spTree>
    <p:extLst>
      <p:ext uri="{BB962C8B-B14F-4D97-AF65-F5344CB8AC3E}">
        <p14:creationId xmlns:p14="http://schemas.microsoft.com/office/powerpoint/2010/main" val="409765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results</a:t>
            </a:r>
          </a:p>
        </p:txBody>
      </p:sp>
      <p:grpSp>
        <p:nvGrpSpPr>
          <p:cNvPr id="30" name="Group 29"/>
          <p:cNvGrpSpPr/>
          <p:nvPr/>
        </p:nvGrpSpPr>
        <p:grpSpPr>
          <a:xfrm>
            <a:off x="3015007" y="1055940"/>
            <a:ext cx="3198140" cy="3198140"/>
            <a:chOff x="2354580" y="1458147"/>
            <a:chExt cx="4434840" cy="4434840"/>
          </a:xfrm>
        </p:grpSpPr>
        <p:sp>
          <p:nvSpPr>
            <p:cNvPr id="45" name="Oval 44"/>
            <p:cNvSpPr/>
            <p:nvPr>
              <p:custDataLst>
                <p:tags r:id="rId1"/>
              </p:custDataLst>
            </p:nvPr>
          </p:nvSpPr>
          <p:spPr>
            <a:xfrm>
              <a:off x="2354580" y="1458147"/>
              <a:ext cx="4434840" cy="4434840"/>
            </a:xfrm>
            <a:prstGeom prst="ellipse">
              <a:avLst/>
            </a:prstGeom>
            <a:solidFill>
              <a:srgbClr val="FFFFFF">
                <a:lumMod val="85000"/>
              </a:srgbClr>
            </a:solidFill>
            <a:ln w="25400" cap="flat" cmpd="sng" algn="ctr">
              <a:noFill/>
              <a:prstDash val="solid"/>
            </a:ln>
            <a:effectLst/>
          </p:spPr>
          <p:txBody>
            <a:bodyPr rtlCol="0" anchor="ctr"/>
            <a:lstStyle/>
            <a:p>
              <a:pPr algn="ctr" defTabSz="685800">
                <a:defRPr/>
              </a:pPr>
              <a:endParaRPr lang="en-US" sz="1350" kern="0" dirty="0">
                <a:solidFill>
                  <a:srgbClr val="FFFFFF"/>
                </a:solidFill>
                <a:latin typeface="Open Sans"/>
                <a:cs typeface="Open Sans"/>
              </a:endParaRPr>
            </a:p>
          </p:txBody>
        </p:sp>
        <p:sp>
          <p:nvSpPr>
            <p:cNvPr id="51" name="Rectangle 6"/>
            <p:cNvSpPr/>
            <p:nvPr>
              <p:custDataLst>
                <p:tags r:id="rId2"/>
              </p:custDataLst>
            </p:nvPr>
          </p:nvSpPr>
          <p:spPr>
            <a:xfrm>
              <a:off x="4572000" y="1574760"/>
              <a:ext cx="2120168" cy="2100807"/>
            </a:xfrm>
            <a:custGeom>
              <a:avLst/>
              <a:gdLst/>
              <a:ahLst/>
              <a:cxnLst/>
              <a:rect l="l" t="t" r="r" b="b"/>
              <a:pathLst>
                <a:path w="2120168" h="2100807">
                  <a:moveTo>
                    <a:pt x="0" y="0"/>
                  </a:moveTo>
                  <a:cubicBezTo>
                    <a:pt x="1162180" y="5734"/>
                    <a:pt x="2104392" y="941212"/>
                    <a:pt x="2120168" y="2100807"/>
                  </a:cubicBezTo>
                  <a:lnTo>
                    <a:pt x="0" y="2100807"/>
                  </a:lnTo>
                  <a:close/>
                </a:path>
              </a:pathLst>
            </a:custGeom>
            <a:solidFill>
              <a:schemeClr val="accent5"/>
            </a:solidFill>
            <a:ln w="38100" cap="flat" cmpd="sng" algn="ctr">
              <a:solidFill>
                <a:srgbClr val="FFFFFF"/>
              </a:solidFill>
              <a:prstDash val="solid"/>
              <a:round/>
              <a:headEnd type="none" w="med" len="med"/>
              <a:tailEnd type="none" w="med" len="med"/>
            </a:ln>
            <a:effectLst/>
          </p:spPr>
          <p:txBody>
            <a:bodyPr vert="horz" wrap="square" lIns="68580" tIns="34290" rIns="68580" bIns="68580" numCol="1" rtlCol="0" anchor="ctr" anchorCtr="0" compatLnSpc="1">
              <a:prstTxWarp prst="textNoShape">
                <a:avLst/>
              </a:prstTxWarp>
              <a:noAutofit/>
            </a:bodyPr>
            <a:lstStyle/>
            <a:p>
              <a:pPr algn="ctr" defTabSz="685800">
                <a:spcBef>
                  <a:spcPct val="20000"/>
                </a:spcBef>
                <a:buClr>
                  <a:srgbClr val="FFFFFF"/>
                </a:buClr>
                <a:buSzPct val="100000"/>
                <a:defRPr/>
              </a:pPr>
              <a:endParaRPr lang="en-US" sz="1050" b="1" kern="0" dirty="0">
                <a:ln>
                  <a:solidFill>
                    <a:srgbClr val="FFFFFF">
                      <a:alpha val="0"/>
                    </a:srgbClr>
                  </a:solidFill>
                </a:ln>
                <a:solidFill>
                  <a:srgbClr val="FFFFFF"/>
                </a:solidFill>
                <a:effectLst>
                  <a:outerShdw blurRad="38100" dist="38100" dir="2700000" algn="tl">
                    <a:srgbClr val="000000">
                      <a:alpha val="43137"/>
                    </a:srgbClr>
                  </a:outerShdw>
                </a:effectLst>
                <a:latin typeface="Open Sans"/>
                <a:cs typeface="Open Sans"/>
              </a:endParaRPr>
            </a:p>
          </p:txBody>
        </p:sp>
        <p:sp>
          <p:nvSpPr>
            <p:cNvPr id="54" name="Rectangle 6"/>
            <p:cNvSpPr/>
            <p:nvPr>
              <p:custDataLst>
                <p:tags r:id="rId3"/>
              </p:custDataLst>
            </p:nvPr>
          </p:nvSpPr>
          <p:spPr>
            <a:xfrm flipH="1">
              <a:off x="2451832" y="1574760"/>
              <a:ext cx="2120168" cy="2100807"/>
            </a:xfrm>
            <a:custGeom>
              <a:avLst/>
              <a:gdLst/>
              <a:ahLst/>
              <a:cxnLst/>
              <a:rect l="l" t="t" r="r" b="b"/>
              <a:pathLst>
                <a:path w="2120168" h="2100807">
                  <a:moveTo>
                    <a:pt x="0" y="0"/>
                  </a:moveTo>
                  <a:cubicBezTo>
                    <a:pt x="1162180" y="5734"/>
                    <a:pt x="2104392" y="941212"/>
                    <a:pt x="2120168" y="2100807"/>
                  </a:cubicBezTo>
                  <a:lnTo>
                    <a:pt x="0" y="2100807"/>
                  </a:lnTo>
                  <a:close/>
                </a:path>
              </a:pathLst>
            </a:custGeom>
            <a:solidFill>
              <a:schemeClr val="accent2"/>
            </a:solidFill>
            <a:ln w="38100" cap="flat" cmpd="sng" algn="ctr">
              <a:solidFill>
                <a:srgbClr val="FFFFFF"/>
              </a:solidFill>
              <a:prstDash val="solid"/>
              <a:round/>
              <a:headEnd type="none" w="med" len="med"/>
              <a:tailEnd type="none" w="med" len="med"/>
            </a:ln>
            <a:effectLst/>
          </p:spPr>
          <p:txBody>
            <a:bodyPr vert="horz" wrap="square" lIns="68580" tIns="34290" rIns="68580" bIns="68580" numCol="1" rtlCol="0" anchor="b" anchorCtr="0" compatLnSpc="1">
              <a:prstTxWarp prst="textNoShape">
                <a:avLst/>
              </a:prstTxWarp>
              <a:noAutofit/>
            </a:bodyPr>
            <a:lstStyle/>
            <a:p>
              <a:pPr algn="ctr" defTabSz="685800">
                <a:spcBef>
                  <a:spcPct val="20000"/>
                </a:spcBef>
                <a:buClr>
                  <a:srgbClr val="FFFFFF"/>
                </a:buClr>
                <a:buSzPct val="100000"/>
                <a:defRPr/>
              </a:pPr>
              <a:endParaRPr lang="en-US" sz="1050" b="1" kern="0" dirty="0">
                <a:ln>
                  <a:solidFill>
                    <a:srgbClr val="FFFFFF">
                      <a:alpha val="0"/>
                    </a:srgbClr>
                  </a:solidFill>
                </a:ln>
                <a:solidFill>
                  <a:srgbClr val="FFFFFF"/>
                </a:solidFill>
                <a:effectLst>
                  <a:outerShdw blurRad="38100" dist="38100" dir="2700000" algn="tl">
                    <a:srgbClr val="000000">
                      <a:alpha val="43137"/>
                    </a:srgbClr>
                  </a:outerShdw>
                </a:effectLst>
                <a:latin typeface="Open Sans"/>
                <a:cs typeface="Open Sans"/>
              </a:endParaRPr>
            </a:p>
          </p:txBody>
        </p:sp>
        <p:sp>
          <p:nvSpPr>
            <p:cNvPr id="57" name="Rectangle 6"/>
            <p:cNvSpPr/>
            <p:nvPr>
              <p:custDataLst>
                <p:tags r:id="rId4"/>
              </p:custDataLst>
            </p:nvPr>
          </p:nvSpPr>
          <p:spPr>
            <a:xfrm flipV="1">
              <a:off x="4572000" y="3675567"/>
              <a:ext cx="2120168" cy="2100807"/>
            </a:xfrm>
            <a:custGeom>
              <a:avLst/>
              <a:gdLst/>
              <a:ahLst/>
              <a:cxnLst/>
              <a:rect l="l" t="t" r="r" b="b"/>
              <a:pathLst>
                <a:path w="2120168" h="2100807">
                  <a:moveTo>
                    <a:pt x="0" y="0"/>
                  </a:moveTo>
                  <a:cubicBezTo>
                    <a:pt x="1162180" y="5734"/>
                    <a:pt x="2104392" y="941212"/>
                    <a:pt x="2120168" y="2100807"/>
                  </a:cubicBezTo>
                  <a:lnTo>
                    <a:pt x="0" y="2100807"/>
                  </a:lnTo>
                  <a:close/>
                </a:path>
              </a:pathLst>
            </a:custGeom>
            <a:solidFill>
              <a:srgbClr val="00B0F0"/>
            </a:solidFill>
            <a:ln w="38100" cap="flat" cmpd="sng" algn="ctr">
              <a:solidFill>
                <a:srgbClr val="FFFFFF"/>
              </a:solidFill>
              <a:prstDash val="solid"/>
            </a:ln>
            <a:effectLst/>
          </p:spPr>
          <p:txBody>
            <a:bodyPr spcFirstLastPara="0" vert="horz" wrap="square" lIns="58103" tIns="58103" rIns="58103" bIns="58103" numCol="1" spcCol="1270" anchor="ctr" anchorCtr="0">
              <a:noAutofit/>
            </a:bodyPr>
            <a:lstStyle/>
            <a:p>
              <a:pPr algn="ctr" defTabSz="685800">
                <a:spcBef>
                  <a:spcPct val="20000"/>
                </a:spcBef>
                <a:buClr>
                  <a:srgbClr val="FFFFFF"/>
                </a:buClr>
                <a:buSzPct val="100000"/>
                <a:defRPr/>
              </a:pPr>
              <a:endParaRPr lang="en-US" sz="1050" b="1" kern="0" dirty="0">
                <a:ln>
                  <a:solidFill>
                    <a:srgbClr val="FFFFFF">
                      <a:alpha val="0"/>
                    </a:srgbClr>
                  </a:solidFill>
                </a:ln>
                <a:solidFill>
                  <a:srgbClr val="FFFFFF"/>
                </a:solidFill>
                <a:effectLst>
                  <a:outerShdw blurRad="38100" dist="38100" dir="2700000" algn="tl">
                    <a:srgbClr val="000000">
                      <a:alpha val="43137"/>
                    </a:srgbClr>
                  </a:outerShdw>
                </a:effectLst>
                <a:latin typeface="Open Sans"/>
                <a:cs typeface="Open Sans"/>
              </a:endParaRPr>
            </a:p>
          </p:txBody>
        </p:sp>
        <p:sp>
          <p:nvSpPr>
            <p:cNvPr id="58" name="Rectangle 6"/>
            <p:cNvSpPr/>
            <p:nvPr>
              <p:custDataLst>
                <p:tags r:id="rId5"/>
              </p:custDataLst>
            </p:nvPr>
          </p:nvSpPr>
          <p:spPr>
            <a:xfrm flipH="1" flipV="1">
              <a:off x="2451832" y="3675567"/>
              <a:ext cx="2120168" cy="2100807"/>
            </a:xfrm>
            <a:custGeom>
              <a:avLst/>
              <a:gdLst/>
              <a:ahLst/>
              <a:cxnLst/>
              <a:rect l="l" t="t" r="r" b="b"/>
              <a:pathLst>
                <a:path w="2120168" h="2100807">
                  <a:moveTo>
                    <a:pt x="0" y="0"/>
                  </a:moveTo>
                  <a:cubicBezTo>
                    <a:pt x="1162180" y="5734"/>
                    <a:pt x="2104392" y="941212"/>
                    <a:pt x="2120168" y="2100807"/>
                  </a:cubicBezTo>
                  <a:lnTo>
                    <a:pt x="0" y="2100807"/>
                  </a:lnTo>
                  <a:close/>
                </a:path>
              </a:pathLst>
            </a:custGeom>
            <a:solidFill>
              <a:srgbClr val="2F5FAC"/>
            </a:solidFill>
            <a:ln w="38100" cap="flat" cmpd="sng" algn="ctr">
              <a:solidFill>
                <a:srgbClr val="FFFFFF"/>
              </a:solidFill>
              <a:prstDash val="solid"/>
            </a:ln>
            <a:effectLst/>
          </p:spPr>
          <p:txBody>
            <a:bodyPr spcFirstLastPara="0" vert="horz" wrap="square" lIns="58103" tIns="58103" rIns="58103" bIns="58103" numCol="1" spcCol="1270" anchor="ctr" anchorCtr="0">
              <a:noAutofit/>
            </a:bodyPr>
            <a:lstStyle/>
            <a:p>
              <a:pPr algn="ctr" defTabSz="685800">
                <a:spcBef>
                  <a:spcPct val="20000"/>
                </a:spcBef>
                <a:buClr>
                  <a:srgbClr val="FFFFFF"/>
                </a:buClr>
                <a:buSzPct val="100000"/>
                <a:defRPr/>
              </a:pPr>
              <a:endParaRPr lang="en-US" sz="1050" b="1" kern="0" dirty="0">
                <a:ln>
                  <a:solidFill>
                    <a:srgbClr val="FFFFFF">
                      <a:alpha val="0"/>
                    </a:srgbClr>
                  </a:solidFill>
                </a:ln>
                <a:solidFill>
                  <a:srgbClr val="FFFFFF"/>
                </a:solidFill>
                <a:effectLst>
                  <a:outerShdw blurRad="38100" dist="38100" dir="2700000" algn="tl">
                    <a:srgbClr val="000000">
                      <a:alpha val="43137"/>
                    </a:srgbClr>
                  </a:outerShdw>
                </a:effectLst>
                <a:latin typeface="Open Sans"/>
                <a:cs typeface="Open Sans"/>
              </a:endParaRPr>
            </a:p>
          </p:txBody>
        </p:sp>
        <p:sp>
          <p:nvSpPr>
            <p:cNvPr id="59" name="Oval 58"/>
            <p:cNvSpPr/>
            <p:nvPr>
              <p:custDataLst>
                <p:tags r:id="rId6"/>
              </p:custDataLst>
            </p:nvPr>
          </p:nvSpPr>
          <p:spPr>
            <a:xfrm>
              <a:off x="3276600" y="2380167"/>
              <a:ext cx="2590800" cy="2590800"/>
            </a:xfrm>
            <a:prstGeom prst="ellipse">
              <a:avLst/>
            </a:prstGeom>
            <a:solidFill>
              <a:srgbClr val="FFFFFF">
                <a:lumMod val="85000"/>
                <a:alpha val="67000"/>
              </a:srgbClr>
            </a:solidFill>
            <a:ln w="25400" cap="flat" cmpd="sng" algn="ctr">
              <a:noFill/>
              <a:prstDash val="solid"/>
            </a:ln>
            <a:effectLst/>
          </p:spPr>
          <p:txBody>
            <a:bodyPr rtlCol="0" anchor="ctr"/>
            <a:lstStyle/>
            <a:p>
              <a:pPr algn="ctr" defTabSz="685800">
                <a:spcBef>
                  <a:spcPct val="20000"/>
                </a:spcBef>
                <a:buClr>
                  <a:srgbClr val="FFFFFF"/>
                </a:buClr>
                <a:buSzPct val="100000"/>
                <a:defRPr/>
              </a:pPr>
              <a:endParaRPr lang="en-US" b="1" kern="0" dirty="0">
                <a:ln>
                  <a:solidFill>
                    <a:srgbClr val="FFFFFF">
                      <a:alpha val="0"/>
                    </a:srgbClr>
                  </a:solidFill>
                </a:ln>
                <a:solidFill>
                  <a:srgbClr val="000000"/>
                </a:solidFill>
                <a:latin typeface="Open Sans"/>
                <a:cs typeface="Open Sans"/>
              </a:endParaRPr>
            </a:p>
          </p:txBody>
        </p:sp>
        <p:sp>
          <p:nvSpPr>
            <p:cNvPr id="60" name="Rectangle 59"/>
            <p:cNvSpPr/>
            <p:nvPr>
              <p:custDataLst>
                <p:tags r:id="rId7"/>
              </p:custDataLst>
            </p:nvPr>
          </p:nvSpPr>
          <p:spPr>
            <a:xfrm rot="2619392">
              <a:off x="3518198" y="2141462"/>
              <a:ext cx="2889204" cy="2296630"/>
            </a:xfrm>
            <a:prstGeom prst="rect">
              <a:avLst/>
            </a:prstGeom>
            <a:solidFill>
              <a:schemeClr val="accent6">
                <a:alpha val="0"/>
              </a:schemeClr>
            </a:solidFill>
            <a:effectLst/>
          </p:spPr>
          <p:txBody>
            <a:bodyPr wrap="none">
              <a:prstTxWarp prst="textArchUp">
                <a:avLst>
                  <a:gd name="adj" fmla="val 13576967"/>
                </a:avLst>
              </a:prstTxWarp>
              <a:spAutoFit/>
            </a:bodyPr>
            <a:lstStyle/>
            <a:p>
              <a:pPr algn="ctr" defTabSz="685800">
                <a:spcBef>
                  <a:spcPct val="20000"/>
                </a:spcBef>
                <a:buClr>
                  <a:srgbClr val="FFFFFF"/>
                </a:buClr>
                <a:buSzPct val="100000"/>
                <a:defRPr/>
              </a:pPr>
              <a:r>
                <a:rPr lang="en-US" sz="1500" b="1" kern="0" dirty="0">
                  <a:ln>
                    <a:solidFill>
                      <a:srgbClr val="FFFFFF">
                        <a:alpha val="0"/>
                      </a:srgbClr>
                    </a:solidFill>
                  </a:ln>
                  <a:solidFill>
                    <a:srgbClr val="FFFFFF"/>
                  </a:solidFill>
                  <a:latin typeface="Open Sans"/>
                  <a:cs typeface="Open Sans"/>
                </a:rPr>
                <a:t>TIME-TO-MARKET</a:t>
              </a:r>
            </a:p>
          </p:txBody>
        </p:sp>
        <p:sp>
          <p:nvSpPr>
            <p:cNvPr id="61" name="Rectangle 60"/>
            <p:cNvSpPr/>
            <p:nvPr>
              <p:custDataLst>
                <p:tags r:id="rId8"/>
              </p:custDataLst>
            </p:nvPr>
          </p:nvSpPr>
          <p:spPr>
            <a:xfrm rot="18819392">
              <a:off x="2743020" y="2079921"/>
              <a:ext cx="3093340" cy="2582692"/>
            </a:xfrm>
            <a:prstGeom prst="rect">
              <a:avLst/>
            </a:prstGeom>
            <a:solidFill>
              <a:schemeClr val="accent4">
                <a:alpha val="0"/>
              </a:schemeClr>
            </a:solidFill>
            <a:effectLst/>
          </p:spPr>
          <p:txBody>
            <a:bodyPr wrap="none">
              <a:prstTxWarp prst="textArchUp">
                <a:avLst>
                  <a:gd name="adj" fmla="val 13576967"/>
                </a:avLst>
              </a:prstTxWarp>
              <a:spAutoFit/>
            </a:bodyPr>
            <a:lstStyle/>
            <a:p>
              <a:pPr algn="ctr" defTabSz="685800">
                <a:spcBef>
                  <a:spcPct val="20000"/>
                </a:spcBef>
                <a:buClr>
                  <a:srgbClr val="FFFFFF"/>
                </a:buClr>
                <a:buSzPct val="100000"/>
                <a:defRPr/>
              </a:pPr>
              <a:r>
                <a:rPr lang="en-US" sz="1500" b="1" kern="0" dirty="0">
                  <a:ln>
                    <a:solidFill>
                      <a:srgbClr val="FFFFFF">
                        <a:alpha val="0"/>
                      </a:srgbClr>
                    </a:solidFill>
                  </a:ln>
                  <a:solidFill>
                    <a:srgbClr val="FFFFFF"/>
                  </a:solidFill>
                  <a:latin typeface="Open Sans"/>
                  <a:cs typeface="Open Sans"/>
                </a:rPr>
                <a:t>ENGAGEMENT</a:t>
              </a:r>
            </a:p>
          </p:txBody>
        </p:sp>
        <p:sp>
          <p:nvSpPr>
            <p:cNvPr id="62" name="Rectangle 61"/>
            <p:cNvSpPr/>
            <p:nvPr>
              <p:custDataLst>
                <p:tags r:id="rId9"/>
              </p:custDataLst>
            </p:nvPr>
          </p:nvSpPr>
          <p:spPr>
            <a:xfrm rot="18819392">
              <a:off x="4248469" y="3547865"/>
              <a:ext cx="2123402" cy="1572466"/>
            </a:xfrm>
            <a:prstGeom prst="rect">
              <a:avLst/>
            </a:prstGeom>
            <a:solidFill>
              <a:schemeClr val="accent1">
                <a:alpha val="0"/>
              </a:schemeClr>
            </a:solidFill>
            <a:effectLst/>
          </p:spPr>
          <p:txBody>
            <a:bodyPr wrap="none" anchor="t">
              <a:prstTxWarp prst="textArchDown">
                <a:avLst>
                  <a:gd name="adj" fmla="val 2823306"/>
                </a:avLst>
              </a:prstTxWarp>
              <a:spAutoFit/>
            </a:bodyPr>
            <a:lstStyle/>
            <a:p>
              <a:pPr algn="ctr" defTabSz="685800">
                <a:spcBef>
                  <a:spcPct val="20000"/>
                </a:spcBef>
                <a:buClr>
                  <a:srgbClr val="FFFFFF"/>
                </a:buClr>
                <a:buSzPct val="100000"/>
                <a:defRPr/>
              </a:pPr>
              <a:r>
                <a:rPr lang="en-US" sz="1500" b="1" kern="0" dirty="0">
                  <a:ln>
                    <a:solidFill>
                      <a:srgbClr val="FFFFFF">
                        <a:alpha val="0"/>
                      </a:srgbClr>
                    </a:solidFill>
                  </a:ln>
                  <a:solidFill>
                    <a:srgbClr val="FFFFFF"/>
                  </a:solidFill>
                  <a:latin typeface="Open Sans"/>
                  <a:cs typeface="Open Sans"/>
                </a:rPr>
                <a:t>QUALITY</a:t>
              </a:r>
            </a:p>
          </p:txBody>
        </p:sp>
        <p:sp>
          <p:nvSpPr>
            <p:cNvPr id="63" name="Rectangle 62"/>
            <p:cNvSpPr/>
            <p:nvPr>
              <p:custDataLst>
                <p:tags r:id="rId10"/>
              </p:custDataLst>
            </p:nvPr>
          </p:nvSpPr>
          <p:spPr>
            <a:xfrm rot="2619392">
              <a:off x="2675620" y="2827523"/>
              <a:ext cx="3020218" cy="2455755"/>
            </a:xfrm>
            <a:prstGeom prst="rect">
              <a:avLst/>
            </a:prstGeom>
            <a:solidFill>
              <a:srgbClr val="2F5FAC">
                <a:alpha val="0"/>
              </a:srgbClr>
            </a:solidFill>
            <a:effectLst/>
          </p:spPr>
          <p:txBody>
            <a:bodyPr wrap="none" anchor="t">
              <a:prstTxWarp prst="textArchDown">
                <a:avLst>
                  <a:gd name="adj" fmla="val 2823306"/>
                </a:avLst>
              </a:prstTxWarp>
              <a:spAutoFit/>
            </a:bodyPr>
            <a:lstStyle/>
            <a:p>
              <a:pPr algn="ctr" defTabSz="685800">
                <a:spcBef>
                  <a:spcPct val="20000"/>
                </a:spcBef>
                <a:buClr>
                  <a:srgbClr val="FFFFFF"/>
                </a:buClr>
                <a:buSzPct val="100000"/>
                <a:defRPr/>
              </a:pPr>
              <a:r>
                <a:rPr lang="en-US" sz="1500" b="1" kern="0" dirty="0">
                  <a:ln>
                    <a:solidFill>
                      <a:srgbClr val="FFFFFF">
                        <a:alpha val="0"/>
                      </a:srgbClr>
                    </a:solidFill>
                  </a:ln>
                  <a:solidFill>
                    <a:srgbClr val="FFFFFF"/>
                  </a:solidFill>
                  <a:latin typeface="Open Sans"/>
                  <a:cs typeface="Open Sans"/>
                </a:rPr>
                <a:t>PRODUCTIVITY</a:t>
              </a:r>
            </a:p>
          </p:txBody>
        </p:sp>
        <p:sp>
          <p:nvSpPr>
            <p:cNvPr id="65" name="Rectangle 64"/>
            <p:cNvSpPr/>
            <p:nvPr/>
          </p:nvSpPr>
          <p:spPr>
            <a:xfrm>
              <a:off x="3592422" y="3297585"/>
              <a:ext cx="1959158" cy="896263"/>
            </a:xfrm>
            <a:prstGeom prst="rect">
              <a:avLst/>
            </a:prstGeom>
          </p:spPr>
          <p:txBody>
            <a:bodyPr wrap="square">
              <a:spAutoFit/>
            </a:bodyPr>
            <a:lstStyle/>
            <a:p>
              <a:pPr algn="ctr" defTabSz="685800">
                <a:spcBef>
                  <a:spcPct val="20000"/>
                </a:spcBef>
                <a:buClr>
                  <a:srgbClr val="FFFFFF"/>
                </a:buClr>
                <a:buSzPct val="100000"/>
                <a:defRPr/>
              </a:pPr>
              <a:r>
                <a:rPr lang="en-US" b="1" kern="0" dirty="0">
                  <a:ln>
                    <a:solidFill>
                      <a:srgbClr val="FFFFFF">
                        <a:alpha val="0"/>
                      </a:srgbClr>
                    </a:solidFill>
                  </a:ln>
                  <a:solidFill>
                    <a:srgbClr val="000000"/>
                  </a:solidFill>
                  <a:effectLst>
                    <a:glow rad="342900">
                      <a:srgbClr val="FFFFFF">
                        <a:alpha val="52000"/>
                      </a:srgbClr>
                    </a:glow>
                    <a:outerShdw blurRad="50800" dist="139700" dir="2700000" algn="tl" rotWithShape="0">
                      <a:srgbClr val="FFFFFF">
                        <a:alpha val="86000"/>
                      </a:srgbClr>
                    </a:outerShdw>
                  </a:effectLst>
                  <a:latin typeface="Open Sans"/>
                  <a:cs typeface="Open Sans"/>
                </a:rPr>
                <a:t>BUSINESS RESULTS</a:t>
              </a:r>
            </a:p>
          </p:txBody>
        </p:sp>
        <p:sp>
          <p:nvSpPr>
            <p:cNvPr id="66" name="Curved Down Arrow 32"/>
            <p:cNvSpPr/>
            <p:nvPr>
              <p:custDataLst>
                <p:tags r:id="rId11"/>
              </p:custDataLst>
            </p:nvPr>
          </p:nvSpPr>
          <p:spPr>
            <a:xfrm rot="13874276" flipH="1">
              <a:off x="3643332" y="4147871"/>
              <a:ext cx="332993" cy="628284"/>
            </a:xfrm>
            <a:custGeom>
              <a:avLst/>
              <a:gdLst>
                <a:gd name="connsiteX0" fmla="*/ 0 w 389067"/>
                <a:gd name="connsiteY0" fmla="*/ 14695 h 736470"/>
                <a:gd name="connsiteX1" fmla="*/ 199235 w 389067"/>
                <a:gd name="connsiteY1" fmla="*/ 0 h 736470"/>
                <a:gd name="connsiteX2" fmla="*/ 305209 w 389067"/>
                <a:gd name="connsiteY2" fmla="*/ 580640 h 736470"/>
                <a:gd name="connsiteX3" fmla="*/ 389067 w 389067"/>
                <a:gd name="connsiteY3" fmla="*/ 576035 h 736470"/>
                <a:gd name="connsiteX4" fmla="*/ 214483 w 389067"/>
                <a:gd name="connsiteY4" fmla="*/ 736470 h 736470"/>
                <a:gd name="connsiteX5" fmla="*/ 31683 w 389067"/>
                <a:gd name="connsiteY5" fmla="*/ 593917 h 736470"/>
                <a:gd name="connsiteX6" fmla="*/ 120148 w 389067"/>
                <a:gd name="connsiteY6" fmla="*/ 580640 h 736470"/>
                <a:gd name="connsiteX7" fmla="*/ 0 w 389067"/>
                <a:gd name="connsiteY7" fmla="*/ 14695 h 736470"/>
                <a:gd name="connsiteX0" fmla="*/ 0 w 389067"/>
                <a:gd name="connsiteY0" fmla="*/ 19958 h 741733"/>
                <a:gd name="connsiteX1" fmla="*/ 207380 w 389067"/>
                <a:gd name="connsiteY1" fmla="*/ 0 h 741733"/>
                <a:gd name="connsiteX2" fmla="*/ 305209 w 389067"/>
                <a:gd name="connsiteY2" fmla="*/ 585903 h 741733"/>
                <a:gd name="connsiteX3" fmla="*/ 389067 w 389067"/>
                <a:gd name="connsiteY3" fmla="*/ 581298 h 741733"/>
                <a:gd name="connsiteX4" fmla="*/ 214483 w 389067"/>
                <a:gd name="connsiteY4" fmla="*/ 741733 h 741733"/>
                <a:gd name="connsiteX5" fmla="*/ 31683 w 389067"/>
                <a:gd name="connsiteY5" fmla="*/ 599180 h 741733"/>
                <a:gd name="connsiteX6" fmla="*/ 120148 w 389067"/>
                <a:gd name="connsiteY6" fmla="*/ 585903 h 741733"/>
                <a:gd name="connsiteX7" fmla="*/ 0 w 389067"/>
                <a:gd name="connsiteY7" fmla="*/ 19958 h 741733"/>
                <a:gd name="connsiteX0" fmla="*/ 0 w 368890"/>
                <a:gd name="connsiteY0" fmla="*/ 18947 h 741733"/>
                <a:gd name="connsiteX1" fmla="*/ 187203 w 368890"/>
                <a:gd name="connsiteY1" fmla="*/ 0 h 741733"/>
                <a:gd name="connsiteX2" fmla="*/ 285032 w 368890"/>
                <a:gd name="connsiteY2" fmla="*/ 585903 h 741733"/>
                <a:gd name="connsiteX3" fmla="*/ 368890 w 368890"/>
                <a:gd name="connsiteY3" fmla="*/ 581298 h 741733"/>
                <a:gd name="connsiteX4" fmla="*/ 194306 w 368890"/>
                <a:gd name="connsiteY4" fmla="*/ 741733 h 741733"/>
                <a:gd name="connsiteX5" fmla="*/ 11506 w 368890"/>
                <a:gd name="connsiteY5" fmla="*/ 599180 h 741733"/>
                <a:gd name="connsiteX6" fmla="*/ 99971 w 368890"/>
                <a:gd name="connsiteY6" fmla="*/ 585903 h 741733"/>
                <a:gd name="connsiteX7" fmla="*/ 0 w 368890"/>
                <a:gd name="connsiteY7" fmla="*/ 18947 h 74173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0684 w 368890"/>
                <a:gd name="connsiteY5" fmla="*/ 567704 h 727103"/>
                <a:gd name="connsiteX6" fmla="*/ 99971 w 368890"/>
                <a:gd name="connsiteY6" fmla="*/ 571273 h 727103"/>
                <a:gd name="connsiteX7" fmla="*/ 0 w 368890"/>
                <a:gd name="connsiteY7" fmla="*/ 4317 h 727103"/>
                <a:gd name="connsiteX0" fmla="*/ 0 w 363912"/>
                <a:gd name="connsiteY0" fmla="*/ 4317 h 727103"/>
                <a:gd name="connsiteX1" fmla="*/ 190264 w 363912"/>
                <a:gd name="connsiteY1" fmla="*/ 0 h 727103"/>
                <a:gd name="connsiteX2" fmla="*/ 285032 w 363912"/>
                <a:gd name="connsiteY2" fmla="*/ 571273 h 727103"/>
                <a:gd name="connsiteX3" fmla="*/ 363912 w 363912"/>
                <a:gd name="connsiteY3" fmla="*/ 585949 h 727103"/>
                <a:gd name="connsiteX4" fmla="*/ 194306 w 363912"/>
                <a:gd name="connsiteY4" fmla="*/ 727103 h 727103"/>
                <a:gd name="connsiteX5" fmla="*/ 10684 w 363912"/>
                <a:gd name="connsiteY5" fmla="*/ 567704 h 727103"/>
                <a:gd name="connsiteX6" fmla="*/ 99971 w 363912"/>
                <a:gd name="connsiteY6" fmla="*/ 571273 h 727103"/>
                <a:gd name="connsiteX7" fmla="*/ 0 w 363912"/>
                <a:gd name="connsiteY7" fmla="*/ 4317 h 727103"/>
                <a:gd name="connsiteX0" fmla="*/ 0 w 358113"/>
                <a:gd name="connsiteY0" fmla="*/ 4317 h 727103"/>
                <a:gd name="connsiteX1" fmla="*/ 190264 w 358113"/>
                <a:gd name="connsiteY1" fmla="*/ 0 h 727103"/>
                <a:gd name="connsiteX2" fmla="*/ 285032 w 358113"/>
                <a:gd name="connsiteY2" fmla="*/ 571273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58113"/>
                <a:gd name="connsiteY0" fmla="*/ 4317 h 727103"/>
                <a:gd name="connsiteX1" fmla="*/ 190264 w 358113"/>
                <a:gd name="connsiteY1" fmla="*/ 0 h 727103"/>
                <a:gd name="connsiteX2" fmla="*/ 273845 w 358113"/>
                <a:gd name="connsiteY2" fmla="*/ 584567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10684 w 362869"/>
                <a:gd name="connsiteY5" fmla="*/ 567704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2077 w 362869"/>
                <a:gd name="connsiteY5" fmla="*/ 558622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4763 w 362869"/>
                <a:gd name="connsiteY5" fmla="*/ 573252 h 727103"/>
                <a:gd name="connsiteX6" fmla="*/ 99971 w 362869"/>
                <a:gd name="connsiteY6" fmla="*/ 571273 h 727103"/>
                <a:gd name="connsiteX7" fmla="*/ 0 w 362869"/>
                <a:gd name="connsiteY7" fmla="*/ 4317 h 727103"/>
                <a:gd name="connsiteX0" fmla="*/ 0 w 359346"/>
                <a:gd name="connsiteY0" fmla="*/ 4317 h 727103"/>
                <a:gd name="connsiteX1" fmla="*/ 190264 w 359346"/>
                <a:gd name="connsiteY1" fmla="*/ 0 h 727103"/>
                <a:gd name="connsiteX2" fmla="*/ 273845 w 359346"/>
                <a:gd name="connsiteY2" fmla="*/ 584567 h 727103"/>
                <a:gd name="connsiteX3" fmla="*/ 359346 w 359346"/>
                <a:gd name="connsiteY3" fmla="*/ 613653 h 727103"/>
                <a:gd name="connsiteX4" fmla="*/ 194306 w 359346"/>
                <a:gd name="connsiteY4" fmla="*/ 727103 h 727103"/>
                <a:gd name="connsiteX5" fmla="*/ 24763 w 359346"/>
                <a:gd name="connsiteY5" fmla="*/ 573252 h 727103"/>
                <a:gd name="connsiteX6" fmla="*/ 99971 w 359346"/>
                <a:gd name="connsiteY6" fmla="*/ 571273 h 727103"/>
                <a:gd name="connsiteX7" fmla="*/ 0 w 359346"/>
                <a:gd name="connsiteY7" fmla="*/ 4317 h 727103"/>
                <a:gd name="connsiteX0" fmla="*/ 0 w 359346"/>
                <a:gd name="connsiteY0" fmla="*/ 2982 h 725768"/>
                <a:gd name="connsiteX1" fmla="*/ 204137 w 359346"/>
                <a:gd name="connsiteY1" fmla="*/ 0 h 725768"/>
                <a:gd name="connsiteX2" fmla="*/ 273845 w 359346"/>
                <a:gd name="connsiteY2" fmla="*/ 583232 h 725768"/>
                <a:gd name="connsiteX3" fmla="*/ 359346 w 359346"/>
                <a:gd name="connsiteY3" fmla="*/ 612318 h 725768"/>
                <a:gd name="connsiteX4" fmla="*/ 194306 w 359346"/>
                <a:gd name="connsiteY4" fmla="*/ 725768 h 725768"/>
                <a:gd name="connsiteX5" fmla="*/ 24763 w 359346"/>
                <a:gd name="connsiteY5" fmla="*/ 571917 h 725768"/>
                <a:gd name="connsiteX6" fmla="*/ 99971 w 359346"/>
                <a:gd name="connsiteY6" fmla="*/ 569938 h 725768"/>
                <a:gd name="connsiteX7" fmla="*/ 0 w 359346"/>
                <a:gd name="connsiteY7" fmla="*/ 2982 h 725768"/>
                <a:gd name="connsiteX0" fmla="*/ 0 w 357639"/>
                <a:gd name="connsiteY0" fmla="*/ 2982 h 725768"/>
                <a:gd name="connsiteX1" fmla="*/ 204137 w 357639"/>
                <a:gd name="connsiteY1" fmla="*/ 0 h 725768"/>
                <a:gd name="connsiteX2" fmla="*/ 273845 w 357639"/>
                <a:gd name="connsiteY2" fmla="*/ 583232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7639"/>
                <a:gd name="connsiteY0" fmla="*/ 2982 h 725768"/>
                <a:gd name="connsiteX1" fmla="*/ 204137 w 357639"/>
                <a:gd name="connsiteY1" fmla="*/ 0 h 725768"/>
                <a:gd name="connsiteX2" fmla="*/ 266853 w 357639"/>
                <a:gd name="connsiteY2" fmla="*/ 591541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3136"/>
                <a:gd name="connsiteY0" fmla="*/ 2982 h 725768"/>
                <a:gd name="connsiteX1" fmla="*/ 204137 w 353136"/>
                <a:gd name="connsiteY1" fmla="*/ 0 h 725768"/>
                <a:gd name="connsiteX2" fmla="*/ 266853 w 353136"/>
                <a:gd name="connsiteY2" fmla="*/ 591541 h 725768"/>
                <a:gd name="connsiteX3" fmla="*/ 353136 w 353136"/>
                <a:gd name="connsiteY3" fmla="*/ 606330 h 725768"/>
                <a:gd name="connsiteX4" fmla="*/ 194306 w 353136"/>
                <a:gd name="connsiteY4" fmla="*/ 725768 h 725768"/>
                <a:gd name="connsiteX5" fmla="*/ 24763 w 353136"/>
                <a:gd name="connsiteY5" fmla="*/ 571917 h 725768"/>
                <a:gd name="connsiteX6" fmla="*/ 99971 w 353136"/>
                <a:gd name="connsiteY6" fmla="*/ 569938 h 725768"/>
                <a:gd name="connsiteX7" fmla="*/ 0 w 353136"/>
                <a:gd name="connsiteY7" fmla="*/ 2982 h 725768"/>
                <a:gd name="connsiteX0" fmla="*/ 0 w 353136"/>
                <a:gd name="connsiteY0" fmla="*/ 2982 h 737458"/>
                <a:gd name="connsiteX1" fmla="*/ 204137 w 353136"/>
                <a:gd name="connsiteY1" fmla="*/ 0 h 737458"/>
                <a:gd name="connsiteX2" fmla="*/ 266853 w 353136"/>
                <a:gd name="connsiteY2" fmla="*/ 591541 h 737458"/>
                <a:gd name="connsiteX3" fmla="*/ 353136 w 353136"/>
                <a:gd name="connsiteY3" fmla="*/ 606330 h 737458"/>
                <a:gd name="connsiteX4" fmla="*/ 166471 w 353136"/>
                <a:gd name="connsiteY4" fmla="*/ 737458 h 737458"/>
                <a:gd name="connsiteX5" fmla="*/ 24763 w 353136"/>
                <a:gd name="connsiteY5" fmla="*/ 571917 h 737458"/>
                <a:gd name="connsiteX6" fmla="*/ 99971 w 353136"/>
                <a:gd name="connsiteY6" fmla="*/ 569938 h 737458"/>
                <a:gd name="connsiteX7" fmla="*/ 0 w 353136"/>
                <a:gd name="connsiteY7" fmla="*/ 2982 h 737458"/>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9971 w 353136"/>
                <a:gd name="connsiteY6" fmla="*/ 569938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09742 w 331325"/>
                <a:gd name="connsiteY1" fmla="*/ 4105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21491 w 331325"/>
                <a:gd name="connsiteY1" fmla="*/ 5832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25713 w 316959"/>
                <a:gd name="connsiteY0" fmla="*/ 0 h 732214"/>
                <a:gd name="connsiteX1" fmla="*/ 207125 w 316959"/>
                <a:gd name="connsiteY1" fmla="*/ 2344 h 732214"/>
                <a:gd name="connsiteX2" fmla="*/ 230676 w 316959"/>
                <a:gd name="connsiteY2" fmla="*/ 588124 h 732214"/>
                <a:gd name="connsiteX3" fmla="*/ 316959 w 316959"/>
                <a:gd name="connsiteY3" fmla="*/ 602913 h 732214"/>
                <a:gd name="connsiteX4" fmla="*/ 134642 w 316959"/>
                <a:gd name="connsiteY4" fmla="*/ 732214 h 732214"/>
                <a:gd name="connsiteX5" fmla="*/ 0 w 316959"/>
                <a:gd name="connsiteY5" fmla="*/ 574780 h 732214"/>
                <a:gd name="connsiteX6" fmla="*/ 58047 w 316959"/>
                <a:gd name="connsiteY6" fmla="*/ 570009 h 732214"/>
                <a:gd name="connsiteX7" fmla="*/ 25713 w 316959"/>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047 w 290868"/>
                <a:gd name="connsiteY6" fmla="*/ 570009 h 732214"/>
                <a:gd name="connsiteX7" fmla="*/ 25713 w 290868"/>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5713 w 290868"/>
                <a:gd name="connsiteY0" fmla="*/ 0 h 732214"/>
                <a:gd name="connsiteX1" fmla="*/ 207125 w 290868"/>
                <a:gd name="connsiteY1" fmla="*/ 2344 h 732214"/>
                <a:gd name="connsiteX2" fmla="*/ 227763 w 290868"/>
                <a:gd name="connsiteY2" fmla="*/ 605698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7021 w 292176"/>
                <a:gd name="connsiteY0" fmla="*/ 0 h 732214"/>
                <a:gd name="connsiteX1" fmla="*/ 208433 w 292176"/>
                <a:gd name="connsiteY1" fmla="*/ 2344 h 732214"/>
                <a:gd name="connsiteX2" fmla="*/ 229071 w 292176"/>
                <a:gd name="connsiteY2" fmla="*/ 605698 h 732214"/>
                <a:gd name="connsiteX3" fmla="*/ 292176 w 292176"/>
                <a:gd name="connsiteY3" fmla="*/ 613076 h 732214"/>
                <a:gd name="connsiteX4" fmla="*/ 135950 w 292176"/>
                <a:gd name="connsiteY4" fmla="*/ 732214 h 732214"/>
                <a:gd name="connsiteX5" fmla="*/ 0 w 292176"/>
                <a:gd name="connsiteY5" fmla="*/ 572588 h 732214"/>
                <a:gd name="connsiteX6" fmla="*/ 60020 w 292176"/>
                <a:gd name="connsiteY6" fmla="*/ 580107 h 732214"/>
                <a:gd name="connsiteX7" fmla="*/ 27021 w 292176"/>
                <a:gd name="connsiteY7" fmla="*/ 0 h 732214"/>
                <a:gd name="connsiteX0" fmla="*/ 27021 w 292176"/>
                <a:gd name="connsiteY0" fmla="*/ 0 h 741880"/>
                <a:gd name="connsiteX1" fmla="*/ 208433 w 292176"/>
                <a:gd name="connsiteY1" fmla="*/ 2344 h 741880"/>
                <a:gd name="connsiteX2" fmla="*/ 229071 w 292176"/>
                <a:gd name="connsiteY2" fmla="*/ 605698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08433 w 292176"/>
                <a:gd name="connsiteY1" fmla="*/ 2344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19860 w 292176"/>
                <a:gd name="connsiteY1" fmla="*/ 8025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76" h="741880">
                  <a:moveTo>
                    <a:pt x="27021" y="0"/>
                  </a:moveTo>
                  <a:lnTo>
                    <a:pt x="219860" y="8025"/>
                  </a:lnTo>
                  <a:cubicBezTo>
                    <a:pt x="280882" y="249963"/>
                    <a:pt x="251380" y="518322"/>
                    <a:pt x="229713" y="597792"/>
                  </a:cubicBezTo>
                  <a:lnTo>
                    <a:pt x="292176" y="613076"/>
                  </a:lnTo>
                  <a:lnTo>
                    <a:pt x="133679" y="741880"/>
                  </a:lnTo>
                  <a:lnTo>
                    <a:pt x="0" y="572588"/>
                  </a:lnTo>
                  <a:lnTo>
                    <a:pt x="60020" y="580107"/>
                  </a:lnTo>
                  <a:cubicBezTo>
                    <a:pt x="75298" y="517510"/>
                    <a:pt x="120241" y="243172"/>
                    <a:pt x="27021" y="0"/>
                  </a:cubicBezTo>
                  <a:close/>
                </a:path>
              </a:pathLst>
            </a:custGeom>
            <a:gradFill>
              <a:gsLst>
                <a:gs pos="19000">
                  <a:srgbClr val="FFFFFF">
                    <a:alpha val="56000"/>
                  </a:srgbClr>
                </a:gs>
                <a:gs pos="35000">
                  <a:srgbClr val="FFFFFF"/>
                </a:gs>
                <a:gs pos="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dirty="0">
                <a:solidFill>
                  <a:srgbClr val="000000"/>
                </a:solidFill>
                <a:latin typeface="Open Sans"/>
                <a:cs typeface="Open Sans"/>
              </a:endParaRPr>
            </a:p>
          </p:txBody>
        </p:sp>
        <p:sp>
          <p:nvSpPr>
            <p:cNvPr id="67" name="Curved Down Arrow 32"/>
            <p:cNvSpPr/>
            <p:nvPr>
              <p:custDataLst>
                <p:tags r:id="rId12"/>
              </p:custDataLst>
            </p:nvPr>
          </p:nvSpPr>
          <p:spPr>
            <a:xfrm rot="7725724">
              <a:off x="5168450" y="4147871"/>
              <a:ext cx="332993" cy="628284"/>
            </a:xfrm>
            <a:custGeom>
              <a:avLst/>
              <a:gdLst>
                <a:gd name="connsiteX0" fmla="*/ 0 w 389067"/>
                <a:gd name="connsiteY0" fmla="*/ 14695 h 736470"/>
                <a:gd name="connsiteX1" fmla="*/ 199235 w 389067"/>
                <a:gd name="connsiteY1" fmla="*/ 0 h 736470"/>
                <a:gd name="connsiteX2" fmla="*/ 305209 w 389067"/>
                <a:gd name="connsiteY2" fmla="*/ 580640 h 736470"/>
                <a:gd name="connsiteX3" fmla="*/ 389067 w 389067"/>
                <a:gd name="connsiteY3" fmla="*/ 576035 h 736470"/>
                <a:gd name="connsiteX4" fmla="*/ 214483 w 389067"/>
                <a:gd name="connsiteY4" fmla="*/ 736470 h 736470"/>
                <a:gd name="connsiteX5" fmla="*/ 31683 w 389067"/>
                <a:gd name="connsiteY5" fmla="*/ 593917 h 736470"/>
                <a:gd name="connsiteX6" fmla="*/ 120148 w 389067"/>
                <a:gd name="connsiteY6" fmla="*/ 580640 h 736470"/>
                <a:gd name="connsiteX7" fmla="*/ 0 w 389067"/>
                <a:gd name="connsiteY7" fmla="*/ 14695 h 736470"/>
                <a:gd name="connsiteX0" fmla="*/ 0 w 389067"/>
                <a:gd name="connsiteY0" fmla="*/ 19958 h 741733"/>
                <a:gd name="connsiteX1" fmla="*/ 207380 w 389067"/>
                <a:gd name="connsiteY1" fmla="*/ 0 h 741733"/>
                <a:gd name="connsiteX2" fmla="*/ 305209 w 389067"/>
                <a:gd name="connsiteY2" fmla="*/ 585903 h 741733"/>
                <a:gd name="connsiteX3" fmla="*/ 389067 w 389067"/>
                <a:gd name="connsiteY3" fmla="*/ 581298 h 741733"/>
                <a:gd name="connsiteX4" fmla="*/ 214483 w 389067"/>
                <a:gd name="connsiteY4" fmla="*/ 741733 h 741733"/>
                <a:gd name="connsiteX5" fmla="*/ 31683 w 389067"/>
                <a:gd name="connsiteY5" fmla="*/ 599180 h 741733"/>
                <a:gd name="connsiteX6" fmla="*/ 120148 w 389067"/>
                <a:gd name="connsiteY6" fmla="*/ 585903 h 741733"/>
                <a:gd name="connsiteX7" fmla="*/ 0 w 389067"/>
                <a:gd name="connsiteY7" fmla="*/ 19958 h 741733"/>
                <a:gd name="connsiteX0" fmla="*/ 0 w 368890"/>
                <a:gd name="connsiteY0" fmla="*/ 18947 h 741733"/>
                <a:gd name="connsiteX1" fmla="*/ 187203 w 368890"/>
                <a:gd name="connsiteY1" fmla="*/ 0 h 741733"/>
                <a:gd name="connsiteX2" fmla="*/ 285032 w 368890"/>
                <a:gd name="connsiteY2" fmla="*/ 585903 h 741733"/>
                <a:gd name="connsiteX3" fmla="*/ 368890 w 368890"/>
                <a:gd name="connsiteY3" fmla="*/ 581298 h 741733"/>
                <a:gd name="connsiteX4" fmla="*/ 194306 w 368890"/>
                <a:gd name="connsiteY4" fmla="*/ 741733 h 741733"/>
                <a:gd name="connsiteX5" fmla="*/ 11506 w 368890"/>
                <a:gd name="connsiteY5" fmla="*/ 599180 h 741733"/>
                <a:gd name="connsiteX6" fmla="*/ 99971 w 368890"/>
                <a:gd name="connsiteY6" fmla="*/ 585903 h 741733"/>
                <a:gd name="connsiteX7" fmla="*/ 0 w 368890"/>
                <a:gd name="connsiteY7" fmla="*/ 18947 h 74173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0684 w 368890"/>
                <a:gd name="connsiteY5" fmla="*/ 567704 h 727103"/>
                <a:gd name="connsiteX6" fmla="*/ 99971 w 368890"/>
                <a:gd name="connsiteY6" fmla="*/ 571273 h 727103"/>
                <a:gd name="connsiteX7" fmla="*/ 0 w 368890"/>
                <a:gd name="connsiteY7" fmla="*/ 4317 h 727103"/>
                <a:gd name="connsiteX0" fmla="*/ 0 w 363912"/>
                <a:gd name="connsiteY0" fmla="*/ 4317 h 727103"/>
                <a:gd name="connsiteX1" fmla="*/ 190264 w 363912"/>
                <a:gd name="connsiteY1" fmla="*/ 0 h 727103"/>
                <a:gd name="connsiteX2" fmla="*/ 285032 w 363912"/>
                <a:gd name="connsiteY2" fmla="*/ 571273 h 727103"/>
                <a:gd name="connsiteX3" fmla="*/ 363912 w 363912"/>
                <a:gd name="connsiteY3" fmla="*/ 585949 h 727103"/>
                <a:gd name="connsiteX4" fmla="*/ 194306 w 363912"/>
                <a:gd name="connsiteY4" fmla="*/ 727103 h 727103"/>
                <a:gd name="connsiteX5" fmla="*/ 10684 w 363912"/>
                <a:gd name="connsiteY5" fmla="*/ 567704 h 727103"/>
                <a:gd name="connsiteX6" fmla="*/ 99971 w 363912"/>
                <a:gd name="connsiteY6" fmla="*/ 571273 h 727103"/>
                <a:gd name="connsiteX7" fmla="*/ 0 w 363912"/>
                <a:gd name="connsiteY7" fmla="*/ 4317 h 727103"/>
                <a:gd name="connsiteX0" fmla="*/ 0 w 358113"/>
                <a:gd name="connsiteY0" fmla="*/ 4317 h 727103"/>
                <a:gd name="connsiteX1" fmla="*/ 190264 w 358113"/>
                <a:gd name="connsiteY1" fmla="*/ 0 h 727103"/>
                <a:gd name="connsiteX2" fmla="*/ 285032 w 358113"/>
                <a:gd name="connsiteY2" fmla="*/ 571273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58113"/>
                <a:gd name="connsiteY0" fmla="*/ 4317 h 727103"/>
                <a:gd name="connsiteX1" fmla="*/ 190264 w 358113"/>
                <a:gd name="connsiteY1" fmla="*/ 0 h 727103"/>
                <a:gd name="connsiteX2" fmla="*/ 273845 w 358113"/>
                <a:gd name="connsiteY2" fmla="*/ 584567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10684 w 362869"/>
                <a:gd name="connsiteY5" fmla="*/ 567704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2077 w 362869"/>
                <a:gd name="connsiteY5" fmla="*/ 558622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4763 w 362869"/>
                <a:gd name="connsiteY5" fmla="*/ 573252 h 727103"/>
                <a:gd name="connsiteX6" fmla="*/ 99971 w 362869"/>
                <a:gd name="connsiteY6" fmla="*/ 571273 h 727103"/>
                <a:gd name="connsiteX7" fmla="*/ 0 w 362869"/>
                <a:gd name="connsiteY7" fmla="*/ 4317 h 727103"/>
                <a:gd name="connsiteX0" fmla="*/ 0 w 359346"/>
                <a:gd name="connsiteY0" fmla="*/ 4317 h 727103"/>
                <a:gd name="connsiteX1" fmla="*/ 190264 w 359346"/>
                <a:gd name="connsiteY1" fmla="*/ 0 h 727103"/>
                <a:gd name="connsiteX2" fmla="*/ 273845 w 359346"/>
                <a:gd name="connsiteY2" fmla="*/ 584567 h 727103"/>
                <a:gd name="connsiteX3" fmla="*/ 359346 w 359346"/>
                <a:gd name="connsiteY3" fmla="*/ 613653 h 727103"/>
                <a:gd name="connsiteX4" fmla="*/ 194306 w 359346"/>
                <a:gd name="connsiteY4" fmla="*/ 727103 h 727103"/>
                <a:gd name="connsiteX5" fmla="*/ 24763 w 359346"/>
                <a:gd name="connsiteY5" fmla="*/ 573252 h 727103"/>
                <a:gd name="connsiteX6" fmla="*/ 99971 w 359346"/>
                <a:gd name="connsiteY6" fmla="*/ 571273 h 727103"/>
                <a:gd name="connsiteX7" fmla="*/ 0 w 359346"/>
                <a:gd name="connsiteY7" fmla="*/ 4317 h 727103"/>
                <a:gd name="connsiteX0" fmla="*/ 0 w 359346"/>
                <a:gd name="connsiteY0" fmla="*/ 2982 h 725768"/>
                <a:gd name="connsiteX1" fmla="*/ 204137 w 359346"/>
                <a:gd name="connsiteY1" fmla="*/ 0 h 725768"/>
                <a:gd name="connsiteX2" fmla="*/ 273845 w 359346"/>
                <a:gd name="connsiteY2" fmla="*/ 583232 h 725768"/>
                <a:gd name="connsiteX3" fmla="*/ 359346 w 359346"/>
                <a:gd name="connsiteY3" fmla="*/ 612318 h 725768"/>
                <a:gd name="connsiteX4" fmla="*/ 194306 w 359346"/>
                <a:gd name="connsiteY4" fmla="*/ 725768 h 725768"/>
                <a:gd name="connsiteX5" fmla="*/ 24763 w 359346"/>
                <a:gd name="connsiteY5" fmla="*/ 571917 h 725768"/>
                <a:gd name="connsiteX6" fmla="*/ 99971 w 359346"/>
                <a:gd name="connsiteY6" fmla="*/ 569938 h 725768"/>
                <a:gd name="connsiteX7" fmla="*/ 0 w 359346"/>
                <a:gd name="connsiteY7" fmla="*/ 2982 h 725768"/>
                <a:gd name="connsiteX0" fmla="*/ 0 w 357639"/>
                <a:gd name="connsiteY0" fmla="*/ 2982 h 725768"/>
                <a:gd name="connsiteX1" fmla="*/ 204137 w 357639"/>
                <a:gd name="connsiteY1" fmla="*/ 0 h 725768"/>
                <a:gd name="connsiteX2" fmla="*/ 273845 w 357639"/>
                <a:gd name="connsiteY2" fmla="*/ 583232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7639"/>
                <a:gd name="connsiteY0" fmla="*/ 2982 h 725768"/>
                <a:gd name="connsiteX1" fmla="*/ 204137 w 357639"/>
                <a:gd name="connsiteY1" fmla="*/ 0 h 725768"/>
                <a:gd name="connsiteX2" fmla="*/ 266853 w 357639"/>
                <a:gd name="connsiteY2" fmla="*/ 591541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3136"/>
                <a:gd name="connsiteY0" fmla="*/ 2982 h 725768"/>
                <a:gd name="connsiteX1" fmla="*/ 204137 w 353136"/>
                <a:gd name="connsiteY1" fmla="*/ 0 h 725768"/>
                <a:gd name="connsiteX2" fmla="*/ 266853 w 353136"/>
                <a:gd name="connsiteY2" fmla="*/ 591541 h 725768"/>
                <a:gd name="connsiteX3" fmla="*/ 353136 w 353136"/>
                <a:gd name="connsiteY3" fmla="*/ 606330 h 725768"/>
                <a:gd name="connsiteX4" fmla="*/ 194306 w 353136"/>
                <a:gd name="connsiteY4" fmla="*/ 725768 h 725768"/>
                <a:gd name="connsiteX5" fmla="*/ 24763 w 353136"/>
                <a:gd name="connsiteY5" fmla="*/ 571917 h 725768"/>
                <a:gd name="connsiteX6" fmla="*/ 99971 w 353136"/>
                <a:gd name="connsiteY6" fmla="*/ 569938 h 725768"/>
                <a:gd name="connsiteX7" fmla="*/ 0 w 353136"/>
                <a:gd name="connsiteY7" fmla="*/ 2982 h 725768"/>
                <a:gd name="connsiteX0" fmla="*/ 0 w 353136"/>
                <a:gd name="connsiteY0" fmla="*/ 2982 h 737458"/>
                <a:gd name="connsiteX1" fmla="*/ 204137 w 353136"/>
                <a:gd name="connsiteY1" fmla="*/ 0 h 737458"/>
                <a:gd name="connsiteX2" fmla="*/ 266853 w 353136"/>
                <a:gd name="connsiteY2" fmla="*/ 591541 h 737458"/>
                <a:gd name="connsiteX3" fmla="*/ 353136 w 353136"/>
                <a:gd name="connsiteY3" fmla="*/ 606330 h 737458"/>
                <a:gd name="connsiteX4" fmla="*/ 166471 w 353136"/>
                <a:gd name="connsiteY4" fmla="*/ 737458 h 737458"/>
                <a:gd name="connsiteX5" fmla="*/ 24763 w 353136"/>
                <a:gd name="connsiteY5" fmla="*/ 571917 h 737458"/>
                <a:gd name="connsiteX6" fmla="*/ 99971 w 353136"/>
                <a:gd name="connsiteY6" fmla="*/ 569938 h 737458"/>
                <a:gd name="connsiteX7" fmla="*/ 0 w 353136"/>
                <a:gd name="connsiteY7" fmla="*/ 2982 h 737458"/>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9971 w 353136"/>
                <a:gd name="connsiteY6" fmla="*/ 569938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09742 w 331325"/>
                <a:gd name="connsiteY1" fmla="*/ 4105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21491 w 331325"/>
                <a:gd name="connsiteY1" fmla="*/ 5832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25713 w 316959"/>
                <a:gd name="connsiteY0" fmla="*/ 0 h 732214"/>
                <a:gd name="connsiteX1" fmla="*/ 207125 w 316959"/>
                <a:gd name="connsiteY1" fmla="*/ 2344 h 732214"/>
                <a:gd name="connsiteX2" fmla="*/ 230676 w 316959"/>
                <a:gd name="connsiteY2" fmla="*/ 588124 h 732214"/>
                <a:gd name="connsiteX3" fmla="*/ 316959 w 316959"/>
                <a:gd name="connsiteY3" fmla="*/ 602913 h 732214"/>
                <a:gd name="connsiteX4" fmla="*/ 134642 w 316959"/>
                <a:gd name="connsiteY4" fmla="*/ 732214 h 732214"/>
                <a:gd name="connsiteX5" fmla="*/ 0 w 316959"/>
                <a:gd name="connsiteY5" fmla="*/ 574780 h 732214"/>
                <a:gd name="connsiteX6" fmla="*/ 58047 w 316959"/>
                <a:gd name="connsiteY6" fmla="*/ 570009 h 732214"/>
                <a:gd name="connsiteX7" fmla="*/ 25713 w 316959"/>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047 w 290868"/>
                <a:gd name="connsiteY6" fmla="*/ 570009 h 732214"/>
                <a:gd name="connsiteX7" fmla="*/ 25713 w 290868"/>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5713 w 290868"/>
                <a:gd name="connsiteY0" fmla="*/ 0 h 732214"/>
                <a:gd name="connsiteX1" fmla="*/ 207125 w 290868"/>
                <a:gd name="connsiteY1" fmla="*/ 2344 h 732214"/>
                <a:gd name="connsiteX2" fmla="*/ 227763 w 290868"/>
                <a:gd name="connsiteY2" fmla="*/ 605698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7021 w 292176"/>
                <a:gd name="connsiteY0" fmla="*/ 0 h 732214"/>
                <a:gd name="connsiteX1" fmla="*/ 208433 w 292176"/>
                <a:gd name="connsiteY1" fmla="*/ 2344 h 732214"/>
                <a:gd name="connsiteX2" fmla="*/ 229071 w 292176"/>
                <a:gd name="connsiteY2" fmla="*/ 605698 h 732214"/>
                <a:gd name="connsiteX3" fmla="*/ 292176 w 292176"/>
                <a:gd name="connsiteY3" fmla="*/ 613076 h 732214"/>
                <a:gd name="connsiteX4" fmla="*/ 135950 w 292176"/>
                <a:gd name="connsiteY4" fmla="*/ 732214 h 732214"/>
                <a:gd name="connsiteX5" fmla="*/ 0 w 292176"/>
                <a:gd name="connsiteY5" fmla="*/ 572588 h 732214"/>
                <a:gd name="connsiteX6" fmla="*/ 60020 w 292176"/>
                <a:gd name="connsiteY6" fmla="*/ 580107 h 732214"/>
                <a:gd name="connsiteX7" fmla="*/ 27021 w 292176"/>
                <a:gd name="connsiteY7" fmla="*/ 0 h 732214"/>
                <a:gd name="connsiteX0" fmla="*/ 27021 w 292176"/>
                <a:gd name="connsiteY0" fmla="*/ 0 h 741880"/>
                <a:gd name="connsiteX1" fmla="*/ 208433 w 292176"/>
                <a:gd name="connsiteY1" fmla="*/ 2344 h 741880"/>
                <a:gd name="connsiteX2" fmla="*/ 229071 w 292176"/>
                <a:gd name="connsiteY2" fmla="*/ 605698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08433 w 292176"/>
                <a:gd name="connsiteY1" fmla="*/ 2344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19860 w 292176"/>
                <a:gd name="connsiteY1" fmla="*/ 8025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76" h="741880">
                  <a:moveTo>
                    <a:pt x="27021" y="0"/>
                  </a:moveTo>
                  <a:lnTo>
                    <a:pt x="219860" y="8025"/>
                  </a:lnTo>
                  <a:cubicBezTo>
                    <a:pt x="280882" y="249963"/>
                    <a:pt x="251380" y="518322"/>
                    <a:pt x="229713" y="597792"/>
                  </a:cubicBezTo>
                  <a:lnTo>
                    <a:pt x="292176" y="613076"/>
                  </a:lnTo>
                  <a:lnTo>
                    <a:pt x="133679" y="741880"/>
                  </a:lnTo>
                  <a:lnTo>
                    <a:pt x="0" y="572588"/>
                  </a:lnTo>
                  <a:lnTo>
                    <a:pt x="60020" y="580107"/>
                  </a:lnTo>
                  <a:cubicBezTo>
                    <a:pt x="75298" y="517510"/>
                    <a:pt x="120241" y="243172"/>
                    <a:pt x="27021" y="0"/>
                  </a:cubicBezTo>
                  <a:close/>
                </a:path>
              </a:pathLst>
            </a:custGeom>
            <a:gradFill>
              <a:gsLst>
                <a:gs pos="19000">
                  <a:srgbClr val="FFFFFF">
                    <a:alpha val="56000"/>
                  </a:srgbClr>
                </a:gs>
                <a:gs pos="35000">
                  <a:srgbClr val="FFFFFF"/>
                </a:gs>
                <a:gs pos="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dirty="0">
                <a:solidFill>
                  <a:srgbClr val="000000"/>
                </a:solidFill>
                <a:latin typeface="Open Sans"/>
                <a:cs typeface="Open Sans"/>
              </a:endParaRPr>
            </a:p>
          </p:txBody>
        </p:sp>
        <p:sp>
          <p:nvSpPr>
            <p:cNvPr id="68" name="Curved Down Arrow 32"/>
            <p:cNvSpPr/>
            <p:nvPr>
              <p:custDataLst>
                <p:tags r:id="rId13"/>
              </p:custDataLst>
            </p:nvPr>
          </p:nvSpPr>
          <p:spPr>
            <a:xfrm rot="2325724">
              <a:off x="5168450" y="2559290"/>
              <a:ext cx="332993" cy="628284"/>
            </a:xfrm>
            <a:custGeom>
              <a:avLst/>
              <a:gdLst>
                <a:gd name="connsiteX0" fmla="*/ 0 w 389067"/>
                <a:gd name="connsiteY0" fmla="*/ 14695 h 736470"/>
                <a:gd name="connsiteX1" fmla="*/ 199235 w 389067"/>
                <a:gd name="connsiteY1" fmla="*/ 0 h 736470"/>
                <a:gd name="connsiteX2" fmla="*/ 305209 w 389067"/>
                <a:gd name="connsiteY2" fmla="*/ 580640 h 736470"/>
                <a:gd name="connsiteX3" fmla="*/ 389067 w 389067"/>
                <a:gd name="connsiteY3" fmla="*/ 576035 h 736470"/>
                <a:gd name="connsiteX4" fmla="*/ 214483 w 389067"/>
                <a:gd name="connsiteY4" fmla="*/ 736470 h 736470"/>
                <a:gd name="connsiteX5" fmla="*/ 31683 w 389067"/>
                <a:gd name="connsiteY5" fmla="*/ 593917 h 736470"/>
                <a:gd name="connsiteX6" fmla="*/ 120148 w 389067"/>
                <a:gd name="connsiteY6" fmla="*/ 580640 h 736470"/>
                <a:gd name="connsiteX7" fmla="*/ 0 w 389067"/>
                <a:gd name="connsiteY7" fmla="*/ 14695 h 736470"/>
                <a:gd name="connsiteX0" fmla="*/ 0 w 389067"/>
                <a:gd name="connsiteY0" fmla="*/ 19958 h 741733"/>
                <a:gd name="connsiteX1" fmla="*/ 207380 w 389067"/>
                <a:gd name="connsiteY1" fmla="*/ 0 h 741733"/>
                <a:gd name="connsiteX2" fmla="*/ 305209 w 389067"/>
                <a:gd name="connsiteY2" fmla="*/ 585903 h 741733"/>
                <a:gd name="connsiteX3" fmla="*/ 389067 w 389067"/>
                <a:gd name="connsiteY3" fmla="*/ 581298 h 741733"/>
                <a:gd name="connsiteX4" fmla="*/ 214483 w 389067"/>
                <a:gd name="connsiteY4" fmla="*/ 741733 h 741733"/>
                <a:gd name="connsiteX5" fmla="*/ 31683 w 389067"/>
                <a:gd name="connsiteY5" fmla="*/ 599180 h 741733"/>
                <a:gd name="connsiteX6" fmla="*/ 120148 w 389067"/>
                <a:gd name="connsiteY6" fmla="*/ 585903 h 741733"/>
                <a:gd name="connsiteX7" fmla="*/ 0 w 389067"/>
                <a:gd name="connsiteY7" fmla="*/ 19958 h 741733"/>
                <a:gd name="connsiteX0" fmla="*/ 0 w 368890"/>
                <a:gd name="connsiteY0" fmla="*/ 18947 h 741733"/>
                <a:gd name="connsiteX1" fmla="*/ 187203 w 368890"/>
                <a:gd name="connsiteY1" fmla="*/ 0 h 741733"/>
                <a:gd name="connsiteX2" fmla="*/ 285032 w 368890"/>
                <a:gd name="connsiteY2" fmla="*/ 585903 h 741733"/>
                <a:gd name="connsiteX3" fmla="*/ 368890 w 368890"/>
                <a:gd name="connsiteY3" fmla="*/ 581298 h 741733"/>
                <a:gd name="connsiteX4" fmla="*/ 194306 w 368890"/>
                <a:gd name="connsiteY4" fmla="*/ 741733 h 741733"/>
                <a:gd name="connsiteX5" fmla="*/ 11506 w 368890"/>
                <a:gd name="connsiteY5" fmla="*/ 599180 h 741733"/>
                <a:gd name="connsiteX6" fmla="*/ 99971 w 368890"/>
                <a:gd name="connsiteY6" fmla="*/ 585903 h 741733"/>
                <a:gd name="connsiteX7" fmla="*/ 0 w 368890"/>
                <a:gd name="connsiteY7" fmla="*/ 18947 h 74173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0684 w 368890"/>
                <a:gd name="connsiteY5" fmla="*/ 567704 h 727103"/>
                <a:gd name="connsiteX6" fmla="*/ 99971 w 368890"/>
                <a:gd name="connsiteY6" fmla="*/ 571273 h 727103"/>
                <a:gd name="connsiteX7" fmla="*/ 0 w 368890"/>
                <a:gd name="connsiteY7" fmla="*/ 4317 h 727103"/>
                <a:gd name="connsiteX0" fmla="*/ 0 w 363912"/>
                <a:gd name="connsiteY0" fmla="*/ 4317 h 727103"/>
                <a:gd name="connsiteX1" fmla="*/ 190264 w 363912"/>
                <a:gd name="connsiteY1" fmla="*/ 0 h 727103"/>
                <a:gd name="connsiteX2" fmla="*/ 285032 w 363912"/>
                <a:gd name="connsiteY2" fmla="*/ 571273 h 727103"/>
                <a:gd name="connsiteX3" fmla="*/ 363912 w 363912"/>
                <a:gd name="connsiteY3" fmla="*/ 585949 h 727103"/>
                <a:gd name="connsiteX4" fmla="*/ 194306 w 363912"/>
                <a:gd name="connsiteY4" fmla="*/ 727103 h 727103"/>
                <a:gd name="connsiteX5" fmla="*/ 10684 w 363912"/>
                <a:gd name="connsiteY5" fmla="*/ 567704 h 727103"/>
                <a:gd name="connsiteX6" fmla="*/ 99971 w 363912"/>
                <a:gd name="connsiteY6" fmla="*/ 571273 h 727103"/>
                <a:gd name="connsiteX7" fmla="*/ 0 w 363912"/>
                <a:gd name="connsiteY7" fmla="*/ 4317 h 727103"/>
                <a:gd name="connsiteX0" fmla="*/ 0 w 358113"/>
                <a:gd name="connsiteY0" fmla="*/ 4317 h 727103"/>
                <a:gd name="connsiteX1" fmla="*/ 190264 w 358113"/>
                <a:gd name="connsiteY1" fmla="*/ 0 h 727103"/>
                <a:gd name="connsiteX2" fmla="*/ 285032 w 358113"/>
                <a:gd name="connsiteY2" fmla="*/ 571273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58113"/>
                <a:gd name="connsiteY0" fmla="*/ 4317 h 727103"/>
                <a:gd name="connsiteX1" fmla="*/ 190264 w 358113"/>
                <a:gd name="connsiteY1" fmla="*/ 0 h 727103"/>
                <a:gd name="connsiteX2" fmla="*/ 273845 w 358113"/>
                <a:gd name="connsiteY2" fmla="*/ 584567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10684 w 362869"/>
                <a:gd name="connsiteY5" fmla="*/ 567704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2077 w 362869"/>
                <a:gd name="connsiteY5" fmla="*/ 558622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4763 w 362869"/>
                <a:gd name="connsiteY5" fmla="*/ 573252 h 727103"/>
                <a:gd name="connsiteX6" fmla="*/ 99971 w 362869"/>
                <a:gd name="connsiteY6" fmla="*/ 571273 h 727103"/>
                <a:gd name="connsiteX7" fmla="*/ 0 w 362869"/>
                <a:gd name="connsiteY7" fmla="*/ 4317 h 727103"/>
                <a:gd name="connsiteX0" fmla="*/ 0 w 359346"/>
                <a:gd name="connsiteY0" fmla="*/ 4317 h 727103"/>
                <a:gd name="connsiteX1" fmla="*/ 190264 w 359346"/>
                <a:gd name="connsiteY1" fmla="*/ 0 h 727103"/>
                <a:gd name="connsiteX2" fmla="*/ 273845 w 359346"/>
                <a:gd name="connsiteY2" fmla="*/ 584567 h 727103"/>
                <a:gd name="connsiteX3" fmla="*/ 359346 w 359346"/>
                <a:gd name="connsiteY3" fmla="*/ 613653 h 727103"/>
                <a:gd name="connsiteX4" fmla="*/ 194306 w 359346"/>
                <a:gd name="connsiteY4" fmla="*/ 727103 h 727103"/>
                <a:gd name="connsiteX5" fmla="*/ 24763 w 359346"/>
                <a:gd name="connsiteY5" fmla="*/ 573252 h 727103"/>
                <a:gd name="connsiteX6" fmla="*/ 99971 w 359346"/>
                <a:gd name="connsiteY6" fmla="*/ 571273 h 727103"/>
                <a:gd name="connsiteX7" fmla="*/ 0 w 359346"/>
                <a:gd name="connsiteY7" fmla="*/ 4317 h 727103"/>
                <a:gd name="connsiteX0" fmla="*/ 0 w 359346"/>
                <a:gd name="connsiteY0" fmla="*/ 2982 h 725768"/>
                <a:gd name="connsiteX1" fmla="*/ 204137 w 359346"/>
                <a:gd name="connsiteY1" fmla="*/ 0 h 725768"/>
                <a:gd name="connsiteX2" fmla="*/ 273845 w 359346"/>
                <a:gd name="connsiteY2" fmla="*/ 583232 h 725768"/>
                <a:gd name="connsiteX3" fmla="*/ 359346 w 359346"/>
                <a:gd name="connsiteY3" fmla="*/ 612318 h 725768"/>
                <a:gd name="connsiteX4" fmla="*/ 194306 w 359346"/>
                <a:gd name="connsiteY4" fmla="*/ 725768 h 725768"/>
                <a:gd name="connsiteX5" fmla="*/ 24763 w 359346"/>
                <a:gd name="connsiteY5" fmla="*/ 571917 h 725768"/>
                <a:gd name="connsiteX6" fmla="*/ 99971 w 359346"/>
                <a:gd name="connsiteY6" fmla="*/ 569938 h 725768"/>
                <a:gd name="connsiteX7" fmla="*/ 0 w 359346"/>
                <a:gd name="connsiteY7" fmla="*/ 2982 h 725768"/>
                <a:gd name="connsiteX0" fmla="*/ 0 w 357639"/>
                <a:gd name="connsiteY0" fmla="*/ 2982 h 725768"/>
                <a:gd name="connsiteX1" fmla="*/ 204137 w 357639"/>
                <a:gd name="connsiteY1" fmla="*/ 0 h 725768"/>
                <a:gd name="connsiteX2" fmla="*/ 273845 w 357639"/>
                <a:gd name="connsiteY2" fmla="*/ 583232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7639"/>
                <a:gd name="connsiteY0" fmla="*/ 2982 h 725768"/>
                <a:gd name="connsiteX1" fmla="*/ 204137 w 357639"/>
                <a:gd name="connsiteY1" fmla="*/ 0 h 725768"/>
                <a:gd name="connsiteX2" fmla="*/ 266853 w 357639"/>
                <a:gd name="connsiteY2" fmla="*/ 591541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3136"/>
                <a:gd name="connsiteY0" fmla="*/ 2982 h 725768"/>
                <a:gd name="connsiteX1" fmla="*/ 204137 w 353136"/>
                <a:gd name="connsiteY1" fmla="*/ 0 h 725768"/>
                <a:gd name="connsiteX2" fmla="*/ 266853 w 353136"/>
                <a:gd name="connsiteY2" fmla="*/ 591541 h 725768"/>
                <a:gd name="connsiteX3" fmla="*/ 353136 w 353136"/>
                <a:gd name="connsiteY3" fmla="*/ 606330 h 725768"/>
                <a:gd name="connsiteX4" fmla="*/ 194306 w 353136"/>
                <a:gd name="connsiteY4" fmla="*/ 725768 h 725768"/>
                <a:gd name="connsiteX5" fmla="*/ 24763 w 353136"/>
                <a:gd name="connsiteY5" fmla="*/ 571917 h 725768"/>
                <a:gd name="connsiteX6" fmla="*/ 99971 w 353136"/>
                <a:gd name="connsiteY6" fmla="*/ 569938 h 725768"/>
                <a:gd name="connsiteX7" fmla="*/ 0 w 353136"/>
                <a:gd name="connsiteY7" fmla="*/ 2982 h 725768"/>
                <a:gd name="connsiteX0" fmla="*/ 0 w 353136"/>
                <a:gd name="connsiteY0" fmla="*/ 2982 h 737458"/>
                <a:gd name="connsiteX1" fmla="*/ 204137 w 353136"/>
                <a:gd name="connsiteY1" fmla="*/ 0 h 737458"/>
                <a:gd name="connsiteX2" fmla="*/ 266853 w 353136"/>
                <a:gd name="connsiteY2" fmla="*/ 591541 h 737458"/>
                <a:gd name="connsiteX3" fmla="*/ 353136 w 353136"/>
                <a:gd name="connsiteY3" fmla="*/ 606330 h 737458"/>
                <a:gd name="connsiteX4" fmla="*/ 166471 w 353136"/>
                <a:gd name="connsiteY4" fmla="*/ 737458 h 737458"/>
                <a:gd name="connsiteX5" fmla="*/ 24763 w 353136"/>
                <a:gd name="connsiteY5" fmla="*/ 571917 h 737458"/>
                <a:gd name="connsiteX6" fmla="*/ 99971 w 353136"/>
                <a:gd name="connsiteY6" fmla="*/ 569938 h 737458"/>
                <a:gd name="connsiteX7" fmla="*/ 0 w 353136"/>
                <a:gd name="connsiteY7" fmla="*/ 2982 h 737458"/>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9971 w 353136"/>
                <a:gd name="connsiteY6" fmla="*/ 569938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09742 w 331325"/>
                <a:gd name="connsiteY1" fmla="*/ 4105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21491 w 331325"/>
                <a:gd name="connsiteY1" fmla="*/ 5832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25713 w 316959"/>
                <a:gd name="connsiteY0" fmla="*/ 0 h 732214"/>
                <a:gd name="connsiteX1" fmla="*/ 207125 w 316959"/>
                <a:gd name="connsiteY1" fmla="*/ 2344 h 732214"/>
                <a:gd name="connsiteX2" fmla="*/ 230676 w 316959"/>
                <a:gd name="connsiteY2" fmla="*/ 588124 h 732214"/>
                <a:gd name="connsiteX3" fmla="*/ 316959 w 316959"/>
                <a:gd name="connsiteY3" fmla="*/ 602913 h 732214"/>
                <a:gd name="connsiteX4" fmla="*/ 134642 w 316959"/>
                <a:gd name="connsiteY4" fmla="*/ 732214 h 732214"/>
                <a:gd name="connsiteX5" fmla="*/ 0 w 316959"/>
                <a:gd name="connsiteY5" fmla="*/ 574780 h 732214"/>
                <a:gd name="connsiteX6" fmla="*/ 58047 w 316959"/>
                <a:gd name="connsiteY6" fmla="*/ 570009 h 732214"/>
                <a:gd name="connsiteX7" fmla="*/ 25713 w 316959"/>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047 w 290868"/>
                <a:gd name="connsiteY6" fmla="*/ 570009 h 732214"/>
                <a:gd name="connsiteX7" fmla="*/ 25713 w 290868"/>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5713 w 290868"/>
                <a:gd name="connsiteY0" fmla="*/ 0 h 732214"/>
                <a:gd name="connsiteX1" fmla="*/ 207125 w 290868"/>
                <a:gd name="connsiteY1" fmla="*/ 2344 h 732214"/>
                <a:gd name="connsiteX2" fmla="*/ 227763 w 290868"/>
                <a:gd name="connsiteY2" fmla="*/ 605698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7021 w 292176"/>
                <a:gd name="connsiteY0" fmla="*/ 0 h 732214"/>
                <a:gd name="connsiteX1" fmla="*/ 208433 w 292176"/>
                <a:gd name="connsiteY1" fmla="*/ 2344 h 732214"/>
                <a:gd name="connsiteX2" fmla="*/ 229071 w 292176"/>
                <a:gd name="connsiteY2" fmla="*/ 605698 h 732214"/>
                <a:gd name="connsiteX3" fmla="*/ 292176 w 292176"/>
                <a:gd name="connsiteY3" fmla="*/ 613076 h 732214"/>
                <a:gd name="connsiteX4" fmla="*/ 135950 w 292176"/>
                <a:gd name="connsiteY4" fmla="*/ 732214 h 732214"/>
                <a:gd name="connsiteX5" fmla="*/ 0 w 292176"/>
                <a:gd name="connsiteY5" fmla="*/ 572588 h 732214"/>
                <a:gd name="connsiteX6" fmla="*/ 60020 w 292176"/>
                <a:gd name="connsiteY6" fmla="*/ 580107 h 732214"/>
                <a:gd name="connsiteX7" fmla="*/ 27021 w 292176"/>
                <a:gd name="connsiteY7" fmla="*/ 0 h 732214"/>
                <a:gd name="connsiteX0" fmla="*/ 27021 w 292176"/>
                <a:gd name="connsiteY0" fmla="*/ 0 h 741880"/>
                <a:gd name="connsiteX1" fmla="*/ 208433 w 292176"/>
                <a:gd name="connsiteY1" fmla="*/ 2344 h 741880"/>
                <a:gd name="connsiteX2" fmla="*/ 229071 w 292176"/>
                <a:gd name="connsiteY2" fmla="*/ 605698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08433 w 292176"/>
                <a:gd name="connsiteY1" fmla="*/ 2344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19860 w 292176"/>
                <a:gd name="connsiteY1" fmla="*/ 8025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76" h="741880">
                  <a:moveTo>
                    <a:pt x="27021" y="0"/>
                  </a:moveTo>
                  <a:lnTo>
                    <a:pt x="219860" y="8025"/>
                  </a:lnTo>
                  <a:cubicBezTo>
                    <a:pt x="280882" y="249963"/>
                    <a:pt x="251380" y="518322"/>
                    <a:pt x="229713" y="597792"/>
                  </a:cubicBezTo>
                  <a:lnTo>
                    <a:pt x="292176" y="613076"/>
                  </a:lnTo>
                  <a:lnTo>
                    <a:pt x="133679" y="741880"/>
                  </a:lnTo>
                  <a:lnTo>
                    <a:pt x="0" y="572588"/>
                  </a:lnTo>
                  <a:lnTo>
                    <a:pt x="60020" y="580107"/>
                  </a:lnTo>
                  <a:cubicBezTo>
                    <a:pt x="75298" y="517510"/>
                    <a:pt x="120241" y="243172"/>
                    <a:pt x="27021" y="0"/>
                  </a:cubicBezTo>
                  <a:close/>
                </a:path>
              </a:pathLst>
            </a:custGeom>
            <a:gradFill>
              <a:gsLst>
                <a:gs pos="19000">
                  <a:srgbClr val="FFFFFF">
                    <a:alpha val="56000"/>
                  </a:srgbClr>
                </a:gs>
                <a:gs pos="35000">
                  <a:srgbClr val="FFFFFF"/>
                </a:gs>
                <a:gs pos="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dirty="0">
                <a:solidFill>
                  <a:srgbClr val="000000"/>
                </a:solidFill>
                <a:latin typeface="Open Sans"/>
                <a:cs typeface="Open Sans"/>
              </a:endParaRPr>
            </a:p>
          </p:txBody>
        </p:sp>
        <p:sp>
          <p:nvSpPr>
            <p:cNvPr id="69" name="Curved Down Arrow 32"/>
            <p:cNvSpPr/>
            <p:nvPr>
              <p:custDataLst>
                <p:tags r:id="rId14"/>
              </p:custDataLst>
            </p:nvPr>
          </p:nvSpPr>
          <p:spPr>
            <a:xfrm rot="19274276" flipH="1">
              <a:off x="3643332" y="2559290"/>
              <a:ext cx="332993" cy="628284"/>
            </a:xfrm>
            <a:custGeom>
              <a:avLst/>
              <a:gdLst>
                <a:gd name="connsiteX0" fmla="*/ 0 w 389067"/>
                <a:gd name="connsiteY0" fmla="*/ 14695 h 736470"/>
                <a:gd name="connsiteX1" fmla="*/ 199235 w 389067"/>
                <a:gd name="connsiteY1" fmla="*/ 0 h 736470"/>
                <a:gd name="connsiteX2" fmla="*/ 305209 w 389067"/>
                <a:gd name="connsiteY2" fmla="*/ 580640 h 736470"/>
                <a:gd name="connsiteX3" fmla="*/ 389067 w 389067"/>
                <a:gd name="connsiteY3" fmla="*/ 576035 h 736470"/>
                <a:gd name="connsiteX4" fmla="*/ 214483 w 389067"/>
                <a:gd name="connsiteY4" fmla="*/ 736470 h 736470"/>
                <a:gd name="connsiteX5" fmla="*/ 31683 w 389067"/>
                <a:gd name="connsiteY5" fmla="*/ 593917 h 736470"/>
                <a:gd name="connsiteX6" fmla="*/ 120148 w 389067"/>
                <a:gd name="connsiteY6" fmla="*/ 580640 h 736470"/>
                <a:gd name="connsiteX7" fmla="*/ 0 w 389067"/>
                <a:gd name="connsiteY7" fmla="*/ 14695 h 736470"/>
                <a:gd name="connsiteX0" fmla="*/ 0 w 389067"/>
                <a:gd name="connsiteY0" fmla="*/ 19958 h 741733"/>
                <a:gd name="connsiteX1" fmla="*/ 207380 w 389067"/>
                <a:gd name="connsiteY1" fmla="*/ 0 h 741733"/>
                <a:gd name="connsiteX2" fmla="*/ 305209 w 389067"/>
                <a:gd name="connsiteY2" fmla="*/ 585903 h 741733"/>
                <a:gd name="connsiteX3" fmla="*/ 389067 w 389067"/>
                <a:gd name="connsiteY3" fmla="*/ 581298 h 741733"/>
                <a:gd name="connsiteX4" fmla="*/ 214483 w 389067"/>
                <a:gd name="connsiteY4" fmla="*/ 741733 h 741733"/>
                <a:gd name="connsiteX5" fmla="*/ 31683 w 389067"/>
                <a:gd name="connsiteY5" fmla="*/ 599180 h 741733"/>
                <a:gd name="connsiteX6" fmla="*/ 120148 w 389067"/>
                <a:gd name="connsiteY6" fmla="*/ 585903 h 741733"/>
                <a:gd name="connsiteX7" fmla="*/ 0 w 389067"/>
                <a:gd name="connsiteY7" fmla="*/ 19958 h 741733"/>
                <a:gd name="connsiteX0" fmla="*/ 0 w 368890"/>
                <a:gd name="connsiteY0" fmla="*/ 18947 h 741733"/>
                <a:gd name="connsiteX1" fmla="*/ 187203 w 368890"/>
                <a:gd name="connsiteY1" fmla="*/ 0 h 741733"/>
                <a:gd name="connsiteX2" fmla="*/ 285032 w 368890"/>
                <a:gd name="connsiteY2" fmla="*/ 585903 h 741733"/>
                <a:gd name="connsiteX3" fmla="*/ 368890 w 368890"/>
                <a:gd name="connsiteY3" fmla="*/ 581298 h 741733"/>
                <a:gd name="connsiteX4" fmla="*/ 194306 w 368890"/>
                <a:gd name="connsiteY4" fmla="*/ 741733 h 741733"/>
                <a:gd name="connsiteX5" fmla="*/ 11506 w 368890"/>
                <a:gd name="connsiteY5" fmla="*/ 599180 h 741733"/>
                <a:gd name="connsiteX6" fmla="*/ 99971 w 368890"/>
                <a:gd name="connsiteY6" fmla="*/ 585903 h 741733"/>
                <a:gd name="connsiteX7" fmla="*/ 0 w 368890"/>
                <a:gd name="connsiteY7" fmla="*/ 18947 h 74173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1506 w 368890"/>
                <a:gd name="connsiteY5" fmla="*/ 584550 h 727103"/>
                <a:gd name="connsiteX6" fmla="*/ 99971 w 368890"/>
                <a:gd name="connsiteY6" fmla="*/ 571273 h 727103"/>
                <a:gd name="connsiteX7" fmla="*/ 0 w 368890"/>
                <a:gd name="connsiteY7" fmla="*/ 4317 h 727103"/>
                <a:gd name="connsiteX0" fmla="*/ 0 w 368890"/>
                <a:gd name="connsiteY0" fmla="*/ 4317 h 727103"/>
                <a:gd name="connsiteX1" fmla="*/ 190264 w 368890"/>
                <a:gd name="connsiteY1" fmla="*/ 0 h 727103"/>
                <a:gd name="connsiteX2" fmla="*/ 285032 w 368890"/>
                <a:gd name="connsiteY2" fmla="*/ 571273 h 727103"/>
                <a:gd name="connsiteX3" fmla="*/ 368890 w 368890"/>
                <a:gd name="connsiteY3" fmla="*/ 566668 h 727103"/>
                <a:gd name="connsiteX4" fmla="*/ 194306 w 368890"/>
                <a:gd name="connsiteY4" fmla="*/ 727103 h 727103"/>
                <a:gd name="connsiteX5" fmla="*/ 10684 w 368890"/>
                <a:gd name="connsiteY5" fmla="*/ 567704 h 727103"/>
                <a:gd name="connsiteX6" fmla="*/ 99971 w 368890"/>
                <a:gd name="connsiteY6" fmla="*/ 571273 h 727103"/>
                <a:gd name="connsiteX7" fmla="*/ 0 w 368890"/>
                <a:gd name="connsiteY7" fmla="*/ 4317 h 727103"/>
                <a:gd name="connsiteX0" fmla="*/ 0 w 363912"/>
                <a:gd name="connsiteY0" fmla="*/ 4317 h 727103"/>
                <a:gd name="connsiteX1" fmla="*/ 190264 w 363912"/>
                <a:gd name="connsiteY1" fmla="*/ 0 h 727103"/>
                <a:gd name="connsiteX2" fmla="*/ 285032 w 363912"/>
                <a:gd name="connsiteY2" fmla="*/ 571273 h 727103"/>
                <a:gd name="connsiteX3" fmla="*/ 363912 w 363912"/>
                <a:gd name="connsiteY3" fmla="*/ 585949 h 727103"/>
                <a:gd name="connsiteX4" fmla="*/ 194306 w 363912"/>
                <a:gd name="connsiteY4" fmla="*/ 727103 h 727103"/>
                <a:gd name="connsiteX5" fmla="*/ 10684 w 363912"/>
                <a:gd name="connsiteY5" fmla="*/ 567704 h 727103"/>
                <a:gd name="connsiteX6" fmla="*/ 99971 w 363912"/>
                <a:gd name="connsiteY6" fmla="*/ 571273 h 727103"/>
                <a:gd name="connsiteX7" fmla="*/ 0 w 363912"/>
                <a:gd name="connsiteY7" fmla="*/ 4317 h 727103"/>
                <a:gd name="connsiteX0" fmla="*/ 0 w 358113"/>
                <a:gd name="connsiteY0" fmla="*/ 4317 h 727103"/>
                <a:gd name="connsiteX1" fmla="*/ 190264 w 358113"/>
                <a:gd name="connsiteY1" fmla="*/ 0 h 727103"/>
                <a:gd name="connsiteX2" fmla="*/ 285032 w 358113"/>
                <a:gd name="connsiteY2" fmla="*/ 571273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58113"/>
                <a:gd name="connsiteY0" fmla="*/ 4317 h 727103"/>
                <a:gd name="connsiteX1" fmla="*/ 190264 w 358113"/>
                <a:gd name="connsiteY1" fmla="*/ 0 h 727103"/>
                <a:gd name="connsiteX2" fmla="*/ 273845 w 358113"/>
                <a:gd name="connsiteY2" fmla="*/ 584567 h 727103"/>
                <a:gd name="connsiteX3" fmla="*/ 358113 w 358113"/>
                <a:gd name="connsiteY3" fmla="*/ 588385 h 727103"/>
                <a:gd name="connsiteX4" fmla="*/ 194306 w 358113"/>
                <a:gd name="connsiteY4" fmla="*/ 727103 h 727103"/>
                <a:gd name="connsiteX5" fmla="*/ 10684 w 358113"/>
                <a:gd name="connsiteY5" fmla="*/ 567704 h 727103"/>
                <a:gd name="connsiteX6" fmla="*/ 99971 w 358113"/>
                <a:gd name="connsiteY6" fmla="*/ 571273 h 727103"/>
                <a:gd name="connsiteX7" fmla="*/ 0 w 358113"/>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10684 w 362869"/>
                <a:gd name="connsiteY5" fmla="*/ 567704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2077 w 362869"/>
                <a:gd name="connsiteY5" fmla="*/ 558622 h 727103"/>
                <a:gd name="connsiteX6" fmla="*/ 99971 w 362869"/>
                <a:gd name="connsiteY6" fmla="*/ 571273 h 727103"/>
                <a:gd name="connsiteX7" fmla="*/ 0 w 362869"/>
                <a:gd name="connsiteY7" fmla="*/ 4317 h 727103"/>
                <a:gd name="connsiteX0" fmla="*/ 0 w 362869"/>
                <a:gd name="connsiteY0" fmla="*/ 4317 h 727103"/>
                <a:gd name="connsiteX1" fmla="*/ 190264 w 362869"/>
                <a:gd name="connsiteY1" fmla="*/ 0 h 727103"/>
                <a:gd name="connsiteX2" fmla="*/ 273845 w 362869"/>
                <a:gd name="connsiteY2" fmla="*/ 584567 h 727103"/>
                <a:gd name="connsiteX3" fmla="*/ 362869 w 362869"/>
                <a:gd name="connsiteY3" fmla="*/ 605011 h 727103"/>
                <a:gd name="connsiteX4" fmla="*/ 194306 w 362869"/>
                <a:gd name="connsiteY4" fmla="*/ 727103 h 727103"/>
                <a:gd name="connsiteX5" fmla="*/ 24763 w 362869"/>
                <a:gd name="connsiteY5" fmla="*/ 573252 h 727103"/>
                <a:gd name="connsiteX6" fmla="*/ 99971 w 362869"/>
                <a:gd name="connsiteY6" fmla="*/ 571273 h 727103"/>
                <a:gd name="connsiteX7" fmla="*/ 0 w 362869"/>
                <a:gd name="connsiteY7" fmla="*/ 4317 h 727103"/>
                <a:gd name="connsiteX0" fmla="*/ 0 w 359346"/>
                <a:gd name="connsiteY0" fmla="*/ 4317 h 727103"/>
                <a:gd name="connsiteX1" fmla="*/ 190264 w 359346"/>
                <a:gd name="connsiteY1" fmla="*/ 0 h 727103"/>
                <a:gd name="connsiteX2" fmla="*/ 273845 w 359346"/>
                <a:gd name="connsiteY2" fmla="*/ 584567 h 727103"/>
                <a:gd name="connsiteX3" fmla="*/ 359346 w 359346"/>
                <a:gd name="connsiteY3" fmla="*/ 613653 h 727103"/>
                <a:gd name="connsiteX4" fmla="*/ 194306 w 359346"/>
                <a:gd name="connsiteY4" fmla="*/ 727103 h 727103"/>
                <a:gd name="connsiteX5" fmla="*/ 24763 w 359346"/>
                <a:gd name="connsiteY5" fmla="*/ 573252 h 727103"/>
                <a:gd name="connsiteX6" fmla="*/ 99971 w 359346"/>
                <a:gd name="connsiteY6" fmla="*/ 571273 h 727103"/>
                <a:gd name="connsiteX7" fmla="*/ 0 w 359346"/>
                <a:gd name="connsiteY7" fmla="*/ 4317 h 727103"/>
                <a:gd name="connsiteX0" fmla="*/ 0 w 359346"/>
                <a:gd name="connsiteY0" fmla="*/ 2982 h 725768"/>
                <a:gd name="connsiteX1" fmla="*/ 204137 w 359346"/>
                <a:gd name="connsiteY1" fmla="*/ 0 h 725768"/>
                <a:gd name="connsiteX2" fmla="*/ 273845 w 359346"/>
                <a:gd name="connsiteY2" fmla="*/ 583232 h 725768"/>
                <a:gd name="connsiteX3" fmla="*/ 359346 w 359346"/>
                <a:gd name="connsiteY3" fmla="*/ 612318 h 725768"/>
                <a:gd name="connsiteX4" fmla="*/ 194306 w 359346"/>
                <a:gd name="connsiteY4" fmla="*/ 725768 h 725768"/>
                <a:gd name="connsiteX5" fmla="*/ 24763 w 359346"/>
                <a:gd name="connsiteY5" fmla="*/ 571917 h 725768"/>
                <a:gd name="connsiteX6" fmla="*/ 99971 w 359346"/>
                <a:gd name="connsiteY6" fmla="*/ 569938 h 725768"/>
                <a:gd name="connsiteX7" fmla="*/ 0 w 359346"/>
                <a:gd name="connsiteY7" fmla="*/ 2982 h 725768"/>
                <a:gd name="connsiteX0" fmla="*/ 0 w 357639"/>
                <a:gd name="connsiteY0" fmla="*/ 2982 h 725768"/>
                <a:gd name="connsiteX1" fmla="*/ 204137 w 357639"/>
                <a:gd name="connsiteY1" fmla="*/ 0 h 725768"/>
                <a:gd name="connsiteX2" fmla="*/ 273845 w 357639"/>
                <a:gd name="connsiteY2" fmla="*/ 583232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7639"/>
                <a:gd name="connsiteY0" fmla="*/ 2982 h 725768"/>
                <a:gd name="connsiteX1" fmla="*/ 204137 w 357639"/>
                <a:gd name="connsiteY1" fmla="*/ 0 h 725768"/>
                <a:gd name="connsiteX2" fmla="*/ 266853 w 357639"/>
                <a:gd name="connsiteY2" fmla="*/ 591541 h 725768"/>
                <a:gd name="connsiteX3" fmla="*/ 357639 w 357639"/>
                <a:gd name="connsiteY3" fmla="*/ 607662 h 725768"/>
                <a:gd name="connsiteX4" fmla="*/ 194306 w 357639"/>
                <a:gd name="connsiteY4" fmla="*/ 725768 h 725768"/>
                <a:gd name="connsiteX5" fmla="*/ 24763 w 357639"/>
                <a:gd name="connsiteY5" fmla="*/ 571917 h 725768"/>
                <a:gd name="connsiteX6" fmla="*/ 99971 w 357639"/>
                <a:gd name="connsiteY6" fmla="*/ 569938 h 725768"/>
                <a:gd name="connsiteX7" fmla="*/ 0 w 357639"/>
                <a:gd name="connsiteY7" fmla="*/ 2982 h 725768"/>
                <a:gd name="connsiteX0" fmla="*/ 0 w 353136"/>
                <a:gd name="connsiteY0" fmla="*/ 2982 h 725768"/>
                <a:gd name="connsiteX1" fmla="*/ 204137 w 353136"/>
                <a:gd name="connsiteY1" fmla="*/ 0 h 725768"/>
                <a:gd name="connsiteX2" fmla="*/ 266853 w 353136"/>
                <a:gd name="connsiteY2" fmla="*/ 591541 h 725768"/>
                <a:gd name="connsiteX3" fmla="*/ 353136 w 353136"/>
                <a:gd name="connsiteY3" fmla="*/ 606330 h 725768"/>
                <a:gd name="connsiteX4" fmla="*/ 194306 w 353136"/>
                <a:gd name="connsiteY4" fmla="*/ 725768 h 725768"/>
                <a:gd name="connsiteX5" fmla="*/ 24763 w 353136"/>
                <a:gd name="connsiteY5" fmla="*/ 571917 h 725768"/>
                <a:gd name="connsiteX6" fmla="*/ 99971 w 353136"/>
                <a:gd name="connsiteY6" fmla="*/ 569938 h 725768"/>
                <a:gd name="connsiteX7" fmla="*/ 0 w 353136"/>
                <a:gd name="connsiteY7" fmla="*/ 2982 h 725768"/>
                <a:gd name="connsiteX0" fmla="*/ 0 w 353136"/>
                <a:gd name="connsiteY0" fmla="*/ 2982 h 737458"/>
                <a:gd name="connsiteX1" fmla="*/ 204137 w 353136"/>
                <a:gd name="connsiteY1" fmla="*/ 0 h 737458"/>
                <a:gd name="connsiteX2" fmla="*/ 266853 w 353136"/>
                <a:gd name="connsiteY2" fmla="*/ 591541 h 737458"/>
                <a:gd name="connsiteX3" fmla="*/ 353136 w 353136"/>
                <a:gd name="connsiteY3" fmla="*/ 606330 h 737458"/>
                <a:gd name="connsiteX4" fmla="*/ 166471 w 353136"/>
                <a:gd name="connsiteY4" fmla="*/ 737458 h 737458"/>
                <a:gd name="connsiteX5" fmla="*/ 24763 w 353136"/>
                <a:gd name="connsiteY5" fmla="*/ 571917 h 737458"/>
                <a:gd name="connsiteX6" fmla="*/ 99971 w 353136"/>
                <a:gd name="connsiteY6" fmla="*/ 569938 h 737458"/>
                <a:gd name="connsiteX7" fmla="*/ 0 w 353136"/>
                <a:gd name="connsiteY7" fmla="*/ 2982 h 737458"/>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9971 w 353136"/>
                <a:gd name="connsiteY6" fmla="*/ 569938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4763 w 353136"/>
                <a:gd name="connsiteY5" fmla="*/ 571917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0 w 353136"/>
                <a:gd name="connsiteY0" fmla="*/ 2982 h 735631"/>
                <a:gd name="connsiteX1" fmla="*/ 204137 w 353136"/>
                <a:gd name="connsiteY1" fmla="*/ 0 h 735631"/>
                <a:gd name="connsiteX2" fmla="*/ 266853 w 353136"/>
                <a:gd name="connsiteY2" fmla="*/ 591541 h 735631"/>
                <a:gd name="connsiteX3" fmla="*/ 353136 w 353136"/>
                <a:gd name="connsiteY3" fmla="*/ 606330 h 735631"/>
                <a:gd name="connsiteX4" fmla="*/ 170819 w 353136"/>
                <a:gd name="connsiteY4" fmla="*/ 735631 h 735631"/>
                <a:gd name="connsiteX5" fmla="*/ 21811 w 353136"/>
                <a:gd name="connsiteY5" fmla="*/ 572082 h 735631"/>
                <a:gd name="connsiteX6" fmla="*/ 94224 w 353136"/>
                <a:gd name="connsiteY6" fmla="*/ 573426 h 735631"/>
                <a:gd name="connsiteX7" fmla="*/ 0 w 353136"/>
                <a:gd name="connsiteY7" fmla="*/ 2982 h 735631"/>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182326 w 331325"/>
                <a:gd name="connsiteY1" fmla="*/ 71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09742 w 331325"/>
                <a:gd name="connsiteY1" fmla="*/ 4105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29959 w 331325"/>
                <a:gd name="connsiteY0" fmla="*/ 0 h 735702"/>
                <a:gd name="connsiteX1" fmla="*/ 221491 w 331325"/>
                <a:gd name="connsiteY1" fmla="*/ 5832 h 735702"/>
                <a:gd name="connsiteX2" fmla="*/ 245042 w 331325"/>
                <a:gd name="connsiteY2" fmla="*/ 591612 h 735702"/>
                <a:gd name="connsiteX3" fmla="*/ 331325 w 331325"/>
                <a:gd name="connsiteY3" fmla="*/ 606401 h 735702"/>
                <a:gd name="connsiteX4" fmla="*/ 149008 w 331325"/>
                <a:gd name="connsiteY4" fmla="*/ 735702 h 735702"/>
                <a:gd name="connsiteX5" fmla="*/ 0 w 331325"/>
                <a:gd name="connsiteY5" fmla="*/ 572153 h 735702"/>
                <a:gd name="connsiteX6" fmla="*/ 72413 w 331325"/>
                <a:gd name="connsiteY6" fmla="*/ 573497 h 735702"/>
                <a:gd name="connsiteX7" fmla="*/ 29959 w 331325"/>
                <a:gd name="connsiteY7" fmla="*/ 0 h 735702"/>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40079 w 331325"/>
                <a:gd name="connsiteY0" fmla="*/ 0 h 732214"/>
                <a:gd name="connsiteX1" fmla="*/ 221491 w 331325"/>
                <a:gd name="connsiteY1" fmla="*/ 2344 h 732214"/>
                <a:gd name="connsiteX2" fmla="*/ 245042 w 331325"/>
                <a:gd name="connsiteY2" fmla="*/ 588124 h 732214"/>
                <a:gd name="connsiteX3" fmla="*/ 331325 w 331325"/>
                <a:gd name="connsiteY3" fmla="*/ 602913 h 732214"/>
                <a:gd name="connsiteX4" fmla="*/ 149008 w 331325"/>
                <a:gd name="connsiteY4" fmla="*/ 732214 h 732214"/>
                <a:gd name="connsiteX5" fmla="*/ 0 w 331325"/>
                <a:gd name="connsiteY5" fmla="*/ 568665 h 732214"/>
                <a:gd name="connsiteX6" fmla="*/ 72413 w 331325"/>
                <a:gd name="connsiteY6" fmla="*/ 570009 h 732214"/>
                <a:gd name="connsiteX7" fmla="*/ 40079 w 331325"/>
                <a:gd name="connsiteY7" fmla="*/ 0 h 732214"/>
                <a:gd name="connsiteX0" fmla="*/ 25713 w 316959"/>
                <a:gd name="connsiteY0" fmla="*/ 0 h 732214"/>
                <a:gd name="connsiteX1" fmla="*/ 207125 w 316959"/>
                <a:gd name="connsiteY1" fmla="*/ 2344 h 732214"/>
                <a:gd name="connsiteX2" fmla="*/ 230676 w 316959"/>
                <a:gd name="connsiteY2" fmla="*/ 588124 h 732214"/>
                <a:gd name="connsiteX3" fmla="*/ 316959 w 316959"/>
                <a:gd name="connsiteY3" fmla="*/ 602913 h 732214"/>
                <a:gd name="connsiteX4" fmla="*/ 134642 w 316959"/>
                <a:gd name="connsiteY4" fmla="*/ 732214 h 732214"/>
                <a:gd name="connsiteX5" fmla="*/ 0 w 316959"/>
                <a:gd name="connsiteY5" fmla="*/ 574780 h 732214"/>
                <a:gd name="connsiteX6" fmla="*/ 58047 w 316959"/>
                <a:gd name="connsiteY6" fmla="*/ 570009 h 732214"/>
                <a:gd name="connsiteX7" fmla="*/ 25713 w 316959"/>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047 w 290868"/>
                <a:gd name="connsiteY6" fmla="*/ 570009 h 732214"/>
                <a:gd name="connsiteX7" fmla="*/ 25713 w 290868"/>
                <a:gd name="connsiteY7" fmla="*/ 0 h 732214"/>
                <a:gd name="connsiteX0" fmla="*/ 25713 w 290868"/>
                <a:gd name="connsiteY0" fmla="*/ 0 h 732214"/>
                <a:gd name="connsiteX1" fmla="*/ 207125 w 290868"/>
                <a:gd name="connsiteY1" fmla="*/ 2344 h 732214"/>
                <a:gd name="connsiteX2" fmla="*/ 230676 w 290868"/>
                <a:gd name="connsiteY2" fmla="*/ 588124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5713 w 290868"/>
                <a:gd name="connsiteY0" fmla="*/ 0 h 732214"/>
                <a:gd name="connsiteX1" fmla="*/ 207125 w 290868"/>
                <a:gd name="connsiteY1" fmla="*/ 2344 h 732214"/>
                <a:gd name="connsiteX2" fmla="*/ 227763 w 290868"/>
                <a:gd name="connsiteY2" fmla="*/ 605698 h 732214"/>
                <a:gd name="connsiteX3" fmla="*/ 290868 w 290868"/>
                <a:gd name="connsiteY3" fmla="*/ 613076 h 732214"/>
                <a:gd name="connsiteX4" fmla="*/ 134642 w 290868"/>
                <a:gd name="connsiteY4" fmla="*/ 732214 h 732214"/>
                <a:gd name="connsiteX5" fmla="*/ 0 w 290868"/>
                <a:gd name="connsiteY5" fmla="*/ 574780 h 732214"/>
                <a:gd name="connsiteX6" fmla="*/ 58712 w 290868"/>
                <a:gd name="connsiteY6" fmla="*/ 580107 h 732214"/>
                <a:gd name="connsiteX7" fmla="*/ 25713 w 290868"/>
                <a:gd name="connsiteY7" fmla="*/ 0 h 732214"/>
                <a:gd name="connsiteX0" fmla="*/ 27021 w 292176"/>
                <a:gd name="connsiteY0" fmla="*/ 0 h 732214"/>
                <a:gd name="connsiteX1" fmla="*/ 208433 w 292176"/>
                <a:gd name="connsiteY1" fmla="*/ 2344 h 732214"/>
                <a:gd name="connsiteX2" fmla="*/ 229071 w 292176"/>
                <a:gd name="connsiteY2" fmla="*/ 605698 h 732214"/>
                <a:gd name="connsiteX3" fmla="*/ 292176 w 292176"/>
                <a:gd name="connsiteY3" fmla="*/ 613076 h 732214"/>
                <a:gd name="connsiteX4" fmla="*/ 135950 w 292176"/>
                <a:gd name="connsiteY4" fmla="*/ 732214 h 732214"/>
                <a:gd name="connsiteX5" fmla="*/ 0 w 292176"/>
                <a:gd name="connsiteY5" fmla="*/ 572588 h 732214"/>
                <a:gd name="connsiteX6" fmla="*/ 60020 w 292176"/>
                <a:gd name="connsiteY6" fmla="*/ 580107 h 732214"/>
                <a:gd name="connsiteX7" fmla="*/ 27021 w 292176"/>
                <a:gd name="connsiteY7" fmla="*/ 0 h 732214"/>
                <a:gd name="connsiteX0" fmla="*/ 27021 w 292176"/>
                <a:gd name="connsiteY0" fmla="*/ 0 h 741880"/>
                <a:gd name="connsiteX1" fmla="*/ 208433 w 292176"/>
                <a:gd name="connsiteY1" fmla="*/ 2344 h 741880"/>
                <a:gd name="connsiteX2" fmla="*/ 229071 w 292176"/>
                <a:gd name="connsiteY2" fmla="*/ 605698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08433 w 292176"/>
                <a:gd name="connsiteY1" fmla="*/ 2344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 name="connsiteX0" fmla="*/ 27021 w 292176"/>
                <a:gd name="connsiteY0" fmla="*/ 0 h 741880"/>
                <a:gd name="connsiteX1" fmla="*/ 219860 w 292176"/>
                <a:gd name="connsiteY1" fmla="*/ 8025 h 741880"/>
                <a:gd name="connsiteX2" fmla="*/ 229713 w 292176"/>
                <a:gd name="connsiteY2" fmla="*/ 597792 h 741880"/>
                <a:gd name="connsiteX3" fmla="*/ 292176 w 292176"/>
                <a:gd name="connsiteY3" fmla="*/ 613076 h 741880"/>
                <a:gd name="connsiteX4" fmla="*/ 133679 w 292176"/>
                <a:gd name="connsiteY4" fmla="*/ 741880 h 741880"/>
                <a:gd name="connsiteX5" fmla="*/ 0 w 292176"/>
                <a:gd name="connsiteY5" fmla="*/ 572588 h 741880"/>
                <a:gd name="connsiteX6" fmla="*/ 60020 w 292176"/>
                <a:gd name="connsiteY6" fmla="*/ 580107 h 741880"/>
                <a:gd name="connsiteX7" fmla="*/ 27021 w 292176"/>
                <a:gd name="connsiteY7" fmla="*/ 0 h 7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76" h="741880">
                  <a:moveTo>
                    <a:pt x="27021" y="0"/>
                  </a:moveTo>
                  <a:lnTo>
                    <a:pt x="219860" y="8025"/>
                  </a:lnTo>
                  <a:cubicBezTo>
                    <a:pt x="280882" y="249963"/>
                    <a:pt x="251380" y="518322"/>
                    <a:pt x="229713" y="597792"/>
                  </a:cubicBezTo>
                  <a:lnTo>
                    <a:pt x="292176" y="613076"/>
                  </a:lnTo>
                  <a:lnTo>
                    <a:pt x="133679" y="741880"/>
                  </a:lnTo>
                  <a:lnTo>
                    <a:pt x="0" y="572588"/>
                  </a:lnTo>
                  <a:lnTo>
                    <a:pt x="60020" y="580107"/>
                  </a:lnTo>
                  <a:cubicBezTo>
                    <a:pt x="75298" y="517510"/>
                    <a:pt x="120241" y="243172"/>
                    <a:pt x="27021" y="0"/>
                  </a:cubicBezTo>
                  <a:close/>
                </a:path>
              </a:pathLst>
            </a:custGeom>
            <a:gradFill>
              <a:gsLst>
                <a:gs pos="19000">
                  <a:srgbClr val="FFFFFF">
                    <a:alpha val="56000"/>
                  </a:srgbClr>
                </a:gs>
                <a:gs pos="35000">
                  <a:srgbClr val="FFFFFF"/>
                </a:gs>
                <a:gs pos="0">
                  <a:srgbClr val="FFFFFF">
                    <a:alpha val="0"/>
                  </a:srgbClr>
                </a:gs>
              </a:gsLst>
              <a:lin ang="5400000" scaled="0"/>
            </a:gradFill>
            <a:ln w="25400" cap="flat" cmpd="sng" algn="ctr">
              <a:noFill/>
              <a:prstDash val="solid"/>
            </a:ln>
            <a:effectLst/>
          </p:spPr>
          <p:txBody>
            <a:bodyPr rtlCol="0" anchor="ctr"/>
            <a:lstStyle/>
            <a:p>
              <a:pPr algn="ctr" defTabSz="685800">
                <a:defRPr/>
              </a:pPr>
              <a:endParaRPr lang="en-US" sz="1350" kern="0" dirty="0">
                <a:solidFill>
                  <a:srgbClr val="000000"/>
                </a:solidFill>
                <a:latin typeface="Open Sans"/>
                <a:cs typeface="Open Sans"/>
              </a:endParaRPr>
            </a:p>
          </p:txBody>
        </p:sp>
      </p:grpSp>
      <p:grpSp>
        <p:nvGrpSpPr>
          <p:cNvPr id="5" name="Group 4"/>
          <p:cNvGrpSpPr/>
          <p:nvPr/>
        </p:nvGrpSpPr>
        <p:grpSpPr>
          <a:xfrm>
            <a:off x="5458840" y="1055940"/>
            <a:ext cx="3246120" cy="1026114"/>
            <a:chOff x="5458841" y="1055940"/>
            <a:chExt cx="2835305" cy="1026114"/>
          </a:xfrm>
        </p:grpSpPr>
        <p:sp>
          <p:nvSpPr>
            <p:cNvPr id="72" name="Rounded Rectangle 71"/>
            <p:cNvSpPr/>
            <p:nvPr/>
          </p:nvSpPr>
          <p:spPr>
            <a:xfrm>
              <a:off x="6363378" y="1055940"/>
              <a:ext cx="1930768" cy="1026114"/>
            </a:xfrm>
            <a:prstGeom prst="roundRect">
              <a:avLst>
                <a:gd name="adj" fmla="val 10241"/>
              </a:avLst>
            </a:prstGeom>
            <a:solidFill>
              <a:schemeClr val="bg1"/>
            </a:solidFill>
            <a:ln w="38100">
              <a:solidFill>
                <a:srgbClr val="D9DA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lnSpc>
                  <a:spcPct val="110000"/>
                </a:lnSpc>
                <a:buClr>
                  <a:srgbClr val="000000">
                    <a:lumMod val="50000"/>
                    <a:lumOff val="50000"/>
                  </a:srgbClr>
                </a:buClr>
                <a:buSzPct val="100000"/>
                <a:defRPr/>
              </a:pPr>
              <a:r>
                <a:rPr lang="en-US" kern="0" dirty="0">
                  <a:solidFill>
                    <a:schemeClr val="tx1"/>
                  </a:solidFill>
                  <a:cs typeface="Open Sans"/>
                </a:rPr>
                <a:t> 30 – 75% faster time-to-market</a:t>
              </a:r>
            </a:p>
          </p:txBody>
        </p:sp>
        <p:cxnSp>
          <p:nvCxnSpPr>
            <p:cNvPr id="74" name="Straight Connector 73"/>
            <p:cNvCxnSpPr/>
            <p:nvPr/>
          </p:nvCxnSpPr>
          <p:spPr bwMode="auto">
            <a:xfrm>
              <a:off x="5458841" y="1487988"/>
              <a:ext cx="904538" cy="0"/>
            </a:xfrm>
            <a:prstGeom prst="line">
              <a:avLst/>
            </a:prstGeom>
            <a:solidFill>
              <a:schemeClr val="accent1"/>
            </a:solidFill>
            <a:ln w="38100" cap="flat" cmpd="sng" algn="ctr">
              <a:solidFill>
                <a:schemeClr val="accent5"/>
              </a:solidFill>
              <a:prstDash val="solid"/>
              <a:round/>
              <a:headEnd type="oval" w="med" len="med"/>
              <a:tailEnd type="oval"/>
            </a:ln>
            <a:effectLst/>
          </p:spPr>
        </p:cxnSp>
      </p:grpSp>
      <p:grpSp>
        <p:nvGrpSpPr>
          <p:cNvPr id="4" name="Group 3"/>
          <p:cNvGrpSpPr/>
          <p:nvPr/>
        </p:nvGrpSpPr>
        <p:grpSpPr>
          <a:xfrm>
            <a:off x="601220" y="1109946"/>
            <a:ext cx="3246120" cy="1026114"/>
            <a:chOff x="817581" y="1109946"/>
            <a:chExt cx="2940368" cy="1026114"/>
          </a:xfrm>
        </p:grpSpPr>
        <p:sp>
          <p:nvSpPr>
            <p:cNvPr id="70" name="Rounded Rectangle 69"/>
            <p:cNvSpPr/>
            <p:nvPr/>
          </p:nvSpPr>
          <p:spPr>
            <a:xfrm>
              <a:off x="817581" y="1109946"/>
              <a:ext cx="1927395" cy="1026114"/>
            </a:xfrm>
            <a:prstGeom prst="roundRect">
              <a:avLst>
                <a:gd name="adj" fmla="val 8812"/>
              </a:avLst>
            </a:prstGeom>
            <a:solidFill>
              <a:schemeClr val="bg1"/>
            </a:solidFill>
            <a:ln w="38100">
              <a:solidFill>
                <a:srgbClr val="D9DA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buClr>
                  <a:srgbClr val="000000">
                    <a:lumMod val="50000"/>
                    <a:lumOff val="50000"/>
                  </a:srgbClr>
                </a:buClr>
                <a:buSzPct val="100000"/>
                <a:defRPr/>
              </a:pPr>
              <a:r>
                <a:rPr lang="en-US" kern="0" dirty="0">
                  <a:solidFill>
                    <a:schemeClr val="tx1"/>
                  </a:solidFill>
                  <a:cs typeface="Open Sans"/>
                </a:rPr>
                <a:t>10 – 50% happier,</a:t>
              </a:r>
              <a:br>
                <a:rPr lang="en-US" kern="0" dirty="0">
                  <a:solidFill>
                    <a:schemeClr val="tx1"/>
                  </a:solidFill>
                  <a:cs typeface="Open Sans"/>
                </a:rPr>
              </a:br>
              <a:r>
                <a:rPr lang="en-US" kern="0" dirty="0">
                  <a:solidFill>
                    <a:schemeClr val="tx1"/>
                  </a:solidFill>
                  <a:cs typeface="Open Sans"/>
                </a:rPr>
                <a:t> more motivated employees</a:t>
              </a:r>
            </a:p>
          </p:txBody>
        </p:sp>
        <p:cxnSp>
          <p:nvCxnSpPr>
            <p:cNvPr id="75" name="Straight Connector 74"/>
            <p:cNvCxnSpPr/>
            <p:nvPr/>
          </p:nvCxnSpPr>
          <p:spPr bwMode="auto">
            <a:xfrm>
              <a:off x="2744977" y="1487988"/>
              <a:ext cx="1012972" cy="0"/>
            </a:xfrm>
            <a:prstGeom prst="line">
              <a:avLst/>
            </a:prstGeom>
            <a:solidFill>
              <a:schemeClr val="accent1"/>
            </a:solidFill>
            <a:ln w="38100" cap="flat" cmpd="sng" algn="ctr">
              <a:solidFill>
                <a:schemeClr val="accent2"/>
              </a:solidFill>
              <a:prstDash val="solid"/>
              <a:round/>
              <a:headEnd type="oval" w="med" len="med"/>
              <a:tailEnd type="oval"/>
            </a:ln>
            <a:effectLst/>
          </p:spPr>
        </p:cxnSp>
      </p:grpSp>
      <p:grpSp>
        <p:nvGrpSpPr>
          <p:cNvPr id="7" name="Group 6"/>
          <p:cNvGrpSpPr/>
          <p:nvPr/>
        </p:nvGrpSpPr>
        <p:grpSpPr>
          <a:xfrm>
            <a:off x="601220" y="3054162"/>
            <a:ext cx="3073313" cy="1026114"/>
            <a:chOff x="817581" y="3054162"/>
            <a:chExt cx="2706540" cy="1026114"/>
          </a:xfrm>
        </p:grpSpPr>
        <p:sp>
          <p:nvSpPr>
            <p:cNvPr id="71" name="Rounded Rectangle 70"/>
            <p:cNvSpPr/>
            <p:nvPr/>
          </p:nvSpPr>
          <p:spPr>
            <a:xfrm>
              <a:off x="817581" y="3054162"/>
              <a:ext cx="1927395" cy="1026114"/>
            </a:xfrm>
            <a:prstGeom prst="roundRect">
              <a:avLst>
                <a:gd name="adj" fmla="val 9526"/>
              </a:avLst>
            </a:prstGeom>
            <a:solidFill>
              <a:schemeClr val="bg1"/>
            </a:solidFill>
            <a:ln w="38100">
              <a:solidFill>
                <a:srgbClr val="D9DA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lnSpc>
                  <a:spcPct val="110000"/>
                </a:lnSpc>
                <a:buClr>
                  <a:srgbClr val="000000">
                    <a:lumMod val="50000"/>
                    <a:lumOff val="50000"/>
                  </a:srgbClr>
                </a:buClr>
                <a:buSzPct val="100000"/>
                <a:defRPr/>
              </a:pPr>
              <a:r>
                <a:rPr lang="en-US" kern="0" dirty="0">
                  <a:solidFill>
                    <a:schemeClr val="tx1"/>
                  </a:solidFill>
                  <a:cs typeface="Open Sans"/>
                </a:rPr>
                <a:t>20 – 50% increase in productivity</a:t>
              </a:r>
            </a:p>
          </p:txBody>
        </p:sp>
        <p:cxnSp>
          <p:nvCxnSpPr>
            <p:cNvPr id="76" name="Straight Connector 75"/>
            <p:cNvCxnSpPr/>
            <p:nvPr/>
          </p:nvCxnSpPr>
          <p:spPr bwMode="auto">
            <a:xfrm>
              <a:off x="2744976" y="3702234"/>
              <a:ext cx="779145" cy="0"/>
            </a:xfrm>
            <a:prstGeom prst="line">
              <a:avLst/>
            </a:prstGeom>
            <a:solidFill>
              <a:schemeClr val="accent1"/>
            </a:solidFill>
            <a:ln w="38100" cap="flat" cmpd="sng" algn="ctr">
              <a:solidFill>
                <a:srgbClr val="2F5FAC"/>
              </a:solidFill>
              <a:prstDash val="solid"/>
              <a:round/>
              <a:headEnd type="oval" w="med" len="med"/>
              <a:tailEnd type="oval"/>
            </a:ln>
            <a:effectLst/>
          </p:spPr>
        </p:cxnSp>
      </p:grpSp>
      <p:grpSp>
        <p:nvGrpSpPr>
          <p:cNvPr id="6" name="Group 5"/>
          <p:cNvGrpSpPr/>
          <p:nvPr/>
        </p:nvGrpSpPr>
        <p:grpSpPr>
          <a:xfrm>
            <a:off x="5581305" y="3108168"/>
            <a:ext cx="3101732" cy="1026114"/>
            <a:chOff x="5581305" y="3108168"/>
            <a:chExt cx="2766847" cy="1026114"/>
          </a:xfrm>
        </p:grpSpPr>
        <p:sp>
          <p:nvSpPr>
            <p:cNvPr id="73" name="Rounded Rectangle 72"/>
            <p:cNvSpPr/>
            <p:nvPr/>
          </p:nvSpPr>
          <p:spPr>
            <a:xfrm>
              <a:off x="6417384" y="3108168"/>
              <a:ext cx="1930768" cy="1026114"/>
            </a:xfrm>
            <a:prstGeom prst="roundRect">
              <a:avLst>
                <a:gd name="adj" fmla="val 10955"/>
              </a:avLst>
            </a:prstGeom>
            <a:solidFill>
              <a:schemeClr val="bg1"/>
            </a:solidFill>
            <a:ln w="38100">
              <a:solidFill>
                <a:srgbClr val="D9DA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buClr>
                  <a:srgbClr val="000000">
                    <a:lumMod val="50000"/>
                    <a:lumOff val="50000"/>
                  </a:srgbClr>
                </a:buClr>
                <a:buSzPct val="100000"/>
                <a:defRPr/>
              </a:pPr>
              <a:r>
                <a:rPr lang="en-US" kern="0" dirty="0">
                  <a:solidFill>
                    <a:schemeClr val="tx1"/>
                  </a:solidFill>
                  <a:cs typeface="Open Sans"/>
                </a:rPr>
                <a:t>25 – 75% </a:t>
              </a:r>
              <a:br>
                <a:rPr lang="en-US" kern="0" dirty="0">
                  <a:solidFill>
                    <a:schemeClr val="tx1"/>
                  </a:solidFill>
                  <a:cs typeface="Open Sans"/>
                </a:rPr>
              </a:br>
              <a:r>
                <a:rPr lang="en-US" kern="0" dirty="0">
                  <a:solidFill>
                    <a:schemeClr val="tx1"/>
                  </a:solidFill>
                  <a:cs typeface="Open Sans"/>
                </a:rPr>
                <a:t>defect reduction </a:t>
              </a:r>
            </a:p>
          </p:txBody>
        </p:sp>
        <p:cxnSp>
          <p:nvCxnSpPr>
            <p:cNvPr id="77" name="Straight Connector 76"/>
            <p:cNvCxnSpPr/>
            <p:nvPr/>
          </p:nvCxnSpPr>
          <p:spPr bwMode="auto">
            <a:xfrm>
              <a:off x="5581305" y="3702234"/>
              <a:ext cx="836079" cy="0"/>
            </a:xfrm>
            <a:prstGeom prst="line">
              <a:avLst/>
            </a:prstGeom>
            <a:solidFill>
              <a:schemeClr val="accent1"/>
            </a:solidFill>
            <a:ln w="38100" cap="flat" cmpd="sng" algn="ctr">
              <a:solidFill>
                <a:srgbClr val="03B0F1"/>
              </a:solidFill>
              <a:prstDash val="solid"/>
              <a:round/>
              <a:headEnd type="oval" w="med" len="med"/>
              <a:tailEnd type="oval"/>
            </a:ln>
            <a:effectLst/>
          </p:spPr>
        </p:cxnSp>
      </p:grpSp>
      <p:sp>
        <p:nvSpPr>
          <p:cNvPr id="3" name="TextBox 2">
            <a:hlinkClick r:id="rId17"/>
          </p:cNvPr>
          <p:cNvSpPr txBox="1"/>
          <p:nvPr/>
        </p:nvSpPr>
        <p:spPr>
          <a:xfrm>
            <a:off x="2345762" y="4446011"/>
            <a:ext cx="4333238" cy="338554"/>
          </a:xfrm>
          <a:prstGeom prst="rect">
            <a:avLst/>
          </a:prstGeom>
          <a:noFill/>
        </p:spPr>
        <p:txBody>
          <a:bodyPr wrap="none" rtlCol="0">
            <a:spAutoFit/>
          </a:bodyPr>
          <a:lstStyle/>
          <a:p>
            <a:pPr algn="l"/>
            <a:r>
              <a:rPr lang="en-US" sz="1600" dirty="0">
                <a:cs typeface="Open Sans"/>
              </a:rPr>
              <a:t>See scaledagileframework.com/</a:t>
            </a:r>
            <a:r>
              <a:rPr lang="en-US" sz="1600" b="1" dirty="0">
                <a:cs typeface="Open Sans"/>
              </a:rPr>
              <a:t>case-studies</a:t>
            </a:r>
          </a:p>
        </p:txBody>
      </p:sp>
    </p:spTree>
    <p:extLst>
      <p:ext uri="{BB962C8B-B14F-4D97-AF65-F5344CB8AC3E}">
        <p14:creationId xmlns:p14="http://schemas.microsoft.com/office/powerpoint/2010/main" val="397774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804332" y="898692"/>
            <a:ext cx="7573012" cy="3478150"/>
            <a:chOff x="804332" y="830956"/>
            <a:chExt cx="7573012" cy="3478150"/>
          </a:xfrm>
        </p:grpSpPr>
        <p:pic>
          <p:nvPicPr>
            <p:cNvPr id="4" name="Picture 3" descr="case-study-box-northwes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332" y="833964"/>
              <a:ext cx="1280160" cy="1669594"/>
            </a:xfrm>
            <a:prstGeom prst="rect">
              <a:avLst/>
            </a:prstGeom>
          </p:spPr>
        </p:pic>
        <p:pic>
          <p:nvPicPr>
            <p:cNvPr id="10" name="Picture 9" descr="case-study-box-accentur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1778" y="2639512"/>
              <a:ext cx="1280160" cy="1669594"/>
            </a:xfrm>
            <a:prstGeom prst="rect">
              <a:avLst/>
            </a:prstGeom>
          </p:spPr>
        </p:pic>
        <p:pic>
          <p:nvPicPr>
            <p:cNvPr id="12" name="Picture 11" descr="case-study-box-pole_emploi.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3971" y="2636504"/>
              <a:ext cx="1280160" cy="1669594"/>
            </a:xfrm>
            <a:prstGeom prst="rect">
              <a:avLst/>
            </a:prstGeom>
          </p:spPr>
        </p:pic>
        <p:pic>
          <p:nvPicPr>
            <p:cNvPr id="13" name="Picture 12" descr="Sony.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33083" y="830956"/>
              <a:ext cx="1280160" cy="167520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45762" y="838721"/>
              <a:ext cx="1280160" cy="166959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97184" y="2639312"/>
              <a:ext cx="1280160" cy="166959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4332" y="2639512"/>
              <a:ext cx="1280160" cy="1669593"/>
            </a:xfrm>
            <a:prstGeom prst="rect">
              <a:avLst/>
            </a:prstGeom>
          </p:spPr>
        </p:pic>
        <p:pic>
          <p:nvPicPr>
            <p:cNvPr id="27" name="Picture 26" descr="case-study-box-cisco.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6296" y="833964"/>
              <a:ext cx="1280160" cy="1669594"/>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79509" y="833964"/>
              <a:ext cx="1280160" cy="1669593"/>
            </a:xfrm>
            <a:prstGeom prst="rect">
              <a:avLst/>
            </a:prstGeom>
          </p:spPr>
        </p:pic>
      </p:grpSp>
      <p:sp>
        <p:nvSpPr>
          <p:cNvPr id="29" name="TextBox 28"/>
          <p:cNvSpPr txBox="1"/>
          <p:nvPr/>
        </p:nvSpPr>
        <p:spPr>
          <a:xfrm>
            <a:off x="745067" y="304801"/>
            <a:ext cx="7738533" cy="430887"/>
          </a:xfrm>
          <a:prstGeom prst="rect">
            <a:avLst/>
          </a:prstGeom>
          <a:noFill/>
        </p:spPr>
        <p:txBody>
          <a:bodyPr wrap="square" rtlCol="0">
            <a:spAutoFit/>
          </a:bodyPr>
          <a:lstStyle/>
          <a:p>
            <a:pPr algn="l"/>
            <a:r>
              <a:rPr lang="en-US" sz="1100" dirty="0">
                <a:solidFill>
                  <a:schemeClr val="bg1">
                    <a:lumMod val="50000"/>
                  </a:schemeClr>
                </a:solidFill>
              </a:rPr>
              <a:t>Financial Services / Electronics / Software / Telecom / Retail &amp; Distribution / Government / Healthcare / Insurance / Medical Technology / Pharmaceutical / Media / Manufacturing / COTS Software / Customer Care &amp; Billing / Outsourcing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50759" y="2707048"/>
            <a:ext cx="1280159" cy="1669593"/>
          </a:xfrm>
          <a:prstGeom prst="rect">
            <a:avLst/>
          </a:prstGeom>
        </p:spPr>
      </p:pic>
      <p:sp>
        <p:nvSpPr>
          <p:cNvPr id="17" name="TextBox 16">
            <a:hlinkClick r:id="rId13"/>
          </p:cNvPr>
          <p:cNvSpPr txBox="1"/>
          <p:nvPr/>
        </p:nvSpPr>
        <p:spPr>
          <a:xfrm>
            <a:off x="2345762" y="4446011"/>
            <a:ext cx="4333238" cy="338554"/>
          </a:xfrm>
          <a:prstGeom prst="rect">
            <a:avLst/>
          </a:prstGeom>
          <a:noFill/>
        </p:spPr>
        <p:txBody>
          <a:bodyPr wrap="none" rtlCol="0">
            <a:spAutoFit/>
          </a:bodyPr>
          <a:lstStyle/>
          <a:p>
            <a:pPr algn="l"/>
            <a:r>
              <a:rPr lang="en-US" sz="1600" dirty="0">
                <a:cs typeface="Open Sans"/>
              </a:rPr>
              <a:t>See scaledagileframework.com/</a:t>
            </a:r>
            <a:r>
              <a:rPr lang="en-US" sz="1600" b="1" dirty="0">
                <a:cs typeface="Open Sans"/>
              </a:rPr>
              <a:t>case-studies</a:t>
            </a:r>
          </a:p>
        </p:txBody>
      </p:sp>
    </p:spTree>
    <p:extLst>
      <p:ext uri="{BB962C8B-B14F-4D97-AF65-F5344CB8AC3E}">
        <p14:creationId xmlns:p14="http://schemas.microsoft.com/office/powerpoint/2010/main" val="3725680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63974"/>
            <a:ext cx="9144000" cy="615553"/>
          </a:xfrm>
          <a:prstGeom prst="rect">
            <a:avLst/>
          </a:prstGeom>
          <a:noFill/>
        </p:spPr>
        <p:txBody>
          <a:bodyPr wrap="square" rtlCol="0" anchor="ctr">
            <a:spAutoFit/>
          </a:bodyPr>
          <a:lstStyle/>
          <a:p>
            <a:pPr algn="ctr" eaLnBrk="0" hangingPunct="0">
              <a:spcBef>
                <a:spcPct val="20000"/>
              </a:spcBef>
            </a:pPr>
            <a:r>
              <a:rPr lang="en-US" sz="3400" b="1" dirty="0">
                <a:solidFill>
                  <a:schemeClr val="bg1"/>
                </a:solidFill>
              </a:rPr>
              <a:t>Gain the Knowledge</a:t>
            </a:r>
            <a:endParaRPr lang="en-US" sz="3400" dirty="0">
              <a:solidFill>
                <a:schemeClr val="bg1"/>
              </a:solidFill>
            </a:endParaRPr>
          </a:p>
        </p:txBody>
      </p:sp>
      <p:sp>
        <p:nvSpPr>
          <p:cNvPr id="3" name="Title 2"/>
          <p:cNvSpPr>
            <a:spLocks noGrp="1"/>
          </p:cNvSpPr>
          <p:nvPr>
            <p:ph type="title"/>
          </p:nvPr>
        </p:nvSpPr>
        <p:spPr/>
        <p:txBody>
          <a:bodyPr/>
          <a:lstStyle/>
          <a:p>
            <a:r>
              <a:rPr lang="en-US" dirty="0"/>
              <a:t>Gain the knowledge</a:t>
            </a:r>
          </a:p>
        </p:txBody>
      </p:sp>
    </p:spTree>
    <p:extLst>
      <p:ext uri="{BB962C8B-B14F-4D97-AF65-F5344CB8AC3E}">
        <p14:creationId xmlns:p14="http://schemas.microsoft.com/office/powerpoint/2010/main" val="30140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4563763" y="0"/>
            <a:ext cx="4581144" cy="5148072"/>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11" name="TextBox 10"/>
          <p:cNvSpPr txBox="1"/>
          <p:nvPr/>
        </p:nvSpPr>
        <p:spPr>
          <a:xfrm>
            <a:off x="5566152" y="2051281"/>
            <a:ext cx="3577847" cy="1252651"/>
          </a:xfrm>
          <a:prstGeom prst="rect">
            <a:avLst/>
          </a:prstGeom>
          <a:noFill/>
        </p:spPr>
        <p:txBody>
          <a:bodyPr wrap="square" rtlCol="0">
            <a:spAutoFit/>
          </a:bodyPr>
          <a:lstStyle/>
          <a:p>
            <a:pPr marL="285750" indent="-285750" eaLnBrk="0" hangingPunct="0">
              <a:spcBef>
                <a:spcPct val="20000"/>
              </a:spcBef>
              <a:buFont typeface="Wingdings" charset="2"/>
              <a:buChar char="§"/>
            </a:pPr>
            <a:r>
              <a:rPr lang="en-US" sz="1300" dirty="0">
                <a:solidFill>
                  <a:schemeClr val="bg1"/>
                </a:solidFill>
              </a:rPr>
              <a:t>Leading SAFe</a:t>
            </a:r>
            <a:r>
              <a:rPr lang="en-US" sz="1300" baseline="30000" dirty="0">
                <a:solidFill>
                  <a:schemeClr val="bg1"/>
                </a:solidFill>
              </a:rPr>
              <a:t>®</a:t>
            </a:r>
            <a:r>
              <a:rPr lang="en-US" sz="1300" dirty="0">
                <a:solidFill>
                  <a:schemeClr val="bg1"/>
                </a:solidFill>
              </a:rPr>
              <a:t> </a:t>
            </a:r>
          </a:p>
          <a:p>
            <a:pPr marL="285750" indent="-285750" eaLnBrk="0" hangingPunct="0">
              <a:spcBef>
                <a:spcPct val="20000"/>
              </a:spcBef>
              <a:buFont typeface="Wingdings" charset="2"/>
              <a:buChar char="§"/>
            </a:pPr>
            <a:r>
              <a:rPr lang="en-US" sz="1300" dirty="0">
                <a:solidFill>
                  <a:schemeClr val="bg1"/>
                </a:solidFill>
              </a:rPr>
              <a:t>SAFe</a:t>
            </a:r>
            <a:r>
              <a:rPr lang="en-US" sz="1300" baseline="30000" dirty="0">
                <a:solidFill>
                  <a:schemeClr val="bg1"/>
                </a:solidFill>
              </a:rPr>
              <a:t>®</a:t>
            </a:r>
            <a:r>
              <a:rPr lang="en-US" sz="1300" dirty="0">
                <a:solidFill>
                  <a:schemeClr val="bg1"/>
                </a:solidFill>
              </a:rPr>
              <a:t> for Teams </a:t>
            </a:r>
          </a:p>
          <a:p>
            <a:pPr marL="285750" indent="-285750" eaLnBrk="0" hangingPunct="0">
              <a:spcBef>
                <a:spcPct val="20000"/>
              </a:spcBef>
              <a:buFont typeface="Wingdings" charset="2"/>
              <a:buChar char="§"/>
            </a:pPr>
            <a:r>
              <a:rPr lang="en-US" sz="1300" dirty="0">
                <a:solidFill>
                  <a:schemeClr val="bg1"/>
                </a:solidFill>
              </a:rPr>
              <a:t>SAFe</a:t>
            </a:r>
            <a:r>
              <a:rPr lang="en-US" sz="1300" baseline="30000" dirty="0">
                <a:solidFill>
                  <a:schemeClr val="bg1"/>
                </a:solidFill>
              </a:rPr>
              <a:t>®</a:t>
            </a:r>
            <a:r>
              <a:rPr lang="en-US" sz="1300" dirty="0">
                <a:solidFill>
                  <a:schemeClr val="bg1"/>
                </a:solidFill>
              </a:rPr>
              <a:t> Scrum Master </a:t>
            </a:r>
          </a:p>
          <a:p>
            <a:pPr marL="285750" indent="-285750" eaLnBrk="0" hangingPunct="0">
              <a:spcBef>
                <a:spcPct val="20000"/>
              </a:spcBef>
              <a:buFont typeface="Wingdings" charset="2"/>
              <a:buChar char="§"/>
            </a:pPr>
            <a:r>
              <a:rPr lang="en-US" sz="1300" dirty="0">
                <a:solidFill>
                  <a:schemeClr val="bg1"/>
                </a:solidFill>
              </a:rPr>
              <a:t>SAFe</a:t>
            </a:r>
            <a:r>
              <a:rPr lang="en-US" sz="1300" baseline="30000" dirty="0">
                <a:solidFill>
                  <a:schemeClr val="bg1"/>
                </a:solidFill>
              </a:rPr>
              <a:t>®</a:t>
            </a:r>
            <a:r>
              <a:rPr lang="en-US" sz="1300" dirty="0">
                <a:solidFill>
                  <a:schemeClr val="bg1"/>
                </a:solidFill>
              </a:rPr>
              <a:t> Product Owner/Product Manager</a:t>
            </a:r>
          </a:p>
          <a:p>
            <a:pPr marL="285750" indent="-285750" eaLnBrk="0" hangingPunct="0">
              <a:spcBef>
                <a:spcPct val="20000"/>
              </a:spcBef>
              <a:buFont typeface="Wingdings" charset="2"/>
              <a:buChar char="§"/>
            </a:pPr>
            <a:r>
              <a:rPr lang="en-US" sz="1300" dirty="0">
                <a:solidFill>
                  <a:schemeClr val="bg1"/>
                </a:solidFill>
              </a:rPr>
              <a:t>SAFe</a:t>
            </a:r>
            <a:r>
              <a:rPr lang="en-US" sz="1300" baseline="30000" dirty="0">
                <a:solidFill>
                  <a:schemeClr val="bg1"/>
                </a:solidFill>
              </a:rPr>
              <a:t>®</a:t>
            </a:r>
            <a:r>
              <a:rPr lang="en-US" sz="1300" dirty="0">
                <a:solidFill>
                  <a:schemeClr val="bg1"/>
                </a:solidFill>
              </a:rPr>
              <a:t> DevOps</a:t>
            </a:r>
            <a:endParaRPr lang="en-US" sz="1300" dirty="0">
              <a:solidFill>
                <a:schemeClr val="accent1">
                  <a:lumMod val="40000"/>
                  <a:lumOff val="60000"/>
                </a:schemeClr>
              </a:solidFill>
            </a:endParaRPr>
          </a:p>
        </p:txBody>
      </p:sp>
      <p:sp>
        <p:nvSpPr>
          <p:cNvPr id="12" name="TextBox 11"/>
          <p:cNvSpPr txBox="1"/>
          <p:nvPr/>
        </p:nvSpPr>
        <p:spPr>
          <a:xfrm>
            <a:off x="4769708" y="1560213"/>
            <a:ext cx="4374291" cy="369332"/>
          </a:xfrm>
          <a:prstGeom prst="rect">
            <a:avLst/>
          </a:prstGeom>
          <a:solidFill>
            <a:schemeClr val="accent1">
              <a:lumMod val="60000"/>
              <a:lumOff val="40000"/>
            </a:schemeClr>
          </a:solidFill>
        </p:spPr>
        <p:txBody>
          <a:bodyPr wrap="square" rtlCol="0" anchor="ctr" anchorCtr="0">
            <a:spAutoFit/>
          </a:bodyPr>
          <a:lstStyle/>
          <a:p>
            <a:pPr algn="ctr"/>
            <a:r>
              <a:rPr lang="en-US" dirty="0">
                <a:solidFill>
                  <a:schemeClr val="bg1"/>
                </a:solidFill>
              </a:rPr>
              <a:t>CORE</a:t>
            </a:r>
          </a:p>
        </p:txBody>
      </p:sp>
      <p:sp>
        <p:nvSpPr>
          <p:cNvPr id="13" name="TextBox 12"/>
          <p:cNvSpPr txBox="1"/>
          <p:nvPr/>
        </p:nvSpPr>
        <p:spPr>
          <a:xfrm>
            <a:off x="4769708" y="3373619"/>
            <a:ext cx="4374292" cy="369332"/>
          </a:xfrm>
          <a:prstGeom prst="rect">
            <a:avLst/>
          </a:prstGeom>
          <a:solidFill>
            <a:schemeClr val="accent1">
              <a:lumMod val="60000"/>
              <a:lumOff val="40000"/>
            </a:schemeClr>
          </a:solidFill>
        </p:spPr>
        <p:txBody>
          <a:bodyPr wrap="square" rtlCol="0" anchor="ctr" anchorCtr="0">
            <a:spAutoFit/>
          </a:bodyPr>
          <a:lstStyle/>
          <a:p>
            <a:pPr algn="ctr"/>
            <a:r>
              <a:rPr lang="en-US" dirty="0">
                <a:solidFill>
                  <a:schemeClr val="bg1"/>
                </a:solidFill>
              </a:rPr>
              <a:t>ADVANCED</a:t>
            </a:r>
          </a:p>
        </p:txBody>
      </p:sp>
      <p:sp>
        <p:nvSpPr>
          <p:cNvPr id="14" name="TextBox 13"/>
          <p:cNvSpPr txBox="1"/>
          <p:nvPr/>
        </p:nvSpPr>
        <p:spPr>
          <a:xfrm>
            <a:off x="5560104" y="3868223"/>
            <a:ext cx="3577847" cy="1012585"/>
          </a:xfrm>
          <a:prstGeom prst="rect">
            <a:avLst/>
          </a:prstGeom>
          <a:noFill/>
        </p:spPr>
        <p:txBody>
          <a:bodyPr wrap="square" rtlCol="0">
            <a:spAutoFit/>
          </a:bodyPr>
          <a:lstStyle/>
          <a:p>
            <a:pPr marL="285750" indent="-285750" eaLnBrk="0" hangingPunct="0">
              <a:spcBef>
                <a:spcPct val="20000"/>
              </a:spcBef>
              <a:buFont typeface="Wingdings" charset="2"/>
              <a:buChar char="§"/>
            </a:pPr>
            <a:r>
              <a:rPr lang="en-US" sz="1300" dirty="0">
                <a:solidFill>
                  <a:schemeClr val="bg1"/>
                </a:solidFill>
              </a:rPr>
              <a:t>SAFe</a:t>
            </a:r>
            <a:r>
              <a:rPr lang="en-US" sz="1300" baseline="30000" dirty="0">
                <a:solidFill>
                  <a:schemeClr val="bg1"/>
                </a:solidFill>
              </a:rPr>
              <a:t>®</a:t>
            </a:r>
            <a:r>
              <a:rPr lang="en-US" sz="1300" dirty="0">
                <a:solidFill>
                  <a:schemeClr val="bg1"/>
                </a:solidFill>
              </a:rPr>
              <a:t> Advanced Scrum Master</a:t>
            </a:r>
          </a:p>
          <a:p>
            <a:pPr marL="285750" indent="-285750" eaLnBrk="0" hangingPunct="0">
              <a:spcBef>
                <a:spcPct val="20000"/>
              </a:spcBef>
              <a:buFont typeface="Wingdings" charset="2"/>
              <a:buChar char="§"/>
            </a:pPr>
            <a:r>
              <a:rPr lang="en-US" sz="1300" dirty="0">
                <a:solidFill>
                  <a:schemeClr val="bg1"/>
                </a:solidFill>
              </a:rPr>
              <a:t>Implementing SAFe</a:t>
            </a:r>
            <a:r>
              <a:rPr lang="en-US" sz="1300" baseline="30000" dirty="0">
                <a:solidFill>
                  <a:schemeClr val="bg1"/>
                </a:solidFill>
              </a:rPr>
              <a:t>®</a:t>
            </a:r>
            <a:r>
              <a:rPr lang="en-US" sz="1300" dirty="0">
                <a:solidFill>
                  <a:schemeClr val="bg1"/>
                </a:solidFill>
              </a:rPr>
              <a:t> </a:t>
            </a:r>
          </a:p>
          <a:p>
            <a:pPr marL="285750" indent="-285750" eaLnBrk="0" hangingPunct="0">
              <a:spcBef>
                <a:spcPct val="20000"/>
              </a:spcBef>
              <a:buFont typeface="Wingdings" charset="2"/>
              <a:buChar char="§"/>
            </a:pPr>
            <a:r>
              <a:rPr lang="en-US" sz="1300" dirty="0">
                <a:solidFill>
                  <a:schemeClr val="bg1"/>
                </a:solidFill>
              </a:rPr>
              <a:t>SAFe</a:t>
            </a:r>
            <a:r>
              <a:rPr lang="en-US" sz="1300" baseline="30000" dirty="0">
                <a:solidFill>
                  <a:schemeClr val="bg1"/>
                </a:solidFill>
              </a:rPr>
              <a:t>®</a:t>
            </a:r>
            <a:r>
              <a:rPr lang="en-US" sz="1300" dirty="0">
                <a:solidFill>
                  <a:schemeClr val="bg1"/>
                </a:solidFill>
              </a:rPr>
              <a:t> Release Train Engineer</a:t>
            </a:r>
          </a:p>
          <a:p>
            <a:pPr marL="285750" indent="-285750" eaLnBrk="0" hangingPunct="0">
              <a:spcBef>
                <a:spcPct val="20000"/>
              </a:spcBef>
              <a:buFont typeface="Wingdings" charset="2"/>
              <a:buChar char="§"/>
            </a:pPr>
            <a:r>
              <a:rPr lang="en-US" sz="1300" i="1" dirty="0">
                <a:solidFill>
                  <a:schemeClr val="bg1"/>
                </a:solidFill>
              </a:rPr>
              <a:t>More courses in development</a:t>
            </a:r>
            <a:r>
              <a:rPr lang="en-US" sz="1300" dirty="0">
                <a:solidFill>
                  <a:schemeClr val="bg1"/>
                </a:solidFill>
              </a:rPr>
              <a:t>! </a:t>
            </a:r>
          </a:p>
        </p:txBody>
      </p:sp>
      <p:sp>
        <p:nvSpPr>
          <p:cNvPr id="23" name="TextBox 22"/>
          <p:cNvSpPr txBox="1"/>
          <p:nvPr/>
        </p:nvSpPr>
        <p:spPr>
          <a:xfrm>
            <a:off x="5310329" y="495287"/>
            <a:ext cx="3675173" cy="834074"/>
          </a:xfrm>
          <a:prstGeom prst="rect">
            <a:avLst/>
          </a:prstGeom>
          <a:noFill/>
        </p:spPr>
        <p:txBody>
          <a:bodyPr wrap="square" rtlCol="0">
            <a:spAutoFit/>
          </a:bodyPr>
          <a:lstStyle/>
          <a:p>
            <a:pPr>
              <a:lnSpc>
                <a:spcPct val="120000"/>
              </a:lnSpc>
            </a:pPr>
            <a:r>
              <a:rPr lang="en-US" sz="2000" b="1" dirty="0">
                <a:solidFill>
                  <a:schemeClr val="accent3"/>
                </a:solidFill>
              </a:rPr>
              <a:t>scaledagile.com/learning</a:t>
            </a:r>
            <a:endParaRPr lang="en-US" sz="2000" dirty="0">
              <a:solidFill>
                <a:schemeClr val="accent3"/>
              </a:solidFill>
            </a:endParaRPr>
          </a:p>
          <a:p>
            <a:r>
              <a:rPr lang="en-US" sz="500" b="1" dirty="0">
                <a:solidFill>
                  <a:schemeClr val="bg1"/>
                </a:solidFill>
              </a:rPr>
              <a:t> </a:t>
            </a:r>
          </a:p>
          <a:p>
            <a:pPr>
              <a:lnSpc>
                <a:spcPct val="120000"/>
              </a:lnSpc>
            </a:pPr>
            <a:r>
              <a:rPr lang="en-US" sz="1600" dirty="0">
                <a:solidFill>
                  <a:schemeClr val="bg1"/>
                </a:solidFill>
              </a:rPr>
              <a:t>Scaled Agile’s role-based curriculum:</a:t>
            </a:r>
            <a:endParaRPr lang="en-US" sz="1600" b="1" dirty="0">
              <a:solidFill>
                <a:schemeClr val="bg1"/>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5117497" cy="4835611"/>
          </a:xfrm>
          <a:prstGeom prst="rect">
            <a:avLst/>
          </a:prstGeom>
        </p:spPr>
      </p:pic>
      <p:sp>
        <p:nvSpPr>
          <p:cNvPr id="21" name="TextBox 20"/>
          <p:cNvSpPr txBox="1"/>
          <p:nvPr/>
        </p:nvSpPr>
        <p:spPr>
          <a:xfrm>
            <a:off x="397762" y="292608"/>
            <a:ext cx="7724746" cy="553998"/>
          </a:xfrm>
          <a:prstGeom prst="rect">
            <a:avLst/>
          </a:prstGeom>
          <a:noFill/>
        </p:spPr>
        <p:txBody>
          <a:bodyPr wrap="square" rtlCol="0">
            <a:spAutoFit/>
          </a:bodyPr>
          <a:lstStyle/>
          <a:p>
            <a:pPr algn="l"/>
            <a:r>
              <a:rPr lang="en-US" sz="3000" b="1" dirty="0"/>
              <a:t>Educate yourself</a:t>
            </a:r>
          </a:p>
        </p:txBody>
      </p:sp>
      <p:pic>
        <p:nvPicPr>
          <p:cNvPr id="3" name="Picture 2">
            <a:extLst>
              <a:ext uri="{FF2B5EF4-FFF2-40B4-BE49-F238E27FC236}">
                <a16:creationId xmlns:a16="http://schemas.microsoft.com/office/drawing/2014/main" id="{DCC32B1C-45DE-C944-9989-3FA585CC95B7}"/>
              </a:ext>
            </a:extLst>
          </p:cNvPr>
          <p:cNvPicPr>
            <a:picLocks noChangeAspect="1"/>
          </p:cNvPicPr>
          <p:nvPr/>
        </p:nvPicPr>
        <p:blipFill>
          <a:blip r:embed="rId4"/>
          <a:stretch>
            <a:fillRect/>
          </a:stretch>
        </p:blipFill>
        <p:spPr>
          <a:xfrm>
            <a:off x="59124" y="846606"/>
            <a:ext cx="4607610" cy="4263652"/>
          </a:xfrm>
          <a:prstGeom prst="rect">
            <a:avLst/>
          </a:prstGeom>
        </p:spPr>
      </p:pic>
    </p:spTree>
    <p:extLst>
      <p:ext uri="{BB962C8B-B14F-4D97-AF65-F5344CB8AC3E}">
        <p14:creationId xmlns:p14="http://schemas.microsoft.com/office/powerpoint/2010/main" val="4115031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563763" y="0"/>
            <a:ext cx="4580237" cy="5148072"/>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6" name="TextBox 5"/>
          <p:cNvSpPr txBox="1"/>
          <p:nvPr/>
        </p:nvSpPr>
        <p:spPr>
          <a:xfrm>
            <a:off x="5025081" y="661591"/>
            <a:ext cx="3674076" cy="1728344"/>
          </a:xfrm>
          <a:prstGeom prst="rect">
            <a:avLst/>
          </a:prstGeom>
          <a:noFill/>
        </p:spPr>
        <p:txBody>
          <a:bodyPr wrap="square" rtlCol="0">
            <a:noAutofit/>
          </a:bodyPr>
          <a:lstStyle/>
          <a:p>
            <a:pPr>
              <a:lnSpc>
                <a:spcPts val="2320"/>
              </a:lnSpc>
            </a:pPr>
            <a:r>
              <a:rPr lang="en-US" sz="1600" dirty="0">
                <a:solidFill>
                  <a:schemeClr val="bg1"/>
                </a:solidFill>
              </a:rPr>
              <a:t>Connect with the global SAFe community to advance learning through the SAFe Community Platform (accessible to those who certify), webinars, conferences, and worldwide SAFe Meetups in places like Mumbai, Paris, Chicago, and Mexico City.</a:t>
            </a:r>
          </a:p>
          <a:p>
            <a:pPr>
              <a:lnSpc>
                <a:spcPts val="2320"/>
              </a:lnSpc>
            </a:pPr>
            <a:endParaRPr lang="en-US" sz="1600" dirty="0">
              <a:solidFill>
                <a:schemeClr val="bg1"/>
              </a:solidFill>
            </a:endParaRPr>
          </a:p>
          <a:p>
            <a:pPr>
              <a:lnSpc>
                <a:spcPts val="1720"/>
              </a:lnSpc>
            </a:pPr>
            <a:r>
              <a:rPr lang="en-US" sz="1300" dirty="0">
                <a:solidFill>
                  <a:schemeClr val="bg1"/>
                </a:solidFill>
              </a:rPr>
              <a:t>To find a SAFe Meetup near you, go to </a:t>
            </a:r>
            <a:r>
              <a:rPr lang="en-US" sz="1300" b="1" dirty="0">
                <a:solidFill>
                  <a:schemeClr val="accent3"/>
                </a:solidFill>
              </a:rPr>
              <a:t>scaledagile.com/calendar</a:t>
            </a:r>
            <a:r>
              <a:rPr lang="en-US" sz="1300" dirty="0">
                <a:solidFill>
                  <a:schemeClr val="bg1"/>
                </a:solidFill>
              </a:rPr>
              <a:t> and select </a:t>
            </a:r>
            <a:r>
              <a:rPr lang="en-US" sz="1300" dirty="0">
                <a:solidFill>
                  <a:schemeClr val="accent3"/>
                </a:solidFill>
              </a:rPr>
              <a:t>SAFe Meetup</a:t>
            </a:r>
            <a:r>
              <a:rPr lang="en-US" sz="1300" dirty="0">
                <a:solidFill>
                  <a:schemeClr val="bg1"/>
                </a:solidFill>
              </a:rPr>
              <a:t> from the </a:t>
            </a:r>
            <a:r>
              <a:rPr lang="en-US" sz="1300" i="1" dirty="0">
                <a:solidFill>
                  <a:schemeClr val="bg1"/>
                </a:solidFill>
              </a:rPr>
              <a:t>Event Type </a:t>
            </a:r>
            <a:r>
              <a:rPr lang="en-US" sz="1300" dirty="0">
                <a:solidFill>
                  <a:schemeClr val="bg1"/>
                </a:solidFill>
              </a:rPr>
              <a:t>dropdown menu.</a:t>
            </a:r>
          </a:p>
          <a:p>
            <a:pPr>
              <a:lnSpc>
                <a:spcPts val="1720"/>
              </a:lnSpc>
            </a:pPr>
            <a:endParaRPr lang="en-US" sz="1300" dirty="0">
              <a:solidFill>
                <a:schemeClr val="bg1"/>
              </a:solidFill>
            </a:endParaRPr>
          </a:p>
          <a:p>
            <a:pPr>
              <a:lnSpc>
                <a:spcPts val="1720"/>
              </a:lnSpc>
            </a:pPr>
            <a:r>
              <a:rPr lang="en-US" sz="1300" dirty="0">
                <a:solidFill>
                  <a:schemeClr val="bg1"/>
                </a:solidFill>
              </a:rPr>
              <a:t>Attend the world’s largest gathering of SAFe professionals at the Global and Regional SAFe Summit events. Details at </a:t>
            </a:r>
            <a:r>
              <a:rPr lang="en-US" sz="1300" b="1" dirty="0" err="1">
                <a:solidFill>
                  <a:schemeClr val="accent3"/>
                </a:solidFill>
              </a:rPr>
              <a:t>safesummit.com</a:t>
            </a:r>
            <a:r>
              <a:rPr lang="en-US" sz="1300" dirty="0">
                <a:solidFill>
                  <a:schemeClr val="bg1"/>
                </a:solidFill>
              </a:rPr>
              <a:t>.</a:t>
            </a:r>
          </a:p>
          <a:p>
            <a:pPr>
              <a:lnSpc>
                <a:spcPts val="1720"/>
              </a:lnSpc>
            </a:pPr>
            <a:endParaRPr lang="en-US" sz="1300" dirty="0">
              <a:solidFill>
                <a:schemeClr val="bg1"/>
              </a:solidFill>
            </a:endParaRPr>
          </a:p>
        </p:txBody>
      </p:sp>
      <p:sp>
        <p:nvSpPr>
          <p:cNvPr id="4" name="TextBox 3"/>
          <p:cNvSpPr txBox="1"/>
          <p:nvPr/>
        </p:nvSpPr>
        <p:spPr>
          <a:xfrm>
            <a:off x="397762" y="793103"/>
            <a:ext cx="7724746" cy="1015663"/>
          </a:xfrm>
          <a:prstGeom prst="rect">
            <a:avLst/>
          </a:prstGeom>
          <a:noFill/>
        </p:spPr>
        <p:txBody>
          <a:bodyPr wrap="square" rtlCol="0">
            <a:spAutoFit/>
          </a:bodyPr>
          <a:lstStyle/>
          <a:p>
            <a:pPr algn="l"/>
            <a:r>
              <a:rPr lang="en-US" sz="3000" b="1" dirty="0"/>
              <a:t>Learn from the</a:t>
            </a:r>
          </a:p>
          <a:p>
            <a:pPr algn="l"/>
            <a:r>
              <a:rPr lang="en-US" sz="3000" b="1" dirty="0"/>
              <a:t>community</a:t>
            </a:r>
          </a:p>
        </p:txBody>
      </p:sp>
      <p:pic>
        <p:nvPicPr>
          <p:cNvPr id="11" name="Picture 10"/>
          <p:cNvPicPr>
            <a:picLocks noChangeAspect="1"/>
          </p:cNvPicPr>
          <p:nvPr/>
        </p:nvPicPr>
        <p:blipFill>
          <a:blip r:embed="rId3" cstate="print">
            <a:alphaModFix amt="23000"/>
            <a:extLst>
              <a:ext uri="{28A0092B-C50C-407E-A947-70E740481C1C}">
                <a14:useLocalDpi xmlns:a14="http://schemas.microsoft.com/office/drawing/2010/main"/>
              </a:ext>
            </a:extLst>
          </a:blip>
          <a:stretch>
            <a:fillRect/>
          </a:stretch>
        </p:blipFill>
        <p:spPr>
          <a:xfrm>
            <a:off x="89710" y="2389935"/>
            <a:ext cx="4349578" cy="2079232"/>
          </a:xfrm>
          <a:prstGeom prst="rect">
            <a:avLst/>
          </a:prstGeom>
        </p:spPr>
      </p:pic>
      <p:sp>
        <p:nvSpPr>
          <p:cNvPr id="7" name="TextBox 6"/>
          <p:cNvSpPr txBox="1"/>
          <p:nvPr/>
        </p:nvSpPr>
        <p:spPr>
          <a:xfrm>
            <a:off x="558524" y="2465384"/>
            <a:ext cx="2628668" cy="1184940"/>
          </a:xfrm>
          <a:prstGeom prst="rect">
            <a:avLst/>
          </a:prstGeom>
          <a:noFill/>
        </p:spPr>
        <p:txBody>
          <a:bodyPr wrap="square" rtlCol="0">
            <a:spAutoFit/>
          </a:bodyPr>
          <a:lstStyle/>
          <a:p>
            <a:r>
              <a:rPr lang="en-US" sz="4500" dirty="0">
                <a:solidFill>
                  <a:schemeClr val="accent1"/>
                </a:solidFill>
              </a:rPr>
              <a:t>250,000+ </a:t>
            </a:r>
          </a:p>
          <a:p>
            <a:r>
              <a:rPr lang="en-US" sz="2600" dirty="0">
                <a:solidFill>
                  <a:schemeClr val="accent1"/>
                </a:solidFill>
              </a:rPr>
              <a:t>trained in SAFe </a:t>
            </a:r>
          </a:p>
        </p:txBody>
      </p:sp>
      <p:pic>
        <p:nvPicPr>
          <p:cNvPr id="12" name="Picture 11" descr="cert_mark_SAFe_certified_large_300px.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7033" y="2579454"/>
            <a:ext cx="882954" cy="882954"/>
          </a:xfrm>
          <a:prstGeom prst="rect">
            <a:avLst/>
          </a:prstGeom>
        </p:spPr>
      </p:pic>
    </p:spTree>
    <p:extLst>
      <p:ext uri="{BB962C8B-B14F-4D97-AF65-F5344CB8AC3E}">
        <p14:creationId xmlns:p14="http://schemas.microsoft.com/office/powerpoint/2010/main" val="215382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mt="36000"/>
            <a:extLst>
              <a:ext uri="{BEBA8EAE-BF5A-486C-A8C5-ECC9F3942E4B}">
                <a14:imgProps xmlns:a14="http://schemas.microsoft.com/office/drawing/2010/main">
                  <a14:imgLayer r:embed="rId4">
                    <a14:imgEffect>
                      <a14:sharpenSoften amount="3000"/>
                    </a14:imgEffect>
                  </a14:imgLayer>
                </a14:imgProps>
              </a:ext>
              <a:ext uri="{28A0092B-C50C-407E-A947-70E740481C1C}">
                <a14:useLocalDpi xmlns:a14="http://schemas.microsoft.com/office/drawing/2010/main"/>
              </a:ext>
            </a:extLst>
          </a:blip>
          <a:srcRect/>
          <a:stretch/>
        </p:blipFill>
        <p:spPr>
          <a:xfrm>
            <a:off x="3605921" y="1109891"/>
            <a:ext cx="5538080" cy="2795536"/>
          </a:xfrm>
          <a:prstGeom prst="rect">
            <a:avLst/>
          </a:prstGeom>
        </p:spPr>
      </p:pic>
      <p:sp>
        <p:nvSpPr>
          <p:cNvPr id="3" name="Content Placeholder 2"/>
          <p:cNvSpPr>
            <a:spLocks noGrp="1"/>
          </p:cNvSpPr>
          <p:nvPr>
            <p:ph idx="4294967295"/>
          </p:nvPr>
        </p:nvSpPr>
        <p:spPr>
          <a:xfrm>
            <a:off x="0" y="685800"/>
            <a:ext cx="4386263" cy="1760538"/>
          </a:xfrm>
          <a:noFill/>
          <a:ln w="9525">
            <a:noFill/>
            <a:miter lim="800000"/>
            <a:headEnd/>
            <a:tailEnd/>
          </a:ln>
        </p:spPr>
        <p:txBody>
          <a:bodyPr vert="horz" wrap="square" lIns="0" tIns="0" rIns="0" bIns="0" numCol="1" anchor="t" anchorCtr="0" compatLnSpc="1">
            <a:prstTxWarp prst="textNoShape">
              <a:avLst/>
            </a:prstTxWarp>
            <a:noAutofit/>
          </a:bodyPr>
          <a:lstStyle/>
          <a:p>
            <a:pPr marL="0" indent="0">
              <a:spcBef>
                <a:spcPts val="600"/>
              </a:spcBef>
              <a:spcAft>
                <a:spcPts val="600"/>
              </a:spcAft>
              <a:buNone/>
            </a:pPr>
            <a:endParaRPr lang="en-US" sz="1400" b="1" dirty="0"/>
          </a:p>
          <a:p>
            <a:pPr marL="0" indent="0">
              <a:spcBef>
                <a:spcPts val="600"/>
              </a:spcBef>
              <a:spcAft>
                <a:spcPts val="600"/>
              </a:spcAft>
              <a:buNone/>
            </a:pPr>
            <a:endParaRPr lang="en-US" sz="1400" dirty="0"/>
          </a:p>
          <a:p>
            <a:pPr marL="0" indent="0">
              <a:spcBef>
                <a:spcPts val="600"/>
              </a:spcBef>
              <a:spcAft>
                <a:spcPts val="600"/>
              </a:spcAft>
              <a:buNone/>
            </a:pPr>
            <a:endParaRPr lang="en-US" sz="1600" dirty="0"/>
          </a:p>
          <a:p>
            <a:pPr marL="0" indent="0">
              <a:spcBef>
                <a:spcPts val="600"/>
              </a:spcBef>
              <a:spcAft>
                <a:spcPts val="600"/>
              </a:spcAft>
              <a:buNone/>
            </a:pPr>
            <a:endParaRPr lang="en-US" sz="1600" dirty="0"/>
          </a:p>
          <a:p>
            <a:pPr marL="0" indent="0">
              <a:spcBef>
                <a:spcPts val="600"/>
              </a:spcBef>
              <a:spcAft>
                <a:spcPts val="600"/>
              </a:spcAft>
              <a:buNone/>
            </a:pPr>
            <a:endParaRPr lang="en-US" sz="1800" dirty="0">
              <a:solidFill>
                <a:schemeClr val="tx1"/>
              </a:solidFill>
            </a:endParaRPr>
          </a:p>
          <a:p>
            <a:pPr marL="0" indent="0">
              <a:spcBef>
                <a:spcPts val="600"/>
              </a:spcBef>
              <a:spcAft>
                <a:spcPts val="600"/>
              </a:spcAft>
              <a:buNone/>
            </a:pPr>
            <a:endParaRPr lang="en-US" sz="1800" dirty="0">
              <a:solidFill>
                <a:schemeClr val="tx1"/>
              </a:solidFill>
            </a:endParaRPr>
          </a:p>
        </p:txBody>
      </p:sp>
      <p:sp>
        <p:nvSpPr>
          <p:cNvPr id="7" name="TextBox 6"/>
          <p:cNvSpPr txBox="1"/>
          <p:nvPr/>
        </p:nvSpPr>
        <p:spPr>
          <a:xfrm>
            <a:off x="397762" y="1701463"/>
            <a:ext cx="3583688" cy="2980303"/>
          </a:xfrm>
          <a:prstGeom prst="rect">
            <a:avLst/>
          </a:prstGeom>
          <a:noFill/>
        </p:spPr>
        <p:txBody>
          <a:bodyPr wrap="square" rtlCol="0">
            <a:spAutoFit/>
          </a:bodyPr>
          <a:lstStyle/>
          <a:p>
            <a:pPr>
              <a:lnSpc>
                <a:spcPts val="2320"/>
              </a:lnSpc>
            </a:pPr>
            <a:r>
              <a:rPr lang="en-US" sz="1600" dirty="0"/>
              <a:t>Access worldwide SAFe expertise and support through the Scaled Agile Partner Network: </a:t>
            </a:r>
          </a:p>
          <a:p>
            <a:endParaRPr lang="en-US" sz="1600" dirty="0"/>
          </a:p>
          <a:p>
            <a:pPr marL="285750" indent="-285750">
              <a:spcBef>
                <a:spcPts val="600"/>
              </a:spcBef>
              <a:spcAft>
                <a:spcPts val="600"/>
              </a:spcAft>
              <a:buFont typeface="Arial" charset="0"/>
              <a:buChar char="•"/>
            </a:pPr>
            <a:r>
              <a:rPr lang="en-US" sz="1300" dirty="0"/>
              <a:t>Training and coaching for all SAFe roles </a:t>
            </a:r>
          </a:p>
          <a:p>
            <a:pPr marL="285750" indent="-285750">
              <a:spcBef>
                <a:spcPts val="600"/>
              </a:spcBef>
              <a:spcAft>
                <a:spcPts val="600"/>
              </a:spcAft>
              <a:buFont typeface="Arial" charset="0"/>
              <a:buChar char="•"/>
            </a:pPr>
            <a:r>
              <a:rPr lang="en-US" sz="1300" dirty="0"/>
              <a:t>Implementation and consulting services across industries and disciplines</a:t>
            </a:r>
          </a:p>
          <a:p>
            <a:pPr marL="285750" indent="-285750" fontAlgn="t">
              <a:spcBef>
                <a:spcPts val="600"/>
              </a:spcBef>
              <a:spcAft>
                <a:spcPts val="600"/>
              </a:spcAft>
              <a:buFont typeface="Arial" charset="0"/>
              <a:buChar char="•"/>
            </a:pPr>
            <a:r>
              <a:rPr lang="en-US" sz="1300" dirty="0"/>
              <a:t>Platforms for SAFe automation, visibility, and flow</a:t>
            </a:r>
          </a:p>
          <a:p>
            <a:pPr marL="285750" indent="-285750">
              <a:lnSpc>
                <a:spcPts val="2320"/>
              </a:lnSpc>
              <a:buFont typeface="Arial" charset="0"/>
              <a:buChar char="•"/>
            </a:pPr>
            <a:endParaRPr lang="en-US" sz="1600" dirty="0"/>
          </a:p>
        </p:txBody>
      </p:sp>
      <p:sp>
        <p:nvSpPr>
          <p:cNvPr id="9" name="TextBox 8"/>
          <p:cNvSpPr txBox="1"/>
          <p:nvPr/>
        </p:nvSpPr>
        <p:spPr>
          <a:xfrm>
            <a:off x="397762" y="470282"/>
            <a:ext cx="7724746" cy="1015663"/>
          </a:xfrm>
          <a:prstGeom prst="rect">
            <a:avLst/>
          </a:prstGeom>
          <a:noFill/>
        </p:spPr>
        <p:txBody>
          <a:bodyPr wrap="square" rtlCol="0">
            <a:spAutoFit/>
          </a:bodyPr>
          <a:lstStyle/>
          <a:p>
            <a:pPr algn="l"/>
            <a:r>
              <a:rPr lang="en-US" sz="3000" b="1" dirty="0"/>
              <a:t>Get help </a:t>
            </a:r>
          </a:p>
          <a:p>
            <a:pPr algn="l"/>
            <a:r>
              <a:rPr lang="en-US" sz="3000" b="1" dirty="0"/>
              <a:t>to ensure success</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27985" t="33181" r="28056" b="42254"/>
          <a:stretch/>
        </p:blipFill>
        <p:spPr>
          <a:xfrm>
            <a:off x="5446826" y="3782577"/>
            <a:ext cx="2321733" cy="976685"/>
          </a:xfrm>
          <a:prstGeom prst="rect">
            <a:avLst/>
          </a:prstGeom>
        </p:spPr>
      </p:pic>
      <p:sp>
        <p:nvSpPr>
          <p:cNvPr id="5" name="TextBox 4"/>
          <p:cNvSpPr txBox="1"/>
          <p:nvPr/>
        </p:nvSpPr>
        <p:spPr>
          <a:xfrm>
            <a:off x="5040166" y="1904945"/>
            <a:ext cx="3135052" cy="1754326"/>
          </a:xfrm>
          <a:prstGeom prst="rect">
            <a:avLst/>
          </a:prstGeom>
          <a:noFill/>
        </p:spPr>
        <p:txBody>
          <a:bodyPr wrap="square" rtlCol="0">
            <a:spAutoFit/>
          </a:bodyPr>
          <a:lstStyle/>
          <a:p>
            <a:pPr algn="ctr"/>
            <a:r>
              <a:rPr lang="en-US" sz="4500" dirty="0">
                <a:solidFill>
                  <a:schemeClr val="accent1"/>
                </a:solidFill>
              </a:rPr>
              <a:t>180+</a:t>
            </a:r>
            <a:br>
              <a:rPr lang="en-US" sz="4500" dirty="0">
                <a:solidFill>
                  <a:schemeClr val="accent1"/>
                </a:solidFill>
              </a:rPr>
            </a:br>
            <a:r>
              <a:rPr lang="en-US" sz="4500" dirty="0">
                <a:solidFill>
                  <a:schemeClr val="accent1"/>
                </a:solidFill>
              </a:rPr>
              <a:t>Partners</a:t>
            </a:r>
            <a:br>
              <a:rPr lang="en-US" sz="4500" dirty="0">
                <a:solidFill>
                  <a:schemeClr val="accent1"/>
                </a:solidFill>
              </a:rPr>
            </a:br>
            <a:r>
              <a:rPr lang="en-US" dirty="0">
                <a:solidFill>
                  <a:schemeClr val="accent1"/>
                </a:solidFill>
              </a:rPr>
              <a:t>in 50 countries &amp; 350 cities</a:t>
            </a:r>
          </a:p>
        </p:txBody>
      </p:sp>
      <p:sp>
        <p:nvSpPr>
          <p:cNvPr id="13" name="TextBox 12"/>
          <p:cNvSpPr txBox="1"/>
          <p:nvPr/>
        </p:nvSpPr>
        <p:spPr>
          <a:xfrm>
            <a:off x="4336577" y="599049"/>
            <a:ext cx="4542230" cy="427746"/>
          </a:xfrm>
          <a:prstGeom prst="rect">
            <a:avLst/>
          </a:prstGeom>
          <a:noFill/>
        </p:spPr>
        <p:txBody>
          <a:bodyPr wrap="square" rtlCol="0">
            <a:spAutoFit/>
          </a:bodyPr>
          <a:lstStyle/>
          <a:p>
            <a:pPr algn="ctr">
              <a:lnSpc>
                <a:spcPct val="120000"/>
              </a:lnSpc>
            </a:pPr>
            <a:r>
              <a:rPr lang="en-US" sz="2000" b="1" dirty="0">
                <a:solidFill>
                  <a:schemeClr val="accent3">
                    <a:lumMod val="75000"/>
                  </a:schemeClr>
                </a:solidFill>
              </a:rPr>
              <a:t>scaledagile.com/partner-directory</a:t>
            </a:r>
            <a:endParaRPr lang="en-US" sz="500" b="1" dirty="0">
              <a:solidFill>
                <a:schemeClr val="accent3">
                  <a:lumMod val="75000"/>
                </a:schemeClr>
              </a:solidFill>
            </a:endParaRPr>
          </a:p>
        </p:txBody>
      </p:sp>
    </p:spTree>
    <p:extLst>
      <p:ext uri="{BB962C8B-B14F-4D97-AF65-F5344CB8AC3E}">
        <p14:creationId xmlns:p14="http://schemas.microsoft.com/office/powerpoint/2010/main" val="396609999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563763" y="0"/>
            <a:ext cx="4581144" cy="5148072"/>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6" name="TextBox 5"/>
          <p:cNvSpPr txBox="1"/>
          <p:nvPr/>
        </p:nvSpPr>
        <p:spPr>
          <a:xfrm>
            <a:off x="5335043" y="1914601"/>
            <a:ext cx="2660821" cy="1728344"/>
          </a:xfrm>
          <a:prstGeom prst="rect">
            <a:avLst/>
          </a:prstGeom>
          <a:noFill/>
        </p:spPr>
        <p:txBody>
          <a:bodyPr wrap="square" rtlCol="0">
            <a:noAutofit/>
          </a:bodyPr>
          <a:lstStyle/>
          <a:p>
            <a:pPr marL="285750" indent="-285750">
              <a:lnSpc>
                <a:spcPct val="120000"/>
              </a:lnSpc>
              <a:spcAft>
                <a:spcPts val="600"/>
              </a:spcAft>
              <a:buFont typeface="Wingdings" charset="2"/>
              <a:buChar char="§"/>
            </a:pPr>
            <a:r>
              <a:rPr lang="en-US" sz="1600" dirty="0">
                <a:solidFill>
                  <a:schemeClr val="bg1"/>
                </a:solidFill>
              </a:rPr>
              <a:t>Articles</a:t>
            </a:r>
          </a:p>
          <a:p>
            <a:pPr marL="285750" indent="-285750">
              <a:lnSpc>
                <a:spcPct val="120000"/>
              </a:lnSpc>
              <a:spcAft>
                <a:spcPts val="600"/>
              </a:spcAft>
              <a:buFont typeface="Wingdings" charset="2"/>
              <a:buChar char="§"/>
            </a:pPr>
            <a:r>
              <a:rPr lang="en-US" sz="1600" dirty="0">
                <a:solidFill>
                  <a:schemeClr val="bg1"/>
                </a:solidFill>
              </a:rPr>
              <a:t>Guidance</a:t>
            </a:r>
          </a:p>
          <a:p>
            <a:pPr marL="285750" indent="-285750">
              <a:lnSpc>
                <a:spcPct val="120000"/>
              </a:lnSpc>
              <a:spcAft>
                <a:spcPts val="600"/>
              </a:spcAft>
              <a:buFont typeface="Wingdings" charset="2"/>
              <a:buChar char="§"/>
            </a:pPr>
            <a:r>
              <a:rPr lang="en-US" sz="1600" dirty="0">
                <a:solidFill>
                  <a:schemeClr val="bg1"/>
                </a:solidFill>
              </a:rPr>
              <a:t>Presentations</a:t>
            </a:r>
          </a:p>
          <a:p>
            <a:pPr marL="285750" indent="-285750">
              <a:lnSpc>
                <a:spcPct val="120000"/>
              </a:lnSpc>
              <a:spcAft>
                <a:spcPts val="600"/>
              </a:spcAft>
              <a:buFont typeface="Wingdings" charset="2"/>
              <a:buChar char="§"/>
            </a:pPr>
            <a:r>
              <a:rPr lang="en-US" sz="1600" dirty="0">
                <a:solidFill>
                  <a:schemeClr val="bg1"/>
                </a:solidFill>
              </a:rPr>
              <a:t>White papers</a:t>
            </a:r>
          </a:p>
          <a:p>
            <a:pPr marL="285750" indent="-285750">
              <a:lnSpc>
                <a:spcPct val="120000"/>
              </a:lnSpc>
              <a:spcAft>
                <a:spcPts val="600"/>
              </a:spcAft>
              <a:buFont typeface="Wingdings" charset="2"/>
              <a:buChar char="§"/>
            </a:pPr>
            <a:r>
              <a:rPr lang="en-US" sz="1600" dirty="0">
                <a:solidFill>
                  <a:schemeClr val="bg1"/>
                </a:solidFill>
              </a:rPr>
              <a:t>Videos</a:t>
            </a:r>
          </a:p>
          <a:p>
            <a:pPr marL="285750" indent="-285750">
              <a:lnSpc>
                <a:spcPct val="120000"/>
              </a:lnSpc>
              <a:spcAft>
                <a:spcPts val="600"/>
              </a:spcAft>
              <a:buFont typeface="Wingdings" charset="2"/>
              <a:buChar char="§"/>
            </a:pPr>
            <a:r>
              <a:rPr lang="en-US" sz="1600" dirty="0">
                <a:solidFill>
                  <a:schemeClr val="bg1"/>
                </a:solidFill>
              </a:rPr>
              <a:t>Case studies</a:t>
            </a:r>
          </a:p>
        </p:txBody>
      </p:sp>
      <p:pic>
        <p:nvPicPr>
          <p:cNvPr id="5" name="Picture 4" descr="sit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384" y="1584782"/>
            <a:ext cx="4522662" cy="3286778"/>
          </a:xfrm>
          <a:prstGeom prst="rect">
            <a:avLst/>
          </a:prstGeom>
        </p:spPr>
      </p:pic>
      <p:sp>
        <p:nvSpPr>
          <p:cNvPr id="4" name="TextBox 3"/>
          <p:cNvSpPr txBox="1"/>
          <p:nvPr/>
        </p:nvSpPr>
        <p:spPr>
          <a:xfrm>
            <a:off x="397762" y="292608"/>
            <a:ext cx="7724746" cy="1015663"/>
          </a:xfrm>
          <a:prstGeom prst="rect">
            <a:avLst/>
          </a:prstGeom>
          <a:noFill/>
        </p:spPr>
        <p:txBody>
          <a:bodyPr wrap="square" rtlCol="0">
            <a:spAutoFit/>
          </a:bodyPr>
          <a:lstStyle/>
          <a:p>
            <a:pPr algn="l"/>
            <a:r>
              <a:rPr lang="en-US" sz="3000" b="1" dirty="0"/>
              <a:t>Start your journey: </a:t>
            </a:r>
          </a:p>
          <a:p>
            <a:pPr algn="l"/>
            <a:r>
              <a:rPr lang="en-US" sz="3000" b="1" dirty="0"/>
              <a:t>explore SAFe</a:t>
            </a:r>
          </a:p>
        </p:txBody>
      </p:sp>
      <p:sp>
        <p:nvSpPr>
          <p:cNvPr id="9" name="TextBox 8"/>
          <p:cNvSpPr txBox="1"/>
          <p:nvPr/>
        </p:nvSpPr>
        <p:spPr>
          <a:xfrm>
            <a:off x="5310329" y="600867"/>
            <a:ext cx="3675173" cy="1121333"/>
          </a:xfrm>
          <a:prstGeom prst="rect">
            <a:avLst/>
          </a:prstGeom>
          <a:noFill/>
        </p:spPr>
        <p:txBody>
          <a:bodyPr wrap="square" rtlCol="0">
            <a:spAutoFit/>
          </a:bodyPr>
          <a:lstStyle/>
          <a:p>
            <a:pPr>
              <a:lnSpc>
                <a:spcPct val="120000"/>
              </a:lnSpc>
            </a:pPr>
            <a:r>
              <a:rPr lang="en-US" sz="2000" b="1" dirty="0">
                <a:solidFill>
                  <a:schemeClr val="accent3"/>
                </a:solidFill>
              </a:rPr>
              <a:t>scaledagileframework.com</a:t>
            </a:r>
            <a:endParaRPr lang="en-US" sz="2000" dirty="0">
              <a:solidFill>
                <a:schemeClr val="accent3"/>
              </a:solidFill>
            </a:endParaRPr>
          </a:p>
          <a:p>
            <a:r>
              <a:rPr lang="en-US" sz="500" b="1" dirty="0">
                <a:solidFill>
                  <a:schemeClr val="bg1"/>
                </a:solidFill>
              </a:rPr>
              <a:t> </a:t>
            </a:r>
          </a:p>
          <a:p>
            <a:pPr>
              <a:lnSpc>
                <a:spcPct val="120000"/>
              </a:lnSpc>
            </a:pPr>
            <a:r>
              <a:rPr lang="en-US" sz="1600" dirty="0">
                <a:solidFill>
                  <a:schemeClr val="bg1"/>
                </a:solidFill>
              </a:rPr>
              <a:t>Explore the SAFe knowledge base and find free resources:</a:t>
            </a:r>
            <a:endParaRPr lang="en-US" sz="1600" b="1" dirty="0">
              <a:solidFill>
                <a:schemeClr val="bg1"/>
              </a:solidFill>
            </a:endParaRPr>
          </a:p>
        </p:txBody>
      </p:sp>
    </p:spTree>
    <p:extLst>
      <p:ext uri="{BB962C8B-B14F-4D97-AF65-F5344CB8AC3E}">
        <p14:creationId xmlns:p14="http://schemas.microsoft.com/office/powerpoint/2010/main" val="424076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4209536" y="0"/>
            <a:ext cx="4934464" cy="5143500"/>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29" name="Picture 28">
            <a:extLst>
              <a:ext uri="{FF2B5EF4-FFF2-40B4-BE49-F238E27FC236}">
                <a16:creationId xmlns:a16="http://schemas.microsoft.com/office/drawing/2014/main" id="{0BE549A8-96CA-F04C-A1AA-482821928F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55952" y="604513"/>
            <a:ext cx="1459345" cy="1425339"/>
          </a:xfrm>
          <a:prstGeom prst="rect">
            <a:avLst/>
          </a:prstGeom>
        </p:spPr>
      </p:pic>
      <p:sp>
        <p:nvSpPr>
          <p:cNvPr id="30" name="Snip Single Corner Rectangle 29">
            <a:extLst>
              <a:ext uri="{FF2B5EF4-FFF2-40B4-BE49-F238E27FC236}">
                <a16:creationId xmlns:a16="http://schemas.microsoft.com/office/drawing/2014/main" id="{81E398B0-644F-644F-A840-0065CE9B11E6}"/>
              </a:ext>
            </a:extLst>
          </p:cNvPr>
          <p:cNvSpPr/>
          <p:nvPr/>
        </p:nvSpPr>
        <p:spPr bwMode="auto">
          <a:xfrm>
            <a:off x="7399084" y="919040"/>
            <a:ext cx="1229566" cy="692497"/>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Problems discovered too late</a:t>
            </a:r>
          </a:p>
        </p:txBody>
      </p:sp>
      <p:sp>
        <p:nvSpPr>
          <p:cNvPr id="23" name="Title 1"/>
          <p:cNvSpPr txBox="1">
            <a:spLocks/>
          </p:cNvSpPr>
          <p:nvPr/>
        </p:nvSpPr>
        <p:spPr bwMode="auto">
          <a:xfrm>
            <a:off x="613370" y="1265288"/>
            <a:ext cx="2531250" cy="160532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lang="en-US" altLang="en-US" sz="2400" b="0" dirty="0" smtClean="0">
                <a:solidFill>
                  <a:srgbClr val="565656"/>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342900" algn="l" rtl="0" eaLnBrk="1" fontAlgn="base" hangingPunct="1">
              <a:spcBef>
                <a:spcPct val="0"/>
              </a:spcBef>
              <a:spcAft>
                <a:spcPct val="0"/>
              </a:spcAft>
              <a:defRPr sz="2400" b="1">
                <a:solidFill>
                  <a:schemeClr val="tx2"/>
                </a:solidFill>
                <a:latin typeface="Arial" charset="0"/>
                <a:cs typeface="Arial" charset="0"/>
              </a:defRPr>
            </a:lvl6pPr>
            <a:lvl7pPr marL="685800" algn="l" rtl="0" eaLnBrk="1" fontAlgn="base" hangingPunct="1">
              <a:spcBef>
                <a:spcPct val="0"/>
              </a:spcBef>
              <a:spcAft>
                <a:spcPct val="0"/>
              </a:spcAft>
              <a:defRPr sz="2400" b="1">
                <a:solidFill>
                  <a:schemeClr val="tx2"/>
                </a:solidFill>
                <a:latin typeface="Arial" charset="0"/>
                <a:cs typeface="Arial" charset="0"/>
              </a:defRPr>
            </a:lvl7pPr>
            <a:lvl8pPr marL="1028700" algn="l" rtl="0" eaLnBrk="1" fontAlgn="base" hangingPunct="1">
              <a:spcBef>
                <a:spcPct val="0"/>
              </a:spcBef>
              <a:spcAft>
                <a:spcPct val="0"/>
              </a:spcAft>
              <a:defRPr sz="2400" b="1">
                <a:solidFill>
                  <a:schemeClr val="tx2"/>
                </a:solidFill>
                <a:latin typeface="Arial" charset="0"/>
                <a:cs typeface="Arial" charset="0"/>
              </a:defRPr>
            </a:lvl8pPr>
            <a:lvl9pPr marL="1371600" algn="l" rtl="0" eaLnBrk="1" fontAlgn="base" hangingPunct="1">
              <a:spcBef>
                <a:spcPct val="0"/>
              </a:spcBef>
              <a:spcAft>
                <a:spcPct val="0"/>
              </a:spcAft>
              <a:defRPr sz="2400" b="1">
                <a:solidFill>
                  <a:schemeClr val="tx2"/>
                </a:solidFill>
                <a:latin typeface="Arial" charset="0"/>
                <a:cs typeface="Arial" charset="0"/>
              </a:defRPr>
            </a:lvl9pPr>
          </a:lstStyle>
          <a:p>
            <a:pPr>
              <a:lnSpc>
                <a:spcPts val="2940"/>
              </a:lnSpc>
            </a:pPr>
            <a:r>
              <a:rPr lang="en-US" sz="2200" kern="0" dirty="0">
                <a:solidFill>
                  <a:schemeClr val="tx1"/>
                </a:solidFill>
              </a:rPr>
              <a:t>How can we compete when our retrospectives read like this?</a:t>
            </a:r>
          </a:p>
        </p:txBody>
      </p:sp>
      <p:pic>
        <p:nvPicPr>
          <p:cNvPr id="6" name="Picture 5">
            <a:extLst>
              <a:ext uri="{FF2B5EF4-FFF2-40B4-BE49-F238E27FC236}">
                <a16:creationId xmlns:a16="http://schemas.microsoft.com/office/drawing/2014/main" id="{C0ABBDB1-E8CD-0342-A85F-10E7F7E0AF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18560" y="3088893"/>
            <a:ext cx="1459345" cy="1425339"/>
          </a:xfrm>
          <a:prstGeom prst="rect">
            <a:avLst/>
          </a:prstGeom>
        </p:spPr>
      </p:pic>
      <p:pic>
        <p:nvPicPr>
          <p:cNvPr id="9" name="Picture 8">
            <a:extLst>
              <a:ext uri="{FF2B5EF4-FFF2-40B4-BE49-F238E27FC236}">
                <a16:creationId xmlns:a16="http://schemas.microsoft.com/office/drawing/2014/main" id="{807B20E5-39BD-2D41-9641-7A09DF9BDA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28125" y="328827"/>
            <a:ext cx="1459345" cy="1425339"/>
          </a:xfrm>
          <a:prstGeom prst="rect">
            <a:avLst/>
          </a:prstGeom>
        </p:spPr>
      </p:pic>
      <p:sp>
        <p:nvSpPr>
          <p:cNvPr id="10" name="Snip Single Corner Rectangle 9">
            <a:extLst>
              <a:ext uri="{FF2B5EF4-FFF2-40B4-BE49-F238E27FC236}">
                <a16:creationId xmlns:a16="http://schemas.microsoft.com/office/drawing/2014/main" id="{A7063106-68AD-8141-997D-471D67A9AC3A}"/>
              </a:ext>
            </a:extLst>
          </p:cNvPr>
          <p:cNvSpPr/>
          <p:nvPr/>
        </p:nvSpPr>
        <p:spPr bwMode="auto">
          <a:xfrm>
            <a:off x="6308699" y="516135"/>
            <a:ext cx="1192123" cy="1061829"/>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Too early commitment to a design that didn’t work</a:t>
            </a:r>
          </a:p>
        </p:txBody>
      </p:sp>
      <p:pic>
        <p:nvPicPr>
          <p:cNvPr id="11" name="Picture 10">
            <a:extLst>
              <a:ext uri="{FF2B5EF4-FFF2-40B4-BE49-F238E27FC236}">
                <a16:creationId xmlns:a16="http://schemas.microsoft.com/office/drawing/2014/main" id="{98CD0C30-299B-A242-9B88-4A566E3403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39062" y="1802913"/>
            <a:ext cx="1459345" cy="1425339"/>
          </a:xfrm>
          <a:prstGeom prst="rect">
            <a:avLst/>
          </a:prstGeom>
        </p:spPr>
      </p:pic>
      <p:sp>
        <p:nvSpPr>
          <p:cNvPr id="12" name="Snip Single Corner Rectangle 11">
            <a:extLst>
              <a:ext uri="{FF2B5EF4-FFF2-40B4-BE49-F238E27FC236}">
                <a16:creationId xmlns:a16="http://schemas.microsoft.com/office/drawing/2014/main" id="{ED0571A3-C993-9949-8CB2-0920419A40D3}"/>
              </a:ext>
            </a:extLst>
          </p:cNvPr>
          <p:cNvSpPr/>
          <p:nvPr/>
        </p:nvSpPr>
        <p:spPr bwMode="auto">
          <a:xfrm>
            <a:off x="7602010" y="2237301"/>
            <a:ext cx="1325733" cy="544765"/>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Dissatisfied</a:t>
            </a:r>
          </a:p>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customers</a:t>
            </a:r>
          </a:p>
        </p:txBody>
      </p:sp>
      <p:pic>
        <p:nvPicPr>
          <p:cNvPr id="13" name="Picture 12">
            <a:extLst>
              <a:ext uri="{FF2B5EF4-FFF2-40B4-BE49-F238E27FC236}">
                <a16:creationId xmlns:a16="http://schemas.microsoft.com/office/drawing/2014/main" id="{CC26B208-768C-5848-B5C2-558B6AF9A0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87470" y="3240677"/>
            <a:ext cx="1459345" cy="1425339"/>
          </a:xfrm>
          <a:prstGeom prst="rect">
            <a:avLst/>
          </a:prstGeom>
        </p:spPr>
      </p:pic>
      <p:sp>
        <p:nvSpPr>
          <p:cNvPr id="16" name="Snip Single Corner Rectangle 15">
            <a:extLst>
              <a:ext uri="{FF2B5EF4-FFF2-40B4-BE49-F238E27FC236}">
                <a16:creationId xmlns:a16="http://schemas.microsoft.com/office/drawing/2014/main" id="{2316BC13-6923-3749-9BC3-26F942B6EE96}"/>
              </a:ext>
            </a:extLst>
          </p:cNvPr>
          <p:cNvSpPr/>
          <p:nvPr/>
        </p:nvSpPr>
        <p:spPr bwMode="auto">
          <a:xfrm>
            <a:off x="7654275" y="3625501"/>
            <a:ext cx="1325733" cy="544765"/>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Poor</a:t>
            </a:r>
          </a:p>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morale</a:t>
            </a:r>
          </a:p>
        </p:txBody>
      </p:sp>
      <p:pic>
        <p:nvPicPr>
          <p:cNvPr id="17" name="Picture 16">
            <a:extLst>
              <a:ext uri="{FF2B5EF4-FFF2-40B4-BE49-F238E27FC236}">
                <a16:creationId xmlns:a16="http://schemas.microsoft.com/office/drawing/2014/main" id="{0BE549A8-96CA-F04C-A1AA-482821928F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13699" y="1895291"/>
            <a:ext cx="1459345" cy="1425339"/>
          </a:xfrm>
          <a:prstGeom prst="rect">
            <a:avLst/>
          </a:prstGeom>
        </p:spPr>
      </p:pic>
      <p:sp>
        <p:nvSpPr>
          <p:cNvPr id="18" name="Snip Single Corner Rectangle 17">
            <a:extLst>
              <a:ext uri="{FF2B5EF4-FFF2-40B4-BE49-F238E27FC236}">
                <a16:creationId xmlns:a16="http://schemas.microsoft.com/office/drawing/2014/main" id="{81E398B0-644F-644F-A840-0065CE9B11E6}"/>
              </a:ext>
            </a:extLst>
          </p:cNvPr>
          <p:cNvSpPr/>
          <p:nvPr/>
        </p:nvSpPr>
        <p:spPr bwMode="auto">
          <a:xfrm>
            <a:off x="5310227" y="2169378"/>
            <a:ext cx="1282320" cy="877163"/>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Hard to manage distributed teams</a:t>
            </a:r>
          </a:p>
        </p:txBody>
      </p:sp>
      <p:pic>
        <p:nvPicPr>
          <p:cNvPr id="19" name="Picture 18">
            <a:extLst>
              <a:ext uri="{FF2B5EF4-FFF2-40B4-BE49-F238E27FC236}">
                <a16:creationId xmlns:a16="http://schemas.microsoft.com/office/drawing/2014/main" id="{2B204EDF-95D4-BE44-A3CA-CB9C178BE3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27269" y="3536180"/>
            <a:ext cx="1459345" cy="1425339"/>
          </a:xfrm>
          <a:prstGeom prst="rect">
            <a:avLst/>
          </a:prstGeom>
        </p:spPr>
      </p:pic>
      <p:sp>
        <p:nvSpPr>
          <p:cNvPr id="20" name="Snip Single Corner Rectangle 19">
            <a:extLst>
              <a:ext uri="{FF2B5EF4-FFF2-40B4-BE49-F238E27FC236}">
                <a16:creationId xmlns:a16="http://schemas.microsoft.com/office/drawing/2014/main" id="{8595F7F9-A4F8-1749-BB13-48A9297FC292}"/>
              </a:ext>
            </a:extLst>
          </p:cNvPr>
          <p:cNvSpPr/>
          <p:nvPr/>
        </p:nvSpPr>
        <p:spPr bwMode="auto">
          <a:xfrm>
            <a:off x="6495950" y="3810267"/>
            <a:ext cx="1346570" cy="692497"/>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Phase </a:t>
            </a:r>
            <a:br>
              <a:rPr lang="en-US" sz="1200" dirty="0">
                <a:solidFill>
                  <a:schemeClr val="tx2">
                    <a:lumMod val="75000"/>
                    <a:lumOff val="25000"/>
                  </a:schemeClr>
                </a:solidFill>
                <a:latin typeface="Arial Rounded MT Bold" panose="020F0704030504030204" pitchFamily="34" charset="77"/>
                <a:cs typeface="Arial"/>
              </a:rPr>
            </a:br>
            <a:r>
              <a:rPr lang="en-US" sz="1200" dirty="0">
                <a:solidFill>
                  <a:schemeClr val="tx2">
                    <a:lumMod val="75000"/>
                    <a:lumOff val="25000"/>
                  </a:schemeClr>
                </a:solidFill>
                <a:latin typeface="Arial Rounded MT Bold" panose="020F0704030504030204" pitchFamily="34" charset="77"/>
                <a:cs typeface="Arial"/>
              </a:rPr>
              <a:t>gates don’t reduce risk</a:t>
            </a:r>
          </a:p>
        </p:txBody>
      </p:sp>
      <p:sp>
        <p:nvSpPr>
          <p:cNvPr id="21" name="Snip Single Corner Rectangle 20">
            <a:extLst>
              <a:ext uri="{FF2B5EF4-FFF2-40B4-BE49-F238E27FC236}">
                <a16:creationId xmlns:a16="http://schemas.microsoft.com/office/drawing/2014/main" id="{75FDBFA8-D36A-5E47-87B4-DA8A2B43BDE6}"/>
              </a:ext>
            </a:extLst>
          </p:cNvPr>
          <p:cNvSpPr/>
          <p:nvPr/>
        </p:nvSpPr>
        <p:spPr bwMode="auto">
          <a:xfrm>
            <a:off x="3830537" y="3374080"/>
            <a:ext cx="1292010" cy="692497"/>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spc="-30" dirty="0">
                <a:solidFill>
                  <a:schemeClr val="tx2">
                    <a:lumMod val="75000"/>
                    <a:lumOff val="25000"/>
                  </a:schemeClr>
                </a:solidFill>
                <a:latin typeface="Arial Rounded MT Bold" panose="020F0704030504030204" pitchFamily="34" charset="77"/>
                <a:cs typeface="Arial"/>
              </a:rPr>
              <a:t>Under-</a:t>
            </a:r>
            <a:br>
              <a:rPr lang="en-US" sz="1200" spc="-30" dirty="0">
                <a:solidFill>
                  <a:schemeClr val="tx2">
                    <a:lumMod val="75000"/>
                    <a:lumOff val="25000"/>
                  </a:schemeClr>
                </a:solidFill>
                <a:latin typeface="Arial Rounded MT Bold" panose="020F0704030504030204" pitchFamily="34" charset="77"/>
                <a:cs typeface="Arial"/>
              </a:rPr>
            </a:br>
            <a:r>
              <a:rPr lang="en-US" sz="1200" spc="-30" dirty="0">
                <a:solidFill>
                  <a:schemeClr val="tx2">
                    <a:lumMod val="75000"/>
                    <a:lumOff val="25000"/>
                  </a:schemeClr>
                </a:solidFill>
                <a:latin typeface="Arial Rounded MT Bold" panose="020F0704030504030204" pitchFamily="34" charset="77"/>
                <a:cs typeface="Arial"/>
              </a:rPr>
              <a:t>estimated dependencies</a:t>
            </a:r>
          </a:p>
        </p:txBody>
      </p:sp>
      <p:pic>
        <p:nvPicPr>
          <p:cNvPr id="22" name="Picture 21">
            <a:extLst>
              <a:ext uri="{FF2B5EF4-FFF2-40B4-BE49-F238E27FC236}">
                <a16:creationId xmlns:a16="http://schemas.microsoft.com/office/drawing/2014/main" id="{5AF3EBBB-0959-9048-BAB3-19077A27ED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8347" y="3442525"/>
            <a:ext cx="1459345" cy="1425339"/>
          </a:xfrm>
          <a:prstGeom prst="rect">
            <a:avLst/>
          </a:prstGeom>
        </p:spPr>
      </p:pic>
      <p:sp>
        <p:nvSpPr>
          <p:cNvPr id="24" name="Snip Single Corner Rectangle 23">
            <a:extLst>
              <a:ext uri="{FF2B5EF4-FFF2-40B4-BE49-F238E27FC236}">
                <a16:creationId xmlns:a16="http://schemas.microsoft.com/office/drawing/2014/main" id="{36C5BA16-25A1-F84E-8243-E0408CBD092C}"/>
              </a:ext>
            </a:extLst>
          </p:cNvPr>
          <p:cNvSpPr/>
          <p:nvPr/>
        </p:nvSpPr>
        <p:spPr bwMode="auto">
          <a:xfrm>
            <a:off x="5065875" y="3759852"/>
            <a:ext cx="1261329" cy="692497"/>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Massive growth in complexity</a:t>
            </a:r>
          </a:p>
        </p:txBody>
      </p:sp>
      <p:pic>
        <p:nvPicPr>
          <p:cNvPr id="25" name="Picture 24">
            <a:extLst>
              <a:ext uri="{FF2B5EF4-FFF2-40B4-BE49-F238E27FC236}">
                <a16:creationId xmlns:a16="http://schemas.microsoft.com/office/drawing/2014/main" id="{3DD584B6-69D0-8D45-B76E-EEFB774533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9298" y="1233427"/>
            <a:ext cx="1459345" cy="1425339"/>
          </a:xfrm>
          <a:prstGeom prst="rect">
            <a:avLst/>
          </a:prstGeom>
        </p:spPr>
      </p:pic>
      <p:sp>
        <p:nvSpPr>
          <p:cNvPr id="26" name="Snip Single Corner Rectangle 25">
            <a:extLst>
              <a:ext uri="{FF2B5EF4-FFF2-40B4-BE49-F238E27FC236}">
                <a16:creationId xmlns:a16="http://schemas.microsoft.com/office/drawing/2014/main" id="{0FE05BCF-25B8-AB46-9D6E-BC0E4BFDBAFB}"/>
              </a:ext>
            </a:extLst>
          </p:cNvPr>
          <p:cNvSpPr/>
          <p:nvPr/>
        </p:nvSpPr>
        <p:spPr bwMode="auto">
          <a:xfrm>
            <a:off x="3618246" y="1487605"/>
            <a:ext cx="1344740" cy="692497"/>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No way to improve systematically</a:t>
            </a:r>
          </a:p>
        </p:txBody>
      </p:sp>
      <p:pic>
        <p:nvPicPr>
          <p:cNvPr id="7" name="Picture 6">
            <a:extLst>
              <a:ext uri="{FF2B5EF4-FFF2-40B4-BE49-F238E27FC236}">
                <a16:creationId xmlns:a16="http://schemas.microsoft.com/office/drawing/2014/main" id="{7B2D82B5-970D-D94F-932F-B21A036981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49284" y="2023281"/>
            <a:ext cx="1459345" cy="1425339"/>
          </a:xfrm>
          <a:prstGeom prst="rect">
            <a:avLst/>
          </a:prstGeom>
        </p:spPr>
      </p:pic>
      <p:sp>
        <p:nvSpPr>
          <p:cNvPr id="8" name="Snip Single Corner Rectangle 7">
            <a:extLst>
              <a:ext uri="{FF2B5EF4-FFF2-40B4-BE49-F238E27FC236}">
                <a16:creationId xmlns:a16="http://schemas.microsoft.com/office/drawing/2014/main" id="{487E70AD-E39E-1144-A595-74DC3F20806A}"/>
              </a:ext>
            </a:extLst>
          </p:cNvPr>
          <p:cNvSpPr/>
          <p:nvPr/>
        </p:nvSpPr>
        <p:spPr bwMode="auto">
          <a:xfrm>
            <a:off x="6500141" y="2385931"/>
            <a:ext cx="1192123" cy="578620"/>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300" dirty="0">
                <a:solidFill>
                  <a:schemeClr val="tx2">
                    <a:lumMod val="75000"/>
                    <a:lumOff val="25000"/>
                  </a:schemeClr>
                </a:solidFill>
                <a:latin typeface="Arial Rounded MT Bold" panose="020F0704030504030204" pitchFamily="34" charset="77"/>
                <a:cs typeface="Arial"/>
              </a:rPr>
              <a:t>Late</a:t>
            </a:r>
          </a:p>
          <a:p>
            <a:pPr algn="ctr" eaLnBrk="0" hangingPunct="0">
              <a:spcBef>
                <a:spcPct val="20000"/>
              </a:spcBef>
            </a:pPr>
            <a:r>
              <a:rPr lang="en-US" sz="1300" dirty="0">
                <a:solidFill>
                  <a:schemeClr val="tx2">
                    <a:lumMod val="75000"/>
                    <a:lumOff val="25000"/>
                  </a:schemeClr>
                </a:solidFill>
                <a:latin typeface="Arial Rounded MT Bold" panose="020F0704030504030204" pitchFamily="34" charset="77"/>
                <a:cs typeface="Arial"/>
              </a:rPr>
              <a:t>delivery</a:t>
            </a:r>
          </a:p>
        </p:txBody>
      </p:sp>
      <p:pic>
        <p:nvPicPr>
          <p:cNvPr id="27" name="Picture 26">
            <a:extLst>
              <a:ext uri="{FF2B5EF4-FFF2-40B4-BE49-F238E27FC236}">
                <a16:creationId xmlns:a16="http://schemas.microsoft.com/office/drawing/2014/main" id="{22F5F80C-8166-664C-93B4-69DE093C96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4132" y="716143"/>
            <a:ext cx="1459345" cy="1425339"/>
          </a:xfrm>
          <a:prstGeom prst="rect">
            <a:avLst/>
          </a:prstGeom>
        </p:spPr>
      </p:pic>
      <p:sp>
        <p:nvSpPr>
          <p:cNvPr id="28" name="Snip Single Corner Rectangle 27">
            <a:extLst>
              <a:ext uri="{FF2B5EF4-FFF2-40B4-BE49-F238E27FC236}">
                <a16:creationId xmlns:a16="http://schemas.microsoft.com/office/drawing/2014/main" id="{19BE4872-F025-6A47-95D2-0A28325D122A}"/>
              </a:ext>
            </a:extLst>
          </p:cNvPr>
          <p:cNvSpPr/>
          <p:nvPr/>
        </p:nvSpPr>
        <p:spPr bwMode="auto">
          <a:xfrm>
            <a:off x="5056907" y="1042598"/>
            <a:ext cx="1251043" cy="544765"/>
          </a:xfrm>
          <a:prstGeom prst="snip1Rect">
            <a:avLst>
              <a:gd name="adj" fmla="val 0"/>
            </a:avLst>
          </a:prstGeom>
          <a:noFill/>
          <a:ln w="19050" cap="flat" cmpd="sng" algn="ctr">
            <a:noFill/>
            <a:prstDash val="solid"/>
            <a:round/>
            <a:headEnd type="none" w="med" len="med"/>
            <a:tailEnd type="none" w="med" len="med"/>
          </a:ln>
          <a:effectLst/>
        </p:spPr>
        <p:txBody>
          <a:bodyPr vert="horz" wrap="square" lIns="68580" tIns="68580" rIns="68580" bIns="68580" numCol="1" rtlCol="0" anchor="t" anchorCtr="0" compatLnSpc="1">
            <a:prstTxWarp prst="textNoShape">
              <a:avLst/>
            </a:prstTxWarp>
            <a:spAutoFit/>
          </a:bodyPr>
          <a:lstStyle/>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Too little</a:t>
            </a:r>
          </a:p>
          <a:p>
            <a:pPr algn="ctr" eaLnBrk="0" hangingPunct="0">
              <a:spcBef>
                <a:spcPct val="20000"/>
              </a:spcBef>
            </a:pPr>
            <a:r>
              <a:rPr lang="en-US" sz="1200" dirty="0">
                <a:solidFill>
                  <a:schemeClr val="tx2">
                    <a:lumMod val="75000"/>
                    <a:lumOff val="25000"/>
                  </a:schemeClr>
                </a:solidFill>
                <a:latin typeface="Arial Rounded MT Bold" panose="020F0704030504030204" pitchFamily="34" charset="77"/>
                <a:cs typeface="Arial"/>
              </a:rPr>
              <a:t>visibility</a:t>
            </a:r>
          </a:p>
        </p:txBody>
      </p:sp>
    </p:spTree>
    <p:extLst>
      <p:ext uri="{BB962C8B-B14F-4D97-AF65-F5344CB8AC3E}">
        <p14:creationId xmlns:p14="http://schemas.microsoft.com/office/powerpoint/2010/main" val="96246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436663482"/>
              </p:ext>
            </p:extLst>
          </p:nvPr>
        </p:nvGraphicFramePr>
        <p:xfrm>
          <a:off x="1143000" y="0"/>
          <a:ext cx="119063" cy="119063"/>
        </p:xfrm>
        <a:graphic>
          <a:graphicData uri="http://schemas.openxmlformats.org/presentationml/2006/ole">
            <mc:AlternateContent xmlns:mc="http://schemas.openxmlformats.org/markup-compatibility/2006">
              <mc:Choice xmlns:v="urn:schemas-microsoft-com:vml" Requires="v">
                <p:oleObj spid="_x0000_s1372"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0"/>
                        <a:ext cx="119063" cy="119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139141" name="Rectangle 5"/>
          <p:cNvSpPr>
            <a:spLocks noGrp="1" noChangeArrowheads="1"/>
          </p:cNvSpPr>
          <p:nvPr>
            <p:ph type="title"/>
            <p:custDataLst>
              <p:tags r:id="rId3"/>
            </p:custDataLst>
          </p:nvPr>
        </p:nvSpPr>
        <p:spPr/>
        <p:txBody>
          <a:bodyPr/>
          <a:lstStyle/>
          <a:p>
            <a:r>
              <a:rPr lang="en-US" dirty="0"/>
              <a:t>Management’s challenge</a:t>
            </a:r>
          </a:p>
        </p:txBody>
      </p:sp>
      <p:pic>
        <p:nvPicPr>
          <p:cNvPr id="10" name="Picture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2526" y="1023675"/>
            <a:ext cx="1819656" cy="2274568"/>
          </a:xfrm>
          <a:prstGeom prst="rect">
            <a:avLst/>
          </a:prstGeom>
          <a:effectLst/>
        </p:spPr>
      </p:pic>
      <p:sp>
        <p:nvSpPr>
          <p:cNvPr id="7" name="TextBox 6"/>
          <p:cNvSpPr txBox="1"/>
          <p:nvPr/>
        </p:nvSpPr>
        <p:spPr bwMode="auto">
          <a:xfrm>
            <a:off x="2880790" y="1382849"/>
            <a:ext cx="5842010" cy="3120838"/>
          </a:xfrm>
          <a:prstGeom prst="rect">
            <a:avLst/>
          </a:prstGeom>
          <a:noFill/>
          <a:ln w="9525">
            <a:noFill/>
            <a:miter lim="800000"/>
            <a:headEnd/>
            <a:tailEnd/>
          </a:ln>
        </p:spPr>
        <p:txBody>
          <a:bodyPr vert="horz" wrap="square" lIns="68580" tIns="0" rIns="68580" bIns="34290" numCol="1" rtlCol="0" anchor="t" anchorCtr="0" compatLnSpc="1">
            <a:prstTxWarp prst="textNoShape">
              <a:avLst/>
            </a:prstTxWarp>
            <a:noAutofit/>
          </a:bodyPr>
          <a:lstStyle/>
          <a:p>
            <a:pPr>
              <a:lnSpc>
                <a:spcPct val="120000"/>
              </a:lnSpc>
              <a:spcAft>
                <a:spcPts val="1400"/>
              </a:spcAft>
            </a:pPr>
            <a:r>
              <a:rPr lang="en-US" sz="2000" i="1" dirty="0">
                <a:solidFill>
                  <a:schemeClr val="accent2"/>
                </a:solidFill>
                <a:latin typeface="Arial"/>
                <a:cs typeface="Arial"/>
              </a:rPr>
              <a:t>It is not enough that management commit themselves to quality and productivity. … </a:t>
            </a:r>
            <a:br>
              <a:rPr lang="en-US" sz="2000" i="1" dirty="0">
                <a:solidFill>
                  <a:schemeClr val="accent2"/>
                </a:solidFill>
                <a:latin typeface="Arial"/>
                <a:cs typeface="Arial"/>
              </a:rPr>
            </a:br>
            <a:r>
              <a:rPr lang="en-US" sz="2000" i="1" dirty="0">
                <a:solidFill>
                  <a:schemeClr val="accent2"/>
                </a:solidFill>
                <a:latin typeface="Arial"/>
                <a:cs typeface="Arial"/>
              </a:rPr>
              <a:t>They must know what it is they must do.</a:t>
            </a:r>
          </a:p>
          <a:p>
            <a:pPr>
              <a:lnSpc>
                <a:spcPct val="120000"/>
              </a:lnSpc>
              <a:spcAft>
                <a:spcPts val="1400"/>
              </a:spcAft>
            </a:pPr>
            <a:r>
              <a:rPr lang="en-US" sz="2000" i="1" dirty="0">
                <a:solidFill>
                  <a:schemeClr val="accent2"/>
                </a:solidFill>
                <a:latin typeface="Arial"/>
                <a:cs typeface="Arial"/>
              </a:rPr>
              <a:t>Such a responsibility cannot be delegated.</a:t>
            </a:r>
          </a:p>
          <a:p>
            <a:pPr algn="r">
              <a:lnSpc>
                <a:spcPct val="120000"/>
              </a:lnSpc>
              <a:spcAft>
                <a:spcPts val="1400"/>
              </a:spcAft>
            </a:pPr>
            <a:r>
              <a:rPr lang="en-US" sz="2000" i="1" dirty="0">
                <a:solidFill>
                  <a:schemeClr val="accent2"/>
                </a:solidFill>
                <a:latin typeface="Arial"/>
                <a:cs typeface="Arial"/>
              </a:rPr>
              <a:t>—W. Edwards Deming</a:t>
            </a:r>
          </a:p>
        </p:txBody>
      </p:sp>
      <p:sp>
        <p:nvSpPr>
          <p:cNvPr id="3" name="TextBox 2"/>
          <p:cNvSpPr txBox="1"/>
          <p:nvPr/>
        </p:nvSpPr>
        <p:spPr>
          <a:xfrm>
            <a:off x="457201" y="3937378"/>
            <a:ext cx="5175390" cy="566309"/>
          </a:xfrm>
          <a:prstGeom prst="rect">
            <a:avLst/>
          </a:prstGeom>
          <a:noFill/>
        </p:spPr>
        <p:txBody>
          <a:bodyPr wrap="square" rtlCol="0">
            <a:spAutoFit/>
          </a:bodyPr>
          <a:lstStyle/>
          <a:p>
            <a:pPr algn="l">
              <a:lnSpc>
                <a:spcPct val="110000"/>
              </a:lnSpc>
            </a:pPr>
            <a:r>
              <a:rPr lang="en-US" sz="1400" i="1" dirty="0"/>
              <a:t>“… and if you can’t come, send no one.”</a:t>
            </a:r>
            <a:r>
              <a:rPr lang="en-US" sz="1400" dirty="0"/>
              <a:t>  </a:t>
            </a:r>
          </a:p>
          <a:p>
            <a:pPr>
              <a:lnSpc>
                <a:spcPct val="110000"/>
              </a:lnSpc>
            </a:pPr>
            <a:r>
              <a:rPr lang="en-US" sz="1400" dirty="0"/>
              <a:t>       —Vignette from </a:t>
            </a:r>
            <a:r>
              <a:rPr lang="en-US" sz="1400" i="1" dirty="0"/>
              <a:t>Out of the Crisis</a:t>
            </a:r>
            <a:r>
              <a:rPr lang="en-US" sz="1400" dirty="0"/>
              <a:t>, Deming,1986</a:t>
            </a:r>
          </a:p>
        </p:txBody>
      </p:sp>
    </p:spTree>
    <p:extLst>
      <p:ext uri="{BB962C8B-B14F-4D97-AF65-F5344CB8AC3E}">
        <p14:creationId xmlns:p14="http://schemas.microsoft.com/office/powerpoint/2010/main" val="384176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it is they must do</a:t>
            </a:r>
          </a:p>
        </p:txBody>
      </p:sp>
      <p:sp>
        <p:nvSpPr>
          <p:cNvPr id="3" name="Content Placeholder 2"/>
          <p:cNvSpPr>
            <a:spLocks noGrp="1"/>
          </p:cNvSpPr>
          <p:nvPr>
            <p:ph idx="1"/>
          </p:nvPr>
        </p:nvSpPr>
        <p:spPr>
          <a:xfrm>
            <a:off x="457200" y="1417108"/>
            <a:ext cx="6708228" cy="2420588"/>
          </a:xfrm>
        </p:spPr>
        <p:txBody>
          <a:bodyPr/>
          <a:lstStyle/>
          <a:p>
            <a:pPr indent="-401955">
              <a:spcAft>
                <a:spcPts val="1350"/>
              </a:spcAft>
            </a:pPr>
            <a:r>
              <a:rPr lang="en-US" dirty="0"/>
              <a:t>Embrace a Lean-Agile mindset</a:t>
            </a:r>
          </a:p>
          <a:p>
            <a:pPr indent="-401955">
              <a:spcAft>
                <a:spcPts val="1350"/>
              </a:spcAft>
            </a:pPr>
            <a:r>
              <a:rPr lang="en-US" dirty="0"/>
              <a:t>Build the Lean Enterprise</a:t>
            </a:r>
          </a:p>
          <a:p>
            <a:pPr indent="-401955">
              <a:spcAft>
                <a:spcPts val="1350"/>
              </a:spcAft>
            </a:pPr>
            <a:r>
              <a:rPr lang="en-US" dirty="0"/>
              <a:t>Lead the transformation</a:t>
            </a:r>
          </a:p>
          <a:p>
            <a:pPr indent="-401955">
              <a:spcAft>
                <a:spcPts val="1350"/>
              </a:spcAft>
            </a:pPr>
            <a:r>
              <a:rPr lang="en-US" dirty="0"/>
              <a:t>Get results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6912" y="1095632"/>
            <a:ext cx="3356736" cy="3356736"/>
          </a:xfrm>
          <a:prstGeom prst="rect">
            <a:avLst/>
          </a:prstGeom>
        </p:spPr>
      </p:pic>
    </p:spTree>
    <p:extLst>
      <p:ext uri="{BB962C8B-B14F-4D97-AF65-F5344CB8AC3E}">
        <p14:creationId xmlns:p14="http://schemas.microsoft.com/office/powerpoint/2010/main" val="345095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048"/>
            <a:ext cx="9144000" cy="5143500"/>
          </a:xfrm>
          <a:prstGeom prst="rect">
            <a:avLst/>
          </a:prstGeom>
        </p:spPr>
      </p:pic>
      <p:sp>
        <p:nvSpPr>
          <p:cNvPr id="6" name="Rectangle 5"/>
          <p:cNvSpPr/>
          <p:nvPr/>
        </p:nvSpPr>
        <p:spPr bwMode="auto">
          <a:xfrm>
            <a:off x="0" y="3999149"/>
            <a:ext cx="9144000" cy="1183531"/>
          </a:xfrm>
          <a:prstGeom prst="rect">
            <a:avLst/>
          </a:prstGeom>
          <a:solidFill>
            <a:srgbClr val="9EB31C"/>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7" name="Rectangle 6"/>
          <p:cNvSpPr/>
          <p:nvPr/>
        </p:nvSpPr>
        <p:spPr bwMode="auto">
          <a:xfrm>
            <a:off x="-1" y="5746"/>
            <a:ext cx="9144000" cy="843064"/>
          </a:xfrm>
          <a:prstGeom prst="rect">
            <a:avLst/>
          </a:prstGeom>
          <a:solidFill>
            <a:schemeClr val="bg1">
              <a:lumMod val="75000"/>
              <a:alpha val="22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grpSp>
        <p:nvGrpSpPr>
          <p:cNvPr id="8" name="Group 7"/>
          <p:cNvGrpSpPr/>
          <p:nvPr/>
        </p:nvGrpSpPr>
        <p:grpSpPr>
          <a:xfrm>
            <a:off x="351710" y="1919385"/>
            <a:ext cx="3776906" cy="584776"/>
            <a:chOff x="500267" y="976273"/>
            <a:chExt cx="3776906" cy="584776"/>
          </a:xfrm>
        </p:grpSpPr>
        <p:sp>
          <p:nvSpPr>
            <p:cNvPr id="9" name="TextBox 8"/>
            <p:cNvSpPr txBox="1"/>
            <p:nvPr/>
          </p:nvSpPr>
          <p:spPr>
            <a:xfrm>
              <a:off x="500267" y="976273"/>
              <a:ext cx="1478756" cy="584776"/>
            </a:xfrm>
            <a:prstGeom prst="rect">
              <a:avLst/>
            </a:prstGeom>
            <a:noFill/>
          </p:spPr>
          <p:txBody>
            <a:bodyPr wrap="square" rtlCol="0">
              <a:spAutoFit/>
            </a:bodyPr>
            <a:lstStyle/>
            <a:p>
              <a:pPr algn="l"/>
              <a:r>
                <a:rPr lang="en-US" sz="3200" b="1" dirty="0">
                  <a:solidFill>
                    <a:srgbClr val="595959"/>
                  </a:solidFill>
                  <a:latin typeface="Arial" charset="0"/>
                  <a:ea typeface="Arial" charset="0"/>
                  <a:cs typeface="Arial" charset="0"/>
                </a:rPr>
                <a:t>70</a:t>
              </a:r>
              <a:r>
                <a:rPr lang="en-US" sz="2800" baseline="30000" dirty="0">
                  <a:solidFill>
                    <a:srgbClr val="595959"/>
                  </a:solidFill>
                  <a:latin typeface="Arial" charset="0"/>
                  <a:ea typeface="Arial" charset="0"/>
                  <a:cs typeface="Arial" charset="0"/>
                </a:rPr>
                <a:t>%</a:t>
              </a:r>
            </a:p>
          </p:txBody>
        </p:sp>
        <p:sp>
          <p:nvSpPr>
            <p:cNvPr id="10" name="TextBox 9"/>
            <p:cNvSpPr txBox="1"/>
            <p:nvPr/>
          </p:nvSpPr>
          <p:spPr>
            <a:xfrm>
              <a:off x="1212662" y="1068310"/>
              <a:ext cx="3064511" cy="430887"/>
            </a:xfrm>
            <a:prstGeom prst="rect">
              <a:avLst/>
            </a:prstGeom>
            <a:noFill/>
          </p:spPr>
          <p:txBody>
            <a:bodyPr wrap="square" rtlCol="0">
              <a:spAutoFit/>
            </a:bodyPr>
            <a:lstStyle/>
            <a:p>
              <a:pPr algn="l"/>
              <a:r>
                <a:rPr lang="en-US" sz="1100" dirty="0">
                  <a:solidFill>
                    <a:srgbClr val="565656"/>
                  </a:solidFill>
                </a:rPr>
                <a:t>US </a:t>
              </a:r>
              <a:r>
                <a:rPr lang="en-US" sz="1100" i="1" dirty="0">
                  <a:solidFill>
                    <a:srgbClr val="565656"/>
                  </a:solidFill>
                </a:rPr>
                <a:t>Fortune </a:t>
              </a:r>
              <a:r>
                <a:rPr lang="en-US" sz="1100" dirty="0">
                  <a:solidFill>
                    <a:srgbClr val="565656"/>
                  </a:solidFill>
                </a:rPr>
                <a:t>100 enterprises have </a:t>
              </a:r>
              <a:br>
                <a:rPr lang="en-US" sz="1100" dirty="0">
                  <a:solidFill>
                    <a:srgbClr val="565656"/>
                  </a:solidFill>
                </a:rPr>
              </a:br>
              <a:r>
                <a:rPr lang="en-US" sz="1100" dirty="0">
                  <a:solidFill>
                    <a:srgbClr val="565656"/>
                  </a:solidFill>
                </a:rPr>
                <a:t>SAFe-trained professionals</a:t>
              </a:r>
            </a:p>
          </p:txBody>
        </p:sp>
      </p:grpSp>
      <p:grpSp>
        <p:nvGrpSpPr>
          <p:cNvPr id="11" name="Group 10"/>
          <p:cNvGrpSpPr/>
          <p:nvPr/>
        </p:nvGrpSpPr>
        <p:grpSpPr>
          <a:xfrm>
            <a:off x="351710" y="2602474"/>
            <a:ext cx="3577184" cy="801414"/>
            <a:chOff x="351260" y="2396975"/>
            <a:chExt cx="3577184" cy="801414"/>
          </a:xfrm>
        </p:grpSpPr>
        <p:sp>
          <p:nvSpPr>
            <p:cNvPr id="12" name="TextBox 11"/>
            <p:cNvSpPr txBox="1"/>
            <p:nvPr/>
          </p:nvSpPr>
          <p:spPr>
            <a:xfrm>
              <a:off x="351260" y="2396975"/>
              <a:ext cx="2514043" cy="523220"/>
            </a:xfrm>
            <a:prstGeom prst="rect">
              <a:avLst/>
            </a:prstGeom>
            <a:noFill/>
          </p:spPr>
          <p:txBody>
            <a:bodyPr wrap="square" rtlCol="0">
              <a:spAutoFit/>
            </a:bodyPr>
            <a:lstStyle/>
            <a:p>
              <a:r>
                <a:rPr lang="en-US" sz="2800" b="1" dirty="0">
                  <a:latin typeface="Arial" charset="0"/>
                  <a:ea typeface="Arial" charset="0"/>
                  <a:cs typeface="Arial" charset="0"/>
                </a:rPr>
                <a:t>2 </a:t>
              </a:r>
              <a:r>
                <a:rPr lang="en-US" sz="2000" dirty="0">
                  <a:latin typeface="Arial" charset="0"/>
                  <a:ea typeface="Arial" charset="0"/>
                  <a:cs typeface="Arial" charset="0"/>
                </a:rPr>
                <a:t>million</a:t>
              </a:r>
            </a:p>
          </p:txBody>
        </p:sp>
        <p:sp>
          <p:nvSpPr>
            <p:cNvPr id="13" name="TextBox 12"/>
            <p:cNvSpPr txBox="1"/>
            <p:nvPr/>
          </p:nvSpPr>
          <p:spPr>
            <a:xfrm>
              <a:off x="362068" y="2798279"/>
              <a:ext cx="3566376" cy="400110"/>
            </a:xfrm>
            <a:prstGeom prst="rect">
              <a:avLst/>
            </a:prstGeom>
            <a:noFill/>
          </p:spPr>
          <p:txBody>
            <a:bodyPr wrap="square" rtlCol="0">
              <a:spAutoFit/>
            </a:bodyPr>
            <a:lstStyle/>
            <a:p>
              <a:r>
                <a:rPr lang="en-US" sz="1000" dirty="0">
                  <a:solidFill>
                    <a:srgbClr val="565656"/>
                  </a:solidFill>
                </a:rPr>
                <a:t>Annual visitors to SAFe </a:t>
              </a:r>
              <a:br>
                <a:rPr lang="en-US" sz="1000" dirty="0">
                  <a:solidFill>
                    <a:srgbClr val="565656"/>
                  </a:solidFill>
                </a:rPr>
              </a:br>
              <a:r>
                <a:rPr lang="en-US" sz="1000" dirty="0">
                  <a:solidFill>
                    <a:srgbClr val="565656"/>
                  </a:solidFill>
                </a:rPr>
                <a:t>and Scaled Agile websites</a:t>
              </a:r>
            </a:p>
          </p:txBody>
        </p:sp>
      </p:grpSp>
      <p:grpSp>
        <p:nvGrpSpPr>
          <p:cNvPr id="14" name="Group 13"/>
          <p:cNvGrpSpPr/>
          <p:nvPr/>
        </p:nvGrpSpPr>
        <p:grpSpPr>
          <a:xfrm>
            <a:off x="245781" y="4077923"/>
            <a:ext cx="1982767" cy="785617"/>
            <a:chOff x="1124484" y="4077923"/>
            <a:chExt cx="1982767" cy="785617"/>
          </a:xfrm>
        </p:grpSpPr>
        <p:sp>
          <p:nvSpPr>
            <p:cNvPr id="15" name="TextBox 14"/>
            <p:cNvSpPr txBox="1"/>
            <p:nvPr/>
          </p:nvSpPr>
          <p:spPr>
            <a:xfrm>
              <a:off x="1124484" y="4077923"/>
              <a:ext cx="1429420" cy="461665"/>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30 - 75</a:t>
              </a:r>
              <a:r>
                <a:rPr lang="en-US" sz="2400" b="1" baseline="30000" dirty="0">
                  <a:solidFill>
                    <a:schemeClr val="bg1"/>
                  </a:solidFill>
                  <a:latin typeface="Arial" charset="0"/>
                  <a:ea typeface="Arial" charset="0"/>
                  <a:cs typeface="Arial" charset="0"/>
                </a:rPr>
                <a:t>%</a:t>
              </a:r>
              <a:endParaRPr lang="en-US" sz="2400" baseline="30000" dirty="0">
                <a:solidFill>
                  <a:schemeClr val="bg1"/>
                </a:solidFill>
                <a:latin typeface="Arial" charset="0"/>
                <a:ea typeface="Arial" charset="0"/>
                <a:cs typeface="Arial" charset="0"/>
              </a:endParaRPr>
            </a:p>
          </p:txBody>
        </p:sp>
        <p:sp>
          <p:nvSpPr>
            <p:cNvPr id="16" name="TextBox 15"/>
            <p:cNvSpPr txBox="1"/>
            <p:nvPr/>
          </p:nvSpPr>
          <p:spPr>
            <a:xfrm>
              <a:off x="1124484" y="4432653"/>
              <a:ext cx="1982767" cy="430887"/>
            </a:xfrm>
            <a:prstGeom prst="rect">
              <a:avLst/>
            </a:prstGeom>
            <a:noFill/>
          </p:spPr>
          <p:txBody>
            <a:bodyPr wrap="square" rtlCol="0">
              <a:spAutoFit/>
            </a:bodyPr>
            <a:lstStyle/>
            <a:p>
              <a:r>
                <a:rPr lang="en-US" sz="1100" dirty="0">
                  <a:solidFill>
                    <a:schemeClr val="bg1">
                      <a:lumMod val="95000"/>
                    </a:schemeClr>
                  </a:solidFill>
                </a:rPr>
                <a:t>Faster </a:t>
              </a:r>
              <a:br>
                <a:rPr lang="en-US" sz="1100" dirty="0">
                  <a:solidFill>
                    <a:schemeClr val="bg1">
                      <a:lumMod val="95000"/>
                    </a:schemeClr>
                  </a:solidFill>
                </a:rPr>
              </a:br>
              <a:r>
                <a:rPr lang="en-US" sz="1100" dirty="0">
                  <a:solidFill>
                    <a:schemeClr val="bg1">
                      <a:lumMod val="95000"/>
                    </a:schemeClr>
                  </a:solidFill>
                </a:rPr>
                <a:t>Time-to-Market</a:t>
              </a:r>
            </a:p>
          </p:txBody>
        </p:sp>
      </p:grpSp>
      <p:grpSp>
        <p:nvGrpSpPr>
          <p:cNvPr id="17" name="Group 16"/>
          <p:cNvGrpSpPr/>
          <p:nvPr/>
        </p:nvGrpSpPr>
        <p:grpSpPr>
          <a:xfrm>
            <a:off x="2574515" y="4077923"/>
            <a:ext cx="1828974" cy="785617"/>
            <a:chOff x="2983057" y="4077923"/>
            <a:chExt cx="1828974" cy="785617"/>
          </a:xfrm>
        </p:grpSpPr>
        <p:sp>
          <p:nvSpPr>
            <p:cNvPr id="18" name="TextBox 17"/>
            <p:cNvSpPr txBox="1"/>
            <p:nvPr/>
          </p:nvSpPr>
          <p:spPr>
            <a:xfrm>
              <a:off x="2983057" y="4077923"/>
              <a:ext cx="1429420" cy="461665"/>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25 - 75</a:t>
              </a:r>
              <a:r>
                <a:rPr lang="en-US" sz="2400" b="1" baseline="30000" dirty="0">
                  <a:solidFill>
                    <a:schemeClr val="bg1"/>
                  </a:solidFill>
                  <a:latin typeface="Arial" charset="0"/>
                  <a:ea typeface="Arial" charset="0"/>
                  <a:cs typeface="Arial" charset="0"/>
                </a:rPr>
                <a:t>%</a:t>
              </a:r>
              <a:endParaRPr lang="en-US" sz="2400" baseline="30000" dirty="0">
                <a:solidFill>
                  <a:schemeClr val="bg1"/>
                </a:solidFill>
                <a:latin typeface="Arial" charset="0"/>
                <a:ea typeface="Arial" charset="0"/>
                <a:cs typeface="Arial" charset="0"/>
              </a:endParaRPr>
            </a:p>
          </p:txBody>
        </p:sp>
        <p:sp>
          <p:nvSpPr>
            <p:cNvPr id="19" name="TextBox 18"/>
            <p:cNvSpPr txBox="1"/>
            <p:nvPr/>
          </p:nvSpPr>
          <p:spPr>
            <a:xfrm>
              <a:off x="2983057" y="4432653"/>
              <a:ext cx="1828974" cy="430887"/>
            </a:xfrm>
            <a:prstGeom prst="rect">
              <a:avLst/>
            </a:prstGeom>
            <a:noFill/>
          </p:spPr>
          <p:txBody>
            <a:bodyPr wrap="square" rtlCol="0">
              <a:spAutoFit/>
            </a:bodyPr>
            <a:lstStyle/>
            <a:p>
              <a:r>
                <a:rPr lang="en-US" sz="1100" dirty="0">
                  <a:solidFill>
                    <a:srgbClr val="F2F2F2"/>
                  </a:solidFill>
                </a:rPr>
                <a:t>Increase in</a:t>
              </a:r>
              <a:br>
                <a:rPr lang="en-US" sz="1100" dirty="0">
                  <a:solidFill>
                    <a:srgbClr val="F2F2F2"/>
                  </a:solidFill>
                </a:rPr>
              </a:br>
              <a:r>
                <a:rPr lang="en-US" sz="1100" dirty="0">
                  <a:solidFill>
                    <a:srgbClr val="F2F2F2"/>
                  </a:solidFill>
                </a:rPr>
                <a:t>Productivity</a:t>
              </a:r>
            </a:p>
          </p:txBody>
        </p:sp>
      </p:grpSp>
      <p:grpSp>
        <p:nvGrpSpPr>
          <p:cNvPr id="20" name="Group 19"/>
          <p:cNvGrpSpPr/>
          <p:nvPr/>
        </p:nvGrpSpPr>
        <p:grpSpPr>
          <a:xfrm>
            <a:off x="4749456" y="4077923"/>
            <a:ext cx="1828974" cy="785617"/>
            <a:chOff x="4826728" y="4077923"/>
            <a:chExt cx="1828974" cy="785617"/>
          </a:xfrm>
        </p:grpSpPr>
        <p:sp>
          <p:nvSpPr>
            <p:cNvPr id="21" name="TextBox 20"/>
            <p:cNvSpPr txBox="1"/>
            <p:nvPr/>
          </p:nvSpPr>
          <p:spPr>
            <a:xfrm>
              <a:off x="4826728" y="4077923"/>
              <a:ext cx="1429420" cy="461665"/>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20 - 50</a:t>
              </a:r>
              <a:r>
                <a:rPr lang="en-US" sz="2400" b="1" baseline="30000" dirty="0">
                  <a:solidFill>
                    <a:schemeClr val="bg1"/>
                  </a:solidFill>
                  <a:latin typeface="Arial" charset="0"/>
                  <a:ea typeface="Arial" charset="0"/>
                  <a:cs typeface="Arial" charset="0"/>
                </a:rPr>
                <a:t>%</a:t>
              </a:r>
              <a:endParaRPr lang="en-US" sz="2400" baseline="30000" dirty="0">
                <a:solidFill>
                  <a:schemeClr val="bg1"/>
                </a:solidFill>
                <a:latin typeface="Arial" charset="0"/>
                <a:ea typeface="Arial" charset="0"/>
                <a:cs typeface="Arial" charset="0"/>
              </a:endParaRPr>
            </a:p>
          </p:txBody>
        </p:sp>
        <p:sp>
          <p:nvSpPr>
            <p:cNvPr id="22" name="TextBox 21"/>
            <p:cNvSpPr txBox="1"/>
            <p:nvPr/>
          </p:nvSpPr>
          <p:spPr>
            <a:xfrm>
              <a:off x="4826728" y="4432653"/>
              <a:ext cx="1828974" cy="430887"/>
            </a:xfrm>
            <a:prstGeom prst="rect">
              <a:avLst/>
            </a:prstGeom>
            <a:noFill/>
          </p:spPr>
          <p:txBody>
            <a:bodyPr wrap="square" rtlCol="0">
              <a:spAutoFit/>
            </a:bodyPr>
            <a:lstStyle/>
            <a:p>
              <a:r>
                <a:rPr lang="en-US" sz="1100" dirty="0">
                  <a:solidFill>
                    <a:srgbClr val="F2F2F2"/>
                  </a:solidFill>
                </a:rPr>
                <a:t>Improvements </a:t>
              </a:r>
              <a:br>
                <a:rPr lang="en-US" sz="1100" dirty="0">
                  <a:solidFill>
                    <a:srgbClr val="F2F2F2"/>
                  </a:solidFill>
                </a:rPr>
              </a:br>
              <a:r>
                <a:rPr lang="en-US" sz="1100" dirty="0">
                  <a:solidFill>
                    <a:srgbClr val="F2F2F2"/>
                  </a:solidFill>
                </a:rPr>
                <a:t>in Quality</a:t>
              </a:r>
            </a:p>
          </p:txBody>
        </p:sp>
      </p:grpSp>
      <p:grpSp>
        <p:nvGrpSpPr>
          <p:cNvPr id="23" name="Group 22"/>
          <p:cNvGrpSpPr/>
          <p:nvPr/>
        </p:nvGrpSpPr>
        <p:grpSpPr>
          <a:xfrm>
            <a:off x="6924398" y="4077923"/>
            <a:ext cx="1828974" cy="785617"/>
            <a:chOff x="6670398" y="4077923"/>
            <a:chExt cx="1828974" cy="785617"/>
          </a:xfrm>
        </p:grpSpPr>
        <p:sp>
          <p:nvSpPr>
            <p:cNvPr id="24" name="TextBox 23"/>
            <p:cNvSpPr txBox="1"/>
            <p:nvPr/>
          </p:nvSpPr>
          <p:spPr>
            <a:xfrm>
              <a:off x="6670398" y="4077923"/>
              <a:ext cx="1429420" cy="461665"/>
            </a:xfrm>
            <a:prstGeom prst="rect">
              <a:avLst/>
            </a:prstGeom>
            <a:noFill/>
          </p:spPr>
          <p:txBody>
            <a:bodyPr wrap="square" rtlCol="0">
              <a:spAutoFit/>
            </a:bodyPr>
            <a:lstStyle/>
            <a:p>
              <a:r>
                <a:rPr lang="en-US" sz="2400" b="1" dirty="0">
                  <a:solidFill>
                    <a:srgbClr val="FFFFFF"/>
                  </a:solidFill>
                  <a:latin typeface="Arial" charset="0"/>
                  <a:ea typeface="Arial" charset="0"/>
                  <a:cs typeface="Arial" charset="0"/>
                </a:rPr>
                <a:t>10 - 50</a:t>
              </a:r>
              <a:r>
                <a:rPr lang="en-US" sz="2400" b="1" baseline="30000" dirty="0">
                  <a:solidFill>
                    <a:srgbClr val="FFFFFF"/>
                  </a:solidFill>
                  <a:latin typeface="Arial" charset="0"/>
                  <a:ea typeface="Arial" charset="0"/>
                  <a:cs typeface="Arial" charset="0"/>
                </a:rPr>
                <a:t>%</a:t>
              </a:r>
              <a:endParaRPr lang="en-US" sz="2400" baseline="30000" dirty="0">
                <a:solidFill>
                  <a:srgbClr val="FFFFFF"/>
                </a:solidFill>
                <a:latin typeface="Arial" charset="0"/>
                <a:ea typeface="Arial" charset="0"/>
                <a:cs typeface="Arial" charset="0"/>
              </a:endParaRPr>
            </a:p>
          </p:txBody>
        </p:sp>
        <p:sp>
          <p:nvSpPr>
            <p:cNvPr id="25" name="TextBox 24"/>
            <p:cNvSpPr txBox="1"/>
            <p:nvPr/>
          </p:nvSpPr>
          <p:spPr>
            <a:xfrm>
              <a:off x="6670398" y="4432653"/>
              <a:ext cx="1828974" cy="430887"/>
            </a:xfrm>
            <a:prstGeom prst="rect">
              <a:avLst/>
            </a:prstGeom>
            <a:noFill/>
          </p:spPr>
          <p:txBody>
            <a:bodyPr wrap="square" rtlCol="0">
              <a:spAutoFit/>
            </a:bodyPr>
            <a:lstStyle/>
            <a:p>
              <a:r>
                <a:rPr lang="en-US" sz="1100" dirty="0">
                  <a:solidFill>
                    <a:srgbClr val="F2F2F2"/>
                  </a:solidFill>
                </a:rPr>
                <a:t>Increased Employee Engagement</a:t>
              </a:r>
            </a:p>
          </p:txBody>
        </p:sp>
      </p:grpSp>
      <p:pic>
        <p:nvPicPr>
          <p:cNvPr id="26" name="Picture 25"/>
          <p:cNvPicPr>
            <a:picLocks noChangeAspect="1"/>
          </p:cNvPicPr>
          <p:nvPr/>
        </p:nvPicPr>
        <p:blipFill>
          <a:blip r:embed="rId4" cstate="print">
            <a:alphaModFix amt="55000"/>
            <a:extLst>
              <a:ext uri="{28A0092B-C50C-407E-A947-70E740481C1C}">
                <a14:useLocalDpi xmlns:a14="http://schemas.microsoft.com/office/drawing/2010/main"/>
              </a:ext>
            </a:extLst>
          </a:blip>
          <a:stretch>
            <a:fillRect/>
          </a:stretch>
        </p:blipFill>
        <p:spPr>
          <a:xfrm>
            <a:off x="8358396" y="4503352"/>
            <a:ext cx="463064" cy="378254"/>
          </a:xfrm>
          <a:prstGeom prst="rect">
            <a:avLst/>
          </a:prstGeom>
        </p:spPr>
      </p:pic>
      <p:pic>
        <p:nvPicPr>
          <p:cNvPr id="27" name="Picture 26"/>
          <p:cNvPicPr>
            <a:picLocks noChangeAspect="1"/>
          </p:cNvPicPr>
          <p:nvPr/>
        </p:nvPicPr>
        <p:blipFill>
          <a:blip r:embed="rId5" cstate="print">
            <a:alphaModFix amt="55000"/>
            <a:extLst>
              <a:ext uri="{28A0092B-C50C-407E-A947-70E740481C1C}">
                <a14:useLocalDpi xmlns:a14="http://schemas.microsoft.com/office/drawing/2010/main"/>
              </a:ext>
            </a:extLst>
          </a:blip>
          <a:stretch>
            <a:fillRect/>
          </a:stretch>
        </p:blipFill>
        <p:spPr>
          <a:xfrm>
            <a:off x="5827005" y="4421541"/>
            <a:ext cx="598509" cy="488893"/>
          </a:xfrm>
          <a:prstGeom prst="rect">
            <a:avLst/>
          </a:prstGeom>
        </p:spPr>
      </p:pic>
      <p:pic>
        <p:nvPicPr>
          <p:cNvPr id="28" name="Picture 27"/>
          <p:cNvPicPr>
            <a:picLocks noChangeAspect="1"/>
          </p:cNvPicPr>
          <p:nvPr/>
        </p:nvPicPr>
        <p:blipFill>
          <a:blip r:embed="rId6" cstate="print">
            <a:alphaModFix amt="55000"/>
            <a:extLst>
              <a:ext uri="{28A0092B-C50C-407E-A947-70E740481C1C}">
                <a14:useLocalDpi xmlns:a14="http://schemas.microsoft.com/office/drawing/2010/main"/>
              </a:ext>
            </a:extLst>
          </a:blip>
          <a:stretch>
            <a:fillRect/>
          </a:stretch>
        </p:blipFill>
        <p:spPr>
          <a:xfrm>
            <a:off x="3559276" y="4443378"/>
            <a:ext cx="470400" cy="384246"/>
          </a:xfrm>
          <a:prstGeom prst="rect">
            <a:avLst/>
          </a:prstGeom>
        </p:spPr>
      </p:pic>
      <p:pic>
        <p:nvPicPr>
          <p:cNvPr id="29" name="Picture 28" descr="time-to-market.png"/>
          <p:cNvPicPr>
            <a:picLocks noChangeAspect="1"/>
          </p:cNvPicPr>
          <p:nvPr/>
        </p:nvPicPr>
        <p:blipFill>
          <a:blip r:embed="rId7" cstate="print">
            <a:alphaModFix amt="55000"/>
            <a:extLst>
              <a:ext uri="{28A0092B-C50C-407E-A947-70E740481C1C}">
                <a14:useLocalDpi xmlns:a14="http://schemas.microsoft.com/office/drawing/2010/main"/>
              </a:ext>
            </a:extLst>
          </a:blip>
          <a:stretch>
            <a:fillRect/>
          </a:stretch>
        </p:blipFill>
        <p:spPr>
          <a:xfrm>
            <a:off x="1323046" y="4393514"/>
            <a:ext cx="692134" cy="503192"/>
          </a:xfrm>
          <a:prstGeom prst="rect">
            <a:avLst/>
          </a:prstGeom>
        </p:spPr>
      </p:pic>
      <p:cxnSp>
        <p:nvCxnSpPr>
          <p:cNvPr id="30" name="Straight Connector 29"/>
          <p:cNvCxnSpPr/>
          <p:nvPr/>
        </p:nvCxnSpPr>
        <p:spPr bwMode="auto">
          <a:xfrm>
            <a:off x="2294597" y="4009082"/>
            <a:ext cx="0" cy="1206024"/>
          </a:xfrm>
          <a:prstGeom prst="line">
            <a:avLst/>
          </a:prstGeom>
          <a:solidFill>
            <a:schemeClr val="accent1"/>
          </a:solidFill>
          <a:ln w="12700" cap="flat" cmpd="sng" algn="ctr">
            <a:solidFill>
              <a:schemeClr val="bg1">
                <a:lumMod val="95000"/>
                <a:alpha val="40000"/>
              </a:schemeClr>
            </a:solidFill>
            <a:prstDash val="solid"/>
            <a:round/>
            <a:headEnd type="none" w="med" len="med"/>
            <a:tailEnd type="none" w="med" len="med"/>
          </a:ln>
          <a:effectLst/>
        </p:spPr>
      </p:cxnSp>
      <p:cxnSp>
        <p:nvCxnSpPr>
          <p:cNvPr id="31" name="Straight Connector 30"/>
          <p:cNvCxnSpPr/>
          <p:nvPr/>
        </p:nvCxnSpPr>
        <p:spPr bwMode="auto">
          <a:xfrm>
            <a:off x="4389754" y="4009082"/>
            <a:ext cx="0" cy="1216833"/>
          </a:xfrm>
          <a:prstGeom prst="line">
            <a:avLst/>
          </a:prstGeom>
          <a:solidFill>
            <a:schemeClr val="accent1"/>
          </a:solidFill>
          <a:ln w="12700" cap="flat" cmpd="sng" algn="ctr">
            <a:solidFill>
              <a:schemeClr val="bg1">
                <a:lumMod val="95000"/>
                <a:alpha val="40000"/>
              </a:schemeClr>
            </a:solidFill>
            <a:prstDash val="solid"/>
            <a:round/>
            <a:headEnd type="none" w="med" len="med"/>
            <a:tailEnd type="none" w="med" len="med"/>
          </a:ln>
          <a:effectLst/>
        </p:spPr>
      </p:cxnSp>
      <p:cxnSp>
        <p:nvCxnSpPr>
          <p:cNvPr id="32" name="Straight Connector 31"/>
          <p:cNvCxnSpPr/>
          <p:nvPr/>
        </p:nvCxnSpPr>
        <p:spPr bwMode="auto">
          <a:xfrm>
            <a:off x="6586510" y="4009082"/>
            <a:ext cx="1277" cy="1200620"/>
          </a:xfrm>
          <a:prstGeom prst="line">
            <a:avLst/>
          </a:prstGeom>
          <a:solidFill>
            <a:schemeClr val="accent1"/>
          </a:solidFill>
          <a:ln w="12700" cap="flat" cmpd="sng" algn="ctr">
            <a:solidFill>
              <a:schemeClr val="bg1">
                <a:lumMod val="95000"/>
                <a:alpha val="40000"/>
              </a:schemeClr>
            </a:solidFill>
            <a:prstDash val="solid"/>
            <a:round/>
            <a:headEnd type="none" w="med" len="med"/>
            <a:tailEnd type="none" w="med" len="med"/>
          </a:ln>
          <a:effectLst/>
        </p:spPr>
      </p:cxnSp>
      <p:sp>
        <p:nvSpPr>
          <p:cNvPr id="33" name="TextBox 32"/>
          <p:cNvSpPr txBox="1"/>
          <p:nvPr/>
        </p:nvSpPr>
        <p:spPr>
          <a:xfrm>
            <a:off x="2585954" y="899943"/>
            <a:ext cx="1062329" cy="492443"/>
          </a:xfrm>
          <a:prstGeom prst="rect">
            <a:avLst/>
          </a:prstGeom>
          <a:noFill/>
        </p:spPr>
        <p:txBody>
          <a:bodyPr wrap="square" lIns="0" tIns="0" rIns="0" bIns="0" rtlCol="0">
            <a:spAutoFit/>
          </a:bodyPr>
          <a:lstStyle/>
          <a:p>
            <a:r>
              <a:rPr lang="en-US" sz="3200" b="1" dirty="0">
                <a:solidFill>
                  <a:srgbClr val="595959"/>
                </a:solidFill>
                <a:latin typeface="Arial" charset="0"/>
                <a:ea typeface="Arial" charset="0"/>
                <a:cs typeface="Arial" charset="0"/>
              </a:rPr>
              <a:t>180</a:t>
            </a:r>
            <a:endParaRPr lang="en-US" sz="3200" dirty="0">
              <a:solidFill>
                <a:srgbClr val="595959"/>
              </a:solidFill>
              <a:latin typeface="Arial" charset="0"/>
              <a:ea typeface="Arial" charset="0"/>
              <a:cs typeface="Arial" charset="0"/>
            </a:endParaRPr>
          </a:p>
        </p:txBody>
      </p:sp>
      <p:pic>
        <p:nvPicPr>
          <p:cNvPr id="34" name="Picture 3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86258" y="1373750"/>
            <a:ext cx="545742" cy="469336"/>
          </a:xfrm>
          <a:prstGeom prst="rect">
            <a:avLst/>
          </a:prstGeom>
        </p:spPr>
      </p:pic>
      <p:sp>
        <p:nvSpPr>
          <p:cNvPr id="35" name="TextBox 34"/>
          <p:cNvSpPr txBox="1"/>
          <p:nvPr/>
        </p:nvSpPr>
        <p:spPr>
          <a:xfrm>
            <a:off x="2537076" y="1313219"/>
            <a:ext cx="2224424" cy="400110"/>
          </a:xfrm>
          <a:prstGeom prst="rect">
            <a:avLst/>
          </a:prstGeom>
          <a:noFill/>
        </p:spPr>
        <p:txBody>
          <a:bodyPr wrap="square" rtlCol="0">
            <a:spAutoFit/>
          </a:bodyPr>
          <a:lstStyle/>
          <a:p>
            <a:r>
              <a:rPr lang="en-US" sz="1000" dirty="0">
                <a:solidFill>
                  <a:srgbClr val="565656"/>
                </a:solidFill>
              </a:rPr>
              <a:t>Scaled Agile Partners</a:t>
            </a:r>
          </a:p>
          <a:p>
            <a:r>
              <a:rPr lang="en-US" sz="1000" dirty="0">
                <a:solidFill>
                  <a:srgbClr val="565656"/>
                </a:solidFill>
              </a:rPr>
              <a:t>in 50 countries</a:t>
            </a:r>
          </a:p>
        </p:txBody>
      </p:sp>
      <p:sp>
        <p:nvSpPr>
          <p:cNvPr id="36" name="TextBox 35"/>
          <p:cNvSpPr txBox="1"/>
          <p:nvPr/>
        </p:nvSpPr>
        <p:spPr>
          <a:xfrm>
            <a:off x="346306" y="853776"/>
            <a:ext cx="1742859" cy="584776"/>
          </a:xfrm>
          <a:prstGeom prst="rect">
            <a:avLst/>
          </a:prstGeom>
          <a:noFill/>
        </p:spPr>
        <p:txBody>
          <a:bodyPr wrap="square" rtlCol="0">
            <a:spAutoFit/>
          </a:bodyPr>
          <a:lstStyle/>
          <a:p>
            <a:r>
              <a:rPr lang="en-US" sz="3200" b="1" dirty="0">
                <a:solidFill>
                  <a:schemeClr val="tx2">
                    <a:lumMod val="65000"/>
                    <a:lumOff val="35000"/>
                  </a:schemeClr>
                </a:solidFill>
                <a:latin typeface="Arial" charset="0"/>
                <a:ea typeface="Arial" charset="0"/>
                <a:cs typeface="Arial" charset="0"/>
              </a:rPr>
              <a:t>250,000</a:t>
            </a:r>
            <a:endParaRPr lang="en-US" sz="3200" dirty="0">
              <a:solidFill>
                <a:schemeClr val="tx2">
                  <a:lumMod val="65000"/>
                  <a:lumOff val="35000"/>
                </a:schemeClr>
              </a:solidFill>
              <a:latin typeface="Arial" charset="0"/>
              <a:ea typeface="Arial" charset="0"/>
              <a:cs typeface="Arial" charset="0"/>
            </a:endParaRPr>
          </a:p>
        </p:txBody>
      </p:sp>
      <p:sp>
        <p:nvSpPr>
          <p:cNvPr id="37" name="TextBox 36"/>
          <p:cNvSpPr txBox="1"/>
          <p:nvPr/>
        </p:nvSpPr>
        <p:spPr>
          <a:xfrm>
            <a:off x="367923" y="1318623"/>
            <a:ext cx="1377651" cy="553998"/>
          </a:xfrm>
          <a:prstGeom prst="rect">
            <a:avLst/>
          </a:prstGeom>
          <a:noFill/>
        </p:spPr>
        <p:txBody>
          <a:bodyPr wrap="square" rtlCol="0">
            <a:spAutoFit/>
          </a:bodyPr>
          <a:lstStyle/>
          <a:p>
            <a:r>
              <a:rPr lang="en-US" sz="1000" dirty="0">
                <a:solidFill>
                  <a:srgbClr val="565656"/>
                </a:solidFill>
              </a:rPr>
              <a:t>SAFe-trained </a:t>
            </a:r>
            <a:br>
              <a:rPr lang="en-US" sz="1000" dirty="0">
                <a:solidFill>
                  <a:srgbClr val="565656"/>
                </a:solidFill>
              </a:rPr>
            </a:br>
            <a:r>
              <a:rPr lang="en-US" sz="1000" dirty="0">
                <a:solidFill>
                  <a:srgbClr val="565656"/>
                </a:solidFill>
              </a:rPr>
              <a:t>professionals</a:t>
            </a:r>
          </a:p>
          <a:p>
            <a:r>
              <a:rPr lang="en-US" sz="1000" dirty="0">
                <a:solidFill>
                  <a:srgbClr val="565656"/>
                </a:solidFill>
              </a:rPr>
              <a:t>in 110+ countries</a:t>
            </a:r>
          </a:p>
        </p:txBody>
      </p:sp>
      <p:sp>
        <p:nvSpPr>
          <p:cNvPr id="39" name="TextBox 38"/>
          <p:cNvSpPr txBox="1"/>
          <p:nvPr/>
        </p:nvSpPr>
        <p:spPr>
          <a:xfrm>
            <a:off x="5632824" y="2514879"/>
            <a:ext cx="3383785" cy="868764"/>
          </a:xfrm>
          <a:prstGeom prst="rect">
            <a:avLst/>
          </a:prstGeom>
          <a:noFill/>
        </p:spPr>
        <p:txBody>
          <a:bodyPr wrap="square" rtlCol="0">
            <a:spAutoFit/>
          </a:bodyPr>
          <a:lstStyle/>
          <a:p>
            <a:pPr>
              <a:lnSpc>
                <a:spcPts val="1350"/>
              </a:lnSpc>
              <a:spcBef>
                <a:spcPts val="1200"/>
              </a:spcBef>
              <a:spcAft>
                <a:spcPts val="600"/>
              </a:spcAft>
            </a:pPr>
            <a:r>
              <a:rPr lang="en-US" sz="900" dirty="0">
                <a:solidFill>
                  <a:srgbClr val="565656"/>
                </a:solidFill>
              </a:rPr>
              <a:t>SAFe cited as preferred solution for scaling Agile:</a:t>
            </a:r>
            <a:endParaRPr lang="en-US" sz="900" b="1" dirty="0">
              <a:solidFill>
                <a:srgbClr val="FDC338"/>
              </a:solidFill>
            </a:endParaRPr>
          </a:p>
          <a:p>
            <a:pPr>
              <a:lnSpc>
                <a:spcPts val="1350"/>
              </a:lnSpc>
            </a:pPr>
            <a:r>
              <a:rPr lang="en-US" sz="900" b="1" dirty="0"/>
              <a:t>• </a:t>
            </a:r>
            <a:r>
              <a:rPr lang="en-US" sz="900" b="1" dirty="0">
                <a:solidFill>
                  <a:srgbClr val="565656"/>
                </a:solidFill>
              </a:rPr>
              <a:t>2017 Agile in the Enterprise survey by Gartner Research</a:t>
            </a:r>
          </a:p>
          <a:p>
            <a:pPr>
              <a:lnSpc>
                <a:spcPts val="1350"/>
              </a:lnSpc>
            </a:pPr>
            <a:r>
              <a:rPr lang="en-US" sz="900" b="1" dirty="0"/>
              <a:t>• </a:t>
            </a:r>
            <a:r>
              <a:rPr lang="en-US" sz="900" b="1" dirty="0">
                <a:solidFill>
                  <a:srgbClr val="565656"/>
                </a:solidFill>
              </a:rPr>
              <a:t>12</a:t>
            </a:r>
            <a:r>
              <a:rPr lang="en-US" sz="900" b="1" baseline="30000" dirty="0">
                <a:solidFill>
                  <a:srgbClr val="565656"/>
                </a:solidFill>
              </a:rPr>
              <a:t>th</a:t>
            </a:r>
            <a:r>
              <a:rPr lang="en-US" sz="900" b="1" dirty="0">
                <a:solidFill>
                  <a:srgbClr val="565656"/>
                </a:solidFill>
              </a:rPr>
              <a:t> Annual State of Agile Report by VersionOne</a:t>
            </a:r>
          </a:p>
          <a:p>
            <a:pPr>
              <a:lnSpc>
                <a:spcPts val="1350"/>
              </a:lnSpc>
            </a:pPr>
            <a:r>
              <a:rPr lang="en-US" sz="900" b="1" dirty="0">
                <a:solidFill>
                  <a:srgbClr val="565656"/>
                </a:solidFill>
              </a:rPr>
              <a:t>• </a:t>
            </a:r>
            <a:r>
              <a:rPr lang="en-US" sz="900" b="1" dirty="0"/>
              <a:t>2017 Scaling Agile Report by cPrime</a:t>
            </a:r>
          </a:p>
        </p:txBody>
      </p:sp>
      <p:sp>
        <p:nvSpPr>
          <p:cNvPr id="42" name="TextBox 41"/>
          <p:cNvSpPr txBox="1"/>
          <p:nvPr/>
        </p:nvSpPr>
        <p:spPr>
          <a:xfrm>
            <a:off x="5632824" y="1571770"/>
            <a:ext cx="3020162" cy="620683"/>
          </a:xfrm>
          <a:prstGeom prst="rect">
            <a:avLst/>
          </a:prstGeom>
          <a:noFill/>
        </p:spPr>
        <p:txBody>
          <a:bodyPr wrap="square" rtlCol="0">
            <a:spAutoFit/>
          </a:bodyPr>
          <a:lstStyle/>
          <a:p>
            <a:r>
              <a:rPr lang="en-US" sz="1100" b="1" dirty="0">
                <a:solidFill>
                  <a:srgbClr val="9EB31C"/>
                </a:solidFill>
              </a:rPr>
              <a:t>Configurable</a:t>
            </a:r>
            <a:r>
              <a:rPr lang="en-US" sz="1100" b="1" dirty="0">
                <a:solidFill>
                  <a:srgbClr val="F9C143"/>
                </a:solidFill>
              </a:rPr>
              <a:t> </a:t>
            </a:r>
          </a:p>
          <a:p>
            <a:pPr>
              <a:lnSpc>
                <a:spcPts val="1350"/>
              </a:lnSpc>
            </a:pPr>
            <a:r>
              <a:rPr lang="en-US" sz="900" dirty="0">
                <a:solidFill>
                  <a:srgbClr val="565656"/>
                </a:solidFill>
              </a:rPr>
              <a:t>SAFe is able to accommodate enterprises of all </a:t>
            </a:r>
            <a:br>
              <a:rPr lang="en-US" sz="900" dirty="0">
                <a:solidFill>
                  <a:srgbClr val="565656"/>
                </a:solidFill>
              </a:rPr>
            </a:br>
            <a:r>
              <a:rPr lang="en-US" sz="900" dirty="0">
                <a:solidFill>
                  <a:srgbClr val="565656"/>
                </a:solidFill>
              </a:rPr>
              <a:t>sizes and industries</a:t>
            </a:r>
          </a:p>
        </p:txBody>
      </p:sp>
      <p:sp>
        <p:nvSpPr>
          <p:cNvPr id="43" name="TextBox 42"/>
          <p:cNvSpPr txBox="1"/>
          <p:nvPr/>
        </p:nvSpPr>
        <p:spPr>
          <a:xfrm>
            <a:off x="4199106" y="1906371"/>
            <a:ext cx="1242618" cy="1609351"/>
          </a:xfrm>
          <a:prstGeom prst="rect">
            <a:avLst/>
          </a:prstGeom>
          <a:noFill/>
        </p:spPr>
        <p:txBody>
          <a:bodyPr wrap="square" rtlCol="0">
            <a:spAutoFit/>
          </a:bodyPr>
          <a:lstStyle/>
          <a:p>
            <a:pPr>
              <a:lnSpc>
                <a:spcPts val="1480"/>
              </a:lnSpc>
              <a:spcBef>
                <a:spcPts val="0"/>
              </a:spcBef>
            </a:pPr>
            <a:r>
              <a:rPr lang="en-US" sz="900" dirty="0"/>
              <a:t>A comprehensive role-based curriculum </a:t>
            </a:r>
            <a:br>
              <a:rPr lang="en-US" sz="900" dirty="0"/>
            </a:br>
            <a:r>
              <a:rPr lang="en-US" sz="900" dirty="0"/>
              <a:t>for successfully implementing SAFe and skills validation through professional certification.</a:t>
            </a:r>
          </a:p>
        </p:txBody>
      </p:sp>
      <p:cxnSp>
        <p:nvCxnSpPr>
          <p:cNvPr id="44" name="Straight Connector 43"/>
          <p:cNvCxnSpPr/>
          <p:nvPr/>
        </p:nvCxnSpPr>
        <p:spPr bwMode="auto">
          <a:xfrm flipH="1" flipV="1">
            <a:off x="5458177" y="2229015"/>
            <a:ext cx="3685823" cy="9172"/>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cxnSp>
        <p:nvCxnSpPr>
          <p:cNvPr id="45" name="Straight Connector 44"/>
          <p:cNvCxnSpPr/>
          <p:nvPr/>
        </p:nvCxnSpPr>
        <p:spPr bwMode="auto">
          <a:xfrm flipH="1" flipV="1">
            <a:off x="5458177" y="1521356"/>
            <a:ext cx="3685823" cy="9172"/>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cxnSp>
        <p:nvCxnSpPr>
          <p:cNvPr id="46" name="Straight Connector 45"/>
          <p:cNvCxnSpPr/>
          <p:nvPr/>
        </p:nvCxnSpPr>
        <p:spPr bwMode="auto">
          <a:xfrm flipH="1" flipV="1">
            <a:off x="5452533" y="852310"/>
            <a:ext cx="361" cy="270369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cxnSp>
        <p:nvCxnSpPr>
          <p:cNvPr id="47" name="Straight Connector 46"/>
          <p:cNvCxnSpPr/>
          <p:nvPr/>
        </p:nvCxnSpPr>
        <p:spPr bwMode="auto">
          <a:xfrm flipH="1" flipV="1">
            <a:off x="0" y="1872517"/>
            <a:ext cx="4177489" cy="13568"/>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48" name="Isosceles Triangle 47"/>
          <p:cNvSpPr/>
          <p:nvPr/>
        </p:nvSpPr>
        <p:spPr bwMode="auto">
          <a:xfrm rot="5400000">
            <a:off x="2184905" y="4547262"/>
            <a:ext cx="333021" cy="101600"/>
          </a:xfrm>
          <a:prstGeom prst="triangle">
            <a:avLst/>
          </a:prstGeom>
          <a:solidFill>
            <a:schemeClr val="bg1">
              <a:lumMod val="85000"/>
              <a:alpha val="45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49" name="Isosceles Triangle 48"/>
          <p:cNvSpPr/>
          <p:nvPr/>
        </p:nvSpPr>
        <p:spPr bwMode="auto">
          <a:xfrm rot="5400000">
            <a:off x="4278593" y="4547262"/>
            <a:ext cx="333021" cy="101600"/>
          </a:xfrm>
          <a:prstGeom prst="triangle">
            <a:avLst/>
          </a:prstGeom>
          <a:solidFill>
            <a:schemeClr val="bg1">
              <a:lumMod val="85000"/>
              <a:alpha val="50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50" name="Isosceles Triangle 49"/>
          <p:cNvSpPr/>
          <p:nvPr/>
        </p:nvSpPr>
        <p:spPr bwMode="auto">
          <a:xfrm rot="5400000">
            <a:off x="6473879" y="4547262"/>
            <a:ext cx="333021" cy="101600"/>
          </a:xfrm>
          <a:prstGeom prst="triangle">
            <a:avLst/>
          </a:prstGeom>
          <a:solidFill>
            <a:schemeClr val="bg1">
              <a:lumMod val="85000"/>
              <a:alpha val="50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51" name="Isosceles Triangle 50"/>
          <p:cNvSpPr/>
          <p:nvPr/>
        </p:nvSpPr>
        <p:spPr bwMode="auto">
          <a:xfrm rot="5400000">
            <a:off x="5342296" y="1149069"/>
            <a:ext cx="333021" cy="101600"/>
          </a:xfrm>
          <a:prstGeom prst="triangle">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52" name="Isosceles Triangle 51"/>
          <p:cNvSpPr/>
          <p:nvPr/>
        </p:nvSpPr>
        <p:spPr bwMode="auto">
          <a:xfrm rot="5400000">
            <a:off x="5343376" y="1802688"/>
            <a:ext cx="333021" cy="101600"/>
          </a:xfrm>
          <a:prstGeom prst="triangle">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53" name="Isosceles Triangle 52"/>
          <p:cNvSpPr/>
          <p:nvPr/>
        </p:nvSpPr>
        <p:spPr bwMode="auto">
          <a:xfrm rot="5400000">
            <a:off x="5343376" y="2781611"/>
            <a:ext cx="333021" cy="101600"/>
          </a:xfrm>
          <a:prstGeom prst="triangle">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54" name="TextBox 53"/>
          <p:cNvSpPr txBox="1"/>
          <p:nvPr/>
        </p:nvSpPr>
        <p:spPr>
          <a:xfrm>
            <a:off x="6110941" y="200771"/>
            <a:ext cx="2412999" cy="523220"/>
          </a:xfrm>
          <a:prstGeom prst="rect">
            <a:avLst/>
          </a:prstGeom>
          <a:solidFill>
            <a:schemeClr val="tx1">
              <a:lumMod val="50000"/>
              <a:alpha val="0"/>
            </a:schemeClr>
          </a:solidFill>
        </p:spPr>
        <p:txBody>
          <a:bodyPr wrap="square" rtlCol="0">
            <a:spAutoFit/>
          </a:bodyPr>
          <a:lstStyle/>
          <a:p>
            <a:pPr algn="r"/>
            <a:r>
              <a:rPr lang="en-US" sz="2800" dirty="0"/>
              <a:t>Why SAFe?</a:t>
            </a:r>
            <a:endParaRPr lang="en-US" sz="2800" baseline="96000" dirty="0">
              <a:solidFill>
                <a:schemeClr val="tx1">
                  <a:lumMod val="75000"/>
                </a:schemeClr>
              </a:solidFill>
            </a:endParaRPr>
          </a:p>
        </p:txBody>
      </p:sp>
      <p:sp>
        <p:nvSpPr>
          <p:cNvPr id="55" name="Title 1"/>
          <p:cNvSpPr txBox="1">
            <a:spLocks/>
          </p:cNvSpPr>
          <p:nvPr/>
        </p:nvSpPr>
        <p:spPr>
          <a:xfrm>
            <a:off x="7367666" y="5002067"/>
            <a:ext cx="1824972" cy="211617"/>
          </a:xfrm>
          <a:prstGeom prst="rect">
            <a:avLst/>
          </a:prstGeom>
        </p:spPr>
        <p:txBody>
          <a:bodyPr>
            <a:noAutofit/>
          </a:bodyPr>
          <a:lstStyle>
            <a:lvl1pPr algn="l" rtl="0" eaLnBrk="1" fontAlgn="base" hangingPunct="1">
              <a:spcBef>
                <a:spcPct val="0"/>
              </a:spcBef>
              <a:spcAft>
                <a:spcPct val="0"/>
              </a:spcAft>
              <a:defRPr lang="en-US" altLang="en-US" sz="2400" b="0" dirty="0" smtClean="0">
                <a:solidFill>
                  <a:srgbClr val="565656"/>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342900" algn="l" rtl="0" eaLnBrk="1" fontAlgn="base" hangingPunct="1">
              <a:spcBef>
                <a:spcPct val="0"/>
              </a:spcBef>
              <a:spcAft>
                <a:spcPct val="0"/>
              </a:spcAft>
              <a:defRPr sz="2400" b="1">
                <a:solidFill>
                  <a:schemeClr val="tx2"/>
                </a:solidFill>
                <a:latin typeface="Arial" charset="0"/>
                <a:cs typeface="Arial" charset="0"/>
              </a:defRPr>
            </a:lvl6pPr>
            <a:lvl7pPr marL="685800" algn="l" rtl="0" eaLnBrk="1" fontAlgn="base" hangingPunct="1">
              <a:spcBef>
                <a:spcPct val="0"/>
              </a:spcBef>
              <a:spcAft>
                <a:spcPct val="0"/>
              </a:spcAft>
              <a:defRPr sz="2400" b="1">
                <a:solidFill>
                  <a:schemeClr val="tx2"/>
                </a:solidFill>
                <a:latin typeface="Arial" charset="0"/>
                <a:cs typeface="Arial" charset="0"/>
              </a:defRPr>
            </a:lvl7pPr>
            <a:lvl8pPr marL="1028700" algn="l" rtl="0" eaLnBrk="1" fontAlgn="base" hangingPunct="1">
              <a:spcBef>
                <a:spcPct val="0"/>
              </a:spcBef>
              <a:spcAft>
                <a:spcPct val="0"/>
              </a:spcAft>
              <a:defRPr sz="2400" b="1">
                <a:solidFill>
                  <a:schemeClr val="tx2"/>
                </a:solidFill>
                <a:latin typeface="Arial" charset="0"/>
                <a:cs typeface="Arial" charset="0"/>
              </a:defRPr>
            </a:lvl8pPr>
            <a:lvl9pPr marL="1371600" algn="l" rtl="0" eaLnBrk="1" fontAlgn="base" hangingPunct="1">
              <a:spcBef>
                <a:spcPct val="0"/>
              </a:spcBef>
              <a:spcAft>
                <a:spcPct val="0"/>
              </a:spcAft>
              <a:defRPr sz="2400" b="1">
                <a:solidFill>
                  <a:schemeClr val="tx2"/>
                </a:solidFill>
                <a:latin typeface="Arial" charset="0"/>
                <a:cs typeface="Arial" charset="0"/>
              </a:defRPr>
            </a:lvl9pPr>
          </a:lstStyle>
          <a:p>
            <a:r>
              <a:rPr lang="en-US" sz="600" dirty="0">
                <a:solidFill>
                  <a:schemeClr val="accent5">
                    <a:lumMod val="20000"/>
                    <a:lumOff val="80000"/>
                    <a:alpha val="63000"/>
                  </a:schemeClr>
                </a:solidFill>
              </a:rPr>
              <a:t>February 2018    © Scaled Agile, Inc..</a:t>
            </a:r>
          </a:p>
        </p:txBody>
      </p:sp>
      <p:cxnSp>
        <p:nvCxnSpPr>
          <p:cNvPr id="56" name="Straight Connector 55"/>
          <p:cNvCxnSpPr/>
          <p:nvPr/>
        </p:nvCxnSpPr>
        <p:spPr bwMode="auto">
          <a:xfrm flipH="1" flipV="1">
            <a:off x="0" y="3558646"/>
            <a:ext cx="9144000" cy="2758"/>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cxnSp>
        <p:nvCxnSpPr>
          <p:cNvPr id="57" name="Straight Connector 56"/>
          <p:cNvCxnSpPr/>
          <p:nvPr/>
        </p:nvCxnSpPr>
        <p:spPr bwMode="auto">
          <a:xfrm flipH="1">
            <a:off x="4177489" y="1620455"/>
            <a:ext cx="1275404" cy="8301"/>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cxnSp>
        <p:nvCxnSpPr>
          <p:cNvPr id="58" name="Straight Connector 57"/>
          <p:cNvCxnSpPr/>
          <p:nvPr/>
        </p:nvCxnSpPr>
        <p:spPr bwMode="auto">
          <a:xfrm flipH="1" flipV="1">
            <a:off x="2297348" y="2577830"/>
            <a:ext cx="2" cy="988981"/>
          </a:xfrm>
          <a:prstGeom prst="line">
            <a:avLst/>
          </a:prstGeom>
          <a:solidFill>
            <a:schemeClr val="accent1"/>
          </a:solidFill>
          <a:ln w="12700" cap="flat" cmpd="sng" algn="ctr">
            <a:solidFill>
              <a:schemeClr val="bg1">
                <a:lumMod val="85000"/>
              </a:schemeClr>
            </a:solidFill>
            <a:prstDash val="solid"/>
            <a:round/>
            <a:headEnd type="none" w="med" len="med"/>
            <a:tailEnd type="none" w="med" len="med"/>
          </a:ln>
          <a:effectLst/>
        </p:spPr>
      </p:cxnSp>
      <p:cxnSp>
        <p:nvCxnSpPr>
          <p:cNvPr id="59" name="Straight Connector 58"/>
          <p:cNvCxnSpPr/>
          <p:nvPr/>
        </p:nvCxnSpPr>
        <p:spPr bwMode="auto">
          <a:xfrm flipV="1">
            <a:off x="4182894" y="848468"/>
            <a:ext cx="5404" cy="2696723"/>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60" name="TextBox 59"/>
          <p:cNvSpPr txBox="1"/>
          <p:nvPr/>
        </p:nvSpPr>
        <p:spPr>
          <a:xfrm>
            <a:off x="2658645" y="2688408"/>
            <a:ext cx="1562078" cy="807913"/>
          </a:xfrm>
          <a:prstGeom prst="rect">
            <a:avLst/>
          </a:prstGeom>
          <a:noFill/>
        </p:spPr>
        <p:txBody>
          <a:bodyPr wrap="square" rtlCol="0">
            <a:spAutoFit/>
          </a:bodyPr>
          <a:lstStyle/>
          <a:p>
            <a:r>
              <a:rPr lang="en-US" sz="1400" b="1" dirty="0">
                <a:solidFill>
                  <a:srgbClr val="565656"/>
                </a:solidFill>
              </a:rPr>
              <a:t>Pledged 1</a:t>
            </a:r>
            <a:r>
              <a:rPr lang="en-US" sz="1400" b="1" baseline="30000" dirty="0">
                <a:solidFill>
                  <a:srgbClr val="565656"/>
                </a:solidFill>
              </a:rPr>
              <a:t>%</a:t>
            </a:r>
          </a:p>
          <a:p>
            <a:pPr>
              <a:spcBef>
                <a:spcPts val="300"/>
              </a:spcBef>
            </a:pPr>
            <a:r>
              <a:rPr lang="en-US" sz="1000" dirty="0">
                <a:solidFill>
                  <a:srgbClr val="565656"/>
                </a:solidFill>
              </a:rPr>
              <a:t>Scaled Agile stock equity &amp; employee time to Pledge 1% campaign</a:t>
            </a:r>
          </a:p>
        </p:txBody>
      </p:sp>
      <p:pic>
        <p:nvPicPr>
          <p:cNvPr id="61" name="Picture 60"/>
          <p:cNvPicPr>
            <a:picLocks noChangeAspect="1"/>
          </p:cNvPicPr>
          <p:nvPr/>
        </p:nvPicPr>
        <p:blipFill>
          <a:blip r:embed="rId9" cstate="print">
            <a:alphaModFix amt="86000"/>
            <a:extLst>
              <a:ext uri="{28A0092B-C50C-407E-A947-70E740481C1C}">
                <a14:useLocalDpi xmlns:a14="http://schemas.microsoft.com/office/drawing/2010/main"/>
              </a:ext>
            </a:extLst>
          </a:blip>
          <a:stretch>
            <a:fillRect/>
          </a:stretch>
        </p:blipFill>
        <p:spPr>
          <a:xfrm>
            <a:off x="2337104" y="2712938"/>
            <a:ext cx="385671" cy="346529"/>
          </a:xfrm>
          <a:prstGeom prst="rect">
            <a:avLst/>
          </a:prstGeom>
          <a:effectLst>
            <a:outerShdw dist="12700" dir="2700000" algn="tl" rotWithShape="0">
              <a:srgbClr val="000000">
                <a:alpha val="50000"/>
              </a:srgbClr>
            </a:outerShdw>
          </a:effectLst>
        </p:spPr>
      </p:pic>
      <p:cxnSp>
        <p:nvCxnSpPr>
          <p:cNvPr id="62" name="Straight Connector 61"/>
          <p:cNvCxnSpPr/>
          <p:nvPr/>
        </p:nvCxnSpPr>
        <p:spPr bwMode="auto">
          <a:xfrm flipV="1">
            <a:off x="2297350" y="848468"/>
            <a:ext cx="0" cy="1038702"/>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cxnSp>
        <p:nvCxnSpPr>
          <p:cNvPr id="63" name="Straight Connector 62"/>
          <p:cNvCxnSpPr/>
          <p:nvPr/>
        </p:nvCxnSpPr>
        <p:spPr bwMode="auto">
          <a:xfrm flipH="1">
            <a:off x="1" y="837660"/>
            <a:ext cx="9143999" cy="4967"/>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64" name="TextBox 63"/>
          <p:cNvSpPr txBox="1"/>
          <p:nvPr/>
        </p:nvSpPr>
        <p:spPr>
          <a:xfrm>
            <a:off x="5632824" y="883845"/>
            <a:ext cx="3022102" cy="630942"/>
          </a:xfrm>
          <a:prstGeom prst="rect">
            <a:avLst/>
          </a:prstGeom>
          <a:noFill/>
        </p:spPr>
        <p:txBody>
          <a:bodyPr wrap="square" rtlCol="0">
            <a:spAutoFit/>
          </a:bodyPr>
          <a:lstStyle/>
          <a:p>
            <a:pPr>
              <a:lnSpc>
                <a:spcPts val="1350"/>
              </a:lnSpc>
            </a:pPr>
            <a:r>
              <a:rPr lang="en-US" sz="1100" b="1" dirty="0">
                <a:solidFill>
                  <a:schemeClr val="accent5"/>
                </a:solidFill>
              </a:rPr>
              <a:t>Freely Available</a:t>
            </a:r>
            <a:br>
              <a:rPr lang="en-US" sz="1100" b="1" dirty="0">
                <a:solidFill>
                  <a:schemeClr val="accent1">
                    <a:lumMod val="60000"/>
                    <a:lumOff val="40000"/>
                  </a:schemeClr>
                </a:solidFill>
              </a:rPr>
            </a:br>
            <a:r>
              <a:rPr lang="en-US" sz="900" dirty="0"/>
              <a:t>SAFe’s knowledge base is freely available at </a:t>
            </a:r>
            <a:r>
              <a:rPr lang="en-US" sz="900" b="1" dirty="0"/>
              <a:t>scaledagileframework.com</a:t>
            </a:r>
          </a:p>
        </p:txBody>
      </p:sp>
      <p:cxnSp>
        <p:nvCxnSpPr>
          <p:cNvPr id="65" name="Straight Connector 64"/>
          <p:cNvCxnSpPr/>
          <p:nvPr/>
        </p:nvCxnSpPr>
        <p:spPr bwMode="auto">
          <a:xfrm flipH="1" flipV="1">
            <a:off x="0" y="2565342"/>
            <a:ext cx="4177489" cy="13568"/>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pic>
        <p:nvPicPr>
          <p:cNvPr id="66" name="Picture 6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53363" y="1988766"/>
            <a:ext cx="551419" cy="474221"/>
          </a:xfrm>
          <a:prstGeom prst="rect">
            <a:avLst/>
          </a:prstGeom>
        </p:spPr>
      </p:pic>
      <p:pic>
        <p:nvPicPr>
          <p:cNvPr id="67" name="Picture 6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3366952" y="983574"/>
            <a:ext cx="389544" cy="310472"/>
          </a:xfrm>
          <a:prstGeom prst="rect">
            <a:avLst/>
          </a:prstGeom>
        </p:spPr>
      </p:pic>
      <p:pic>
        <p:nvPicPr>
          <p:cNvPr id="68" name="Picture 67" descr="SAFe_provided_by_SAI_logo.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9577" y="291353"/>
            <a:ext cx="3165167" cy="327288"/>
          </a:xfrm>
          <a:prstGeom prst="rect">
            <a:avLst/>
          </a:prstGeom>
        </p:spPr>
      </p:pic>
      <p:pic>
        <p:nvPicPr>
          <p:cNvPr id="69" name="Picture 68"/>
          <p:cNvPicPr>
            <a:picLocks noChangeAspect="1"/>
          </p:cNvPicPr>
          <p:nvPr/>
        </p:nvPicPr>
        <p:blipFill>
          <a:blip r:embed="rId13" cstate="print">
            <a:alphaModFix amt="89000"/>
            <a:extLst>
              <a:ext uri="{28A0092B-C50C-407E-A947-70E740481C1C}">
                <a14:useLocalDpi xmlns:a14="http://schemas.microsoft.com/office/drawing/2010/main"/>
              </a:ext>
            </a:extLst>
          </a:blip>
          <a:stretch>
            <a:fillRect/>
          </a:stretch>
        </p:blipFill>
        <p:spPr>
          <a:xfrm>
            <a:off x="4182122" y="1018585"/>
            <a:ext cx="1194496" cy="444350"/>
          </a:xfrm>
          <a:prstGeom prst="rect">
            <a:avLst/>
          </a:prstGeom>
        </p:spPr>
      </p:pic>
      <p:sp>
        <p:nvSpPr>
          <p:cNvPr id="70" name="Rectangle 69"/>
          <p:cNvSpPr/>
          <p:nvPr/>
        </p:nvSpPr>
        <p:spPr bwMode="auto">
          <a:xfrm>
            <a:off x="0" y="3557082"/>
            <a:ext cx="9144000" cy="442068"/>
          </a:xfrm>
          <a:prstGeom prst="rect">
            <a:avLst/>
          </a:prstGeom>
          <a:gradFill flip="none" rotWithShape="1">
            <a:gsLst>
              <a:gs pos="55000">
                <a:schemeClr val="bg1">
                  <a:lumMod val="75000"/>
                  <a:alpha val="31000"/>
                </a:schemeClr>
              </a:gs>
              <a:gs pos="100000">
                <a:schemeClr val="bg1">
                  <a:lumMod val="75000"/>
                  <a:alpha val="55000"/>
                </a:schemeClr>
              </a:gs>
            </a:gsLst>
            <a:lin ang="0" scaled="1"/>
            <a:tileRect/>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71" name="TextBox 70"/>
          <p:cNvSpPr txBox="1"/>
          <p:nvPr/>
        </p:nvSpPr>
        <p:spPr>
          <a:xfrm>
            <a:off x="-1" y="3591180"/>
            <a:ext cx="9144001" cy="369332"/>
          </a:xfrm>
          <a:prstGeom prst="rect">
            <a:avLst/>
          </a:prstGeom>
          <a:solidFill>
            <a:schemeClr val="tx1">
              <a:lumMod val="50000"/>
              <a:alpha val="0"/>
            </a:schemeClr>
          </a:solidFill>
        </p:spPr>
        <p:txBody>
          <a:bodyPr wrap="square" rtlCol="0">
            <a:spAutoFit/>
          </a:bodyPr>
          <a:lstStyle/>
          <a:p>
            <a:pPr algn="ctr"/>
            <a:r>
              <a:rPr lang="en-US" b="1" spc="600" dirty="0">
                <a:solidFill>
                  <a:schemeClr val="bg1">
                    <a:lumMod val="65000"/>
                  </a:schemeClr>
                </a:solidFill>
              </a:rPr>
              <a:t>SAF</a:t>
            </a:r>
            <a:r>
              <a:rPr lang="en-US" b="1" spc="-150" dirty="0">
                <a:solidFill>
                  <a:schemeClr val="bg1">
                    <a:lumMod val="65000"/>
                  </a:schemeClr>
                </a:solidFill>
              </a:rPr>
              <a:t>e</a:t>
            </a:r>
            <a:r>
              <a:rPr lang="en-US" b="1" spc="600" dirty="0">
                <a:solidFill>
                  <a:schemeClr val="bg1">
                    <a:lumMod val="65000"/>
                  </a:schemeClr>
                </a:solidFill>
              </a:rPr>
              <a:t> CASE STUDIES</a:t>
            </a:r>
          </a:p>
        </p:txBody>
      </p:sp>
      <p:sp>
        <p:nvSpPr>
          <p:cNvPr id="72" name="TextBox 71"/>
          <p:cNvSpPr txBox="1"/>
          <p:nvPr/>
        </p:nvSpPr>
        <p:spPr>
          <a:xfrm>
            <a:off x="5632824" y="2313401"/>
            <a:ext cx="2142853" cy="261610"/>
          </a:xfrm>
          <a:prstGeom prst="rect">
            <a:avLst/>
          </a:prstGeom>
          <a:noFill/>
        </p:spPr>
        <p:txBody>
          <a:bodyPr wrap="square" rtlCol="0">
            <a:spAutoFit/>
          </a:bodyPr>
          <a:lstStyle/>
          <a:p>
            <a:pPr>
              <a:spcBef>
                <a:spcPts val="1200"/>
              </a:spcBef>
              <a:spcAft>
                <a:spcPts val="600"/>
              </a:spcAft>
            </a:pPr>
            <a:r>
              <a:rPr lang="en-US" sz="1100" b="1" dirty="0">
                <a:solidFill>
                  <a:srgbClr val="9EB31C"/>
                </a:solidFill>
              </a:rPr>
              <a:t>Fastest Growing Method</a:t>
            </a:r>
            <a:endParaRPr lang="en-US" sz="900" b="1" dirty="0"/>
          </a:p>
        </p:txBody>
      </p:sp>
      <p:pic>
        <p:nvPicPr>
          <p:cNvPr id="2" name="Picture 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940908" y="2131321"/>
            <a:ext cx="437232" cy="437232"/>
          </a:xfrm>
          <a:prstGeom prst="rect">
            <a:avLst/>
          </a:prstGeom>
        </p:spPr>
      </p:pic>
      <p:sp>
        <p:nvSpPr>
          <p:cNvPr id="73" name="TextBox 72"/>
          <p:cNvSpPr txBox="1"/>
          <p:nvPr/>
        </p:nvSpPr>
        <p:spPr>
          <a:xfrm>
            <a:off x="4179318" y="1723304"/>
            <a:ext cx="1262406" cy="248594"/>
          </a:xfrm>
          <a:prstGeom prst="rect">
            <a:avLst/>
          </a:prstGeom>
          <a:noFill/>
        </p:spPr>
        <p:txBody>
          <a:bodyPr wrap="square" rtlCol="0">
            <a:spAutoFit/>
          </a:bodyPr>
          <a:lstStyle/>
          <a:p>
            <a:pPr>
              <a:lnSpc>
                <a:spcPts val="1230"/>
              </a:lnSpc>
              <a:spcBef>
                <a:spcPts val="0"/>
              </a:spcBef>
            </a:pPr>
            <a:r>
              <a:rPr lang="en-US" sz="1400" b="1" dirty="0"/>
              <a:t>Training</a:t>
            </a:r>
            <a:endParaRPr lang="en-US" sz="900" dirty="0"/>
          </a:p>
        </p:txBody>
      </p:sp>
    </p:spTree>
    <p:extLst>
      <p:ext uri="{BB962C8B-B14F-4D97-AF65-F5344CB8AC3E}">
        <p14:creationId xmlns:p14="http://schemas.microsoft.com/office/powerpoint/2010/main" val="21395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229060" cy="157361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sp>
        <p:nvSpPr>
          <p:cNvPr id="3" name="Content Placeholder 5"/>
          <p:cNvSpPr txBox="1">
            <a:spLocks/>
          </p:cNvSpPr>
          <p:nvPr/>
        </p:nvSpPr>
        <p:spPr>
          <a:xfrm>
            <a:off x="2002895" y="731698"/>
            <a:ext cx="5138210" cy="2094163"/>
          </a:xfrm>
          <a:prstGeom prst="rect">
            <a:avLst/>
          </a:prstGeom>
        </p:spPr>
        <p:txBody>
          <a:bodyPr/>
          <a:lstStyle>
            <a:lvl1pPr marL="406400" indent="-406400" algn="l" rtl="0" eaLnBrk="1" fontAlgn="base" hangingPunct="1">
              <a:spcBef>
                <a:spcPts val="600"/>
              </a:spcBef>
              <a:spcAft>
                <a:spcPts val="600"/>
              </a:spcAft>
              <a:buClr>
                <a:schemeClr val="tx1">
                  <a:lumMod val="50000"/>
                  <a:lumOff val="50000"/>
                </a:schemeClr>
              </a:buClr>
              <a:buSzPct val="100000"/>
              <a:buFont typeface="Webdings" pitchFamily="18" charset="2"/>
              <a:buChar char="4"/>
              <a:defRPr sz="2400">
                <a:solidFill>
                  <a:srgbClr val="3C3C3C"/>
                </a:solidFill>
                <a:latin typeface="+mn-lt"/>
                <a:ea typeface="+mn-ea"/>
                <a:cs typeface="+mn-cs"/>
              </a:defRPr>
            </a:lvl1pPr>
            <a:lvl2pPr marL="749300" indent="-279400" algn="l" rtl="0" eaLnBrk="1" fontAlgn="base" hangingPunct="1">
              <a:spcBef>
                <a:spcPts val="400"/>
              </a:spcBef>
              <a:spcAft>
                <a:spcPts val="400"/>
              </a:spcAft>
              <a:buClr>
                <a:schemeClr val="tx1">
                  <a:lumMod val="50000"/>
                  <a:lumOff val="50000"/>
                </a:schemeClr>
              </a:buClr>
              <a:buSzPct val="122000"/>
              <a:buFont typeface="Arial"/>
              <a:buChar char="•"/>
              <a:defRPr sz="2200">
                <a:solidFill>
                  <a:srgbClr val="3C3C3C"/>
                </a:solidFill>
                <a:latin typeface="+mn-lt"/>
                <a:cs typeface="+mn-cs"/>
              </a:defRPr>
            </a:lvl2pPr>
            <a:lvl3pPr marL="1028700" indent="-228600" algn="l" rtl="0" eaLnBrk="1" fontAlgn="base" hangingPunct="1">
              <a:spcBef>
                <a:spcPts val="400"/>
              </a:spcBef>
              <a:spcAft>
                <a:spcPts val="400"/>
              </a:spcAft>
              <a:buClr>
                <a:schemeClr val="tx1">
                  <a:lumMod val="50000"/>
                  <a:lumOff val="50000"/>
                </a:schemeClr>
              </a:buClr>
              <a:buSzPct val="110000"/>
              <a:buFont typeface="Wingdings" charset="2"/>
              <a:buChar char="§"/>
              <a:defRPr lang="en-US" altLang="en-US" sz="2000" dirty="0" smtClean="0">
                <a:solidFill>
                  <a:srgbClr val="3C3C3C"/>
                </a:solidFill>
                <a:latin typeface="+mn-lt"/>
                <a:cs typeface="+mn-cs"/>
              </a:defRPr>
            </a:lvl3pPr>
            <a:lvl4pPr marL="1428750" indent="-285750" algn="l" rtl="0" eaLnBrk="1" fontAlgn="base" hangingPunct="1">
              <a:spcBef>
                <a:spcPts val="300"/>
              </a:spcBef>
              <a:spcAft>
                <a:spcPts val="300"/>
              </a:spcAft>
              <a:buClr>
                <a:schemeClr val="tx1">
                  <a:lumMod val="75000"/>
                  <a:lumOff val="25000"/>
                </a:schemeClr>
              </a:buClr>
              <a:buSzPct val="110000"/>
              <a:buFont typeface="Courier New"/>
              <a:buChar char="o"/>
              <a:defRPr sz="1800" baseline="0">
                <a:solidFill>
                  <a:srgbClr val="3C3C3C"/>
                </a:solidFill>
                <a:latin typeface="+mn-lt"/>
                <a:cs typeface="+mn-cs"/>
              </a:defRPr>
            </a:lvl4pPr>
            <a:lvl5pPr marL="1662113" indent="-227013" algn="l" rtl="0" eaLnBrk="1" fontAlgn="base" hangingPunct="1">
              <a:spcBef>
                <a:spcPts val="300"/>
              </a:spcBef>
              <a:spcAft>
                <a:spcPts val="300"/>
              </a:spcAft>
              <a:buClr>
                <a:schemeClr val="tx1">
                  <a:lumMod val="75000"/>
                  <a:lumOff val="25000"/>
                </a:schemeClr>
              </a:buClr>
              <a:buSzPct val="110000"/>
              <a:buFont typeface="Arial Black" pitchFamily="34" charset="0"/>
              <a:buChar char="–"/>
              <a:defRPr sz="1600">
                <a:solidFill>
                  <a:srgbClr val="3C3C3C"/>
                </a:solidFill>
                <a:latin typeface="+mn-lt"/>
                <a:cs typeface="+mn-cs"/>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a:lstStyle>
          <a:p>
            <a:pPr marL="0" indent="0" algn="ctr">
              <a:lnSpc>
                <a:spcPts val="3000"/>
              </a:lnSpc>
              <a:spcBef>
                <a:spcPts val="375"/>
              </a:spcBef>
              <a:spcAft>
                <a:spcPts val="375"/>
              </a:spcAft>
              <a:buNone/>
            </a:pPr>
            <a:endParaRPr lang="en-US" sz="1950" dirty="0">
              <a:solidFill>
                <a:schemeClr val="accent2"/>
              </a:solidFill>
            </a:endParaRPr>
          </a:p>
        </p:txBody>
      </p:sp>
      <p:sp>
        <p:nvSpPr>
          <p:cNvPr id="4" name="TextBox 3"/>
          <p:cNvSpPr txBox="1"/>
          <p:nvPr/>
        </p:nvSpPr>
        <p:spPr>
          <a:xfrm>
            <a:off x="3279284" y="2013576"/>
            <a:ext cx="5257800" cy="1944891"/>
          </a:xfrm>
          <a:prstGeom prst="rect">
            <a:avLst/>
          </a:prstGeom>
          <a:solidFill>
            <a:schemeClr val="bg1">
              <a:alpha val="0"/>
            </a:schemeClr>
          </a:solidFill>
          <a:ln>
            <a:solidFill>
              <a:schemeClr val="bg1">
                <a:alpha val="0"/>
              </a:schemeClr>
            </a:solidFill>
          </a:ln>
        </p:spPr>
        <p:txBody>
          <a:bodyPr wrap="square" tIns="274320" rtlCol="0">
            <a:spAutoFit/>
          </a:bodyPr>
          <a:lstStyle/>
          <a:p>
            <a:pPr>
              <a:lnSpc>
                <a:spcPts val="4380"/>
              </a:lnSpc>
              <a:spcBef>
                <a:spcPts val="1100"/>
              </a:spcBef>
              <a:spcAft>
                <a:spcPts val="500"/>
              </a:spcAft>
            </a:pPr>
            <a:r>
              <a:rPr lang="en-US" sz="2400" dirty="0">
                <a:solidFill>
                  <a:schemeClr val="bg1"/>
                </a:solidFill>
              </a:rPr>
              <a:t>SAFe is a knowledge base of proven, integrated principles and practices for Lean, Agile, and DevOps. </a:t>
            </a:r>
          </a:p>
        </p:txBody>
      </p:sp>
      <p:sp>
        <p:nvSpPr>
          <p:cNvPr id="5" name="TextBox 4"/>
          <p:cNvSpPr txBox="1"/>
          <p:nvPr/>
        </p:nvSpPr>
        <p:spPr>
          <a:xfrm>
            <a:off x="849322" y="344698"/>
            <a:ext cx="7598790" cy="1077218"/>
          </a:xfrm>
          <a:prstGeom prst="rect">
            <a:avLst/>
          </a:prstGeom>
          <a:noFill/>
        </p:spPr>
        <p:txBody>
          <a:bodyPr wrap="square" rtlCol="0" anchor="t">
            <a:spAutoFit/>
          </a:bodyPr>
          <a:lstStyle/>
          <a:p>
            <a:pPr algn="ctr"/>
            <a:r>
              <a:rPr lang="en-US" sz="3200" dirty="0"/>
              <a:t>SAFe is the world’s </a:t>
            </a:r>
            <a:br>
              <a:rPr lang="en-US" sz="3200" dirty="0"/>
            </a:br>
            <a:r>
              <a:rPr lang="en-US" sz="3200" dirty="0"/>
              <a:t>leading framework for enterprise agility</a:t>
            </a:r>
          </a:p>
        </p:txBody>
      </p:sp>
      <p:sp>
        <p:nvSpPr>
          <p:cNvPr id="7" name="TextBox 6">
            <a:hlinkClick r:id="rId3"/>
          </p:cNvPr>
          <p:cNvSpPr txBox="1"/>
          <p:nvPr/>
        </p:nvSpPr>
        <p:spPr>
          <a:xfrm>
            <a:off x="5908183" y="4227771"/>
            <a:ext cx="3013072" cy="338554"/>
          </a:xfrm>
          <a:prstGeom prst="rect">
            <a:avLst/>
          </a:prstGeom>
          <a:noFill/>
        </p:spPr>
        <p:txBody>
          <a:bodyPr wrap="square" rtlCol="0">
            <a:spAutoFit/>
          </a:bodyPr>
          <a:lstStyle/>
          <a:p>
            <a:pPr algn="l"/>
            <a:r>
              <a:rPr lang="en-US" sz="1600" dirty="0">
                <a:solidFill>
                  <a:schemeClr val="bg1"/>
                </a:solidFill>
              </a:rPr>
              <a:t>scaledagileframework.com</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5797" y="2232453"/>
            <a:ext cx="2002354" cy="2240413"/>
          </a:xfrm>
          <a:prstGeom prst="rect">
            <a:avLst/>
          </a:prstGeom>
        </p:spPr>
      </p:pic>
    </p:spTree>
    <p:extLst>
      <p:ext uri="{BB962C8B-B14F-4D97-AF65-F5344CB8AC3E}">
        <p14:creationId xmlns:p14="http://schemas.microsoft.com/office/powerpoint/2010/main" val="685855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Embrace a Lean-Agile mindset</a:t>
            </a:r>
          </a:p>
        </p:txBody>
      </p:sp>
    </p:spTree>
    <p:extLst>
      <p:ext uri="{BB962C8B-B14F-4D97-AF65-F5344CB8AC3E}">
        <p14:creationId xmlns:p14="http://schemas.microsoft.com/office/powerpoint/2010/main" val="10647265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nDD338byrUy.x6GH0kLvd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CKyt4vWzKEq0W4TOUfZ19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B4c.GUrCqkC0ju.jnE8d8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e1dCEWDR80GDPbC1xPCIh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oFM9dKiQ.kWv03yrzcTv0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w317BakSUky_ISYnPhT6J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rKr3.eJX3EeVNO8QXA7NZ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3SGwdjnDUCIpWJp0cOxI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iQK7clZsoEee8Q2eVdb1_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RtzNbuyjKkGJe4bxYBfOq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AlI.Ir3LE2IKRxIIgO5Z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CqxomS0GiUasKGyEudtfI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99slUjVAkkKPrIWY.h8z9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dQdM23oT0yx5ezV4fczs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sg8byroSTE2GD8JcPpyp0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y6gduGQ3bk.UxYOwVoblo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GJYfIseP0KO9zSWyQ76N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1Jeik2vDkGMVwvVDbvx7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v4Goy2A8JE2o0YN2Ea_Rn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ivInMiw_AUexFezgQ2hhY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nodhYr2u80mxaF3Eo2HO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pKy13jZYQ0WxGSS9NG9qQ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hBm27UvDA0SnmipMFMlX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WVQlXahh5UqkV68471w5e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E4C9S0w2a0mjeGt1TpZe6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E4C9S0w2a0mjeGt1TpZe6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ozANf.3WA0W5yCdFMFVTL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QM3Sg_SyXk.lVjI5id2bC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2Ri9tBz8mkaC.jpDigbWA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kXE8636Zhk6ZNcgYY19o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45rhYHBuiEajA2rg4_Y0S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8OJyuTCmtU.2O8OE9bLg6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TJ6_PTMWcUmGxNQBVz_5r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I7tc7UoiZE.MJTULKbDtH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7JsWBzC.j02Gll6dwswXO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ysJCgAoktUOzFVo8dHlpL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DhgZfVtXdk.vSN9Z8KCun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PKa9h4lkLE6peL1RYBEFO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uxdgl8MPkib75u4S_RNu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GcJZatJImkiu688CII2iW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wX5us_0VYUm_0NQMJLxx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95WAAfsTkK0jr6iEHibR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2mylIWvVVUG.TGZNw7wMv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tfdX6QyHM0ab_mWS_j99w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kaywGYr3EyIy_0hxsHRn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hAsIy9hIeUq0OPmmUgwAT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0VxieQJvE0m_1R2w4oVZL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05bouhnDJ0exid6.lG2j0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Xaia1EsXpEOHqQ9nNceWU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zL4HSifCkSN6QbhfcJhj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OpyFwXT0BUunsn0eZSCGF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jYLNjwMd1kW4S20MLtnX7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JqZJlvAeQ0uSIkcAdzpgM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RUnNPcBv6064JRt2AKNlu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3iwN9Tf9HEGWcglcIv_Nn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r4pcbzPDUka6x35SfaD5V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CtX4uBe6Y0yxWqwOgWofo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hPAUwLSuWkGJ1NHF8liO4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o46zTPnMoE2FCrJ_fGj67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fVfoAIL3.0O6whQo0P3fk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3tfq_L3mkCURvkf7lIq7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Pr8UslhuT0GnLq_TdRhDQ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QPMP1U4Rr0iJAD1grkB.Tw"/>
</p:tagLst>
</file>

<file path=ppt/theme/theme1.xml><?xml version="1.0" encoding="utf-8"?>
<a:theme xmlns:a="http://schemas.openxmlformats.org/drawingml/2006/main" name="Courseware Template-V8_with reference">
  <a:themeElements>
    <a:clrScheme name="Jeff Changed">
      <a:dk1>
        <a:srgbClr val="565656"/>
      </a:dk1>
      <a:lt1>
        <a:srgbClr val="FFFFFF"/>
      </a:lt1>
      <a:dk2>
        <a:srgbClr val="000000"/>
      </a:dk2>
      <a:lt2>
        <a:srgbClr val="E2E2E2"/>
      </a:lt2>
      <a:accent1>
        <a:srgbClr val="3C75BA"/>
      </a:accent1>
      <a:accent2>
        <a:srgbClr val="E05E0D"/>
      </a:accent2>
      <a:accent3>
        <a:srgbClr val="F4AD3E"/>
      </a:accent3>
      <a:accent4>
        <a:srgbClr val="465064"/>
      </a:accent4>
      <a:accent5>
        <a:srgbClr val="9EB31C"/>
      </a:accent5>
      <a:accent6>
        <a:srgbClr val="33353A"/>
      </a:accent6>
      <a:hlink>
        <a:srgbClr val="333333"/>
      </a:hlink>
      <a:folHlink>
        <a:srgbClr val="262626"/>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91440" tIns="91440" rIns="91440" bIns="91440" numCol="1" rtlCol="0" anchor="t" anchorCtr="0" compatLnSpc="1">
        <a:prstTxWarp prst="textNoShape">
          <a:avLst/>
        </a:prstTxWarp>
        <a:noAutofit/>
      </a:bodyPr>
      <a:lstStyle>
        <a:defPPr algn="l" eaLnBrk="0" hangingPunct="0">
          <a:spcBef>
            <a:spcPct val="20000"/>
          </a:spcBef>
          <a:defRPr sz="2200" i="1" dirty="0"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txDef>
      <a:spPr>
        <a:noFill/>
      </a:spPr>
      <a:bodyPr wrap="square" rtlCol="0">
        <a:spAutoFit/>
      </a:bodyPr>
      <a:lstStyle>
        <a:defPPr algn="l">
          <a:defRPr dirty="0" smtClean="0"/>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A0DA09B-9BC1-5348-99DC-4ADBBF480E51}" vid="{8A589A23-0014-E148-BE64-D75A0DD35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7301</TotalTime>
  <Words>3844</Words>
  <Application>Microsoft Macintosh PowerPoint</Application>
  <PresentationFormat>On-screen Show (16:9)</PresentationFormat>
  <Paragraphs>598</Paragraphs>
  <Slides>38</Slides>
  <Notes>35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9" baseType="lpstr">
      <vt:lpstr>Arial</vt:lpstr>
      <vt:lpstr>Arial Black</vt:lpstr>
      <vt:lpstr>Arial Narrow</vt:lpstr>
      <vt:lpstr>Arial Rounded MT Bold</vt:lpstr>
      <vt:lpstr>Calibri</vt:lpstr>
      <vt:lpstr>Lucida Grande</vt:lpstr>
      <vt:lpstr>Open Sans</vt:lpstr>
      <vt:lpstr>Webdings</vt:lpstr>
      <vt:lpstr>Wingdings</vt:lpstr>
      <vt:lpstr>Courseware Template-V8_with reference</vt:lpstr>
      <vt:lpstr>think-cell Slide</vt:lpstr>
      <vt:lpstr>Introducing the Scaled Agile Framework® (SAFe®)  for Lean Enterprises</vt:lpstr>
      <vt:lpstr>PowerPoint Presentation</vt:lpstr>
      <vt:lpstr>PowerPoint Presentation</vt:lpstr>
      <vt:lpstr>PowerPoint Presentation</vt:lpstr>
      <vt:lpstr>Management’s challenge</vt:lpstr>
      <vt:lpstr>What it is they must do</vt:lpstr>
      <vt:lpstr>PowerPoint Presentation</vt:lpstr>
      <vt:lpstr>PowerPoint Presentation</vt:lpstr>
      <vt:lpstr>Embrace a Lean-Agile mindset</vt:lpstr>
      <vt:lpstr>Embrace Lean-Agile values</vt:lpstr>
      <vt:lpstr>PowerPoint Presentation</vt:lpstr>
      <vt:lpstr>Building incrementally accelerates value delivery</vt:lpstr>
      <vt:lpstr>And delivers better economics </vt:lpstr>
      <vt:lpstr>Build the Lean enterprise</vt:lpstr>
      <vt:lpstr>Start with Essential SAFe</vt:lpstr>
      <vt:lpstr>Nothing beats an Agile Team </vt:lpstr>
      <vt:lpstr>Except a team of Agile Teams</vt:lpstr>
      <vt:lpstr>Bringing together the necessary people</vt:lpstr>
      <vt:lpstr>To deliver value continuously</vt:lpstr>
      <vt:lpstr>Synchronizing with PI Planning</vt:lpstr>
      <vt:lpstr>Demonstrating the full system every two weeks</vt:lpstr>
      <vt:lpstr>Inspecting and Adapting every PI</vt:lpstr>
      <vt:lpstr>Align strategy and execution with Portfolio SAFe</vt:lpstr>
      <vt:lpstr>The Portfolio challenge</vt:lpstr>
      <vt:lpstr>Apply SAFe Lean Portfolio Management</vt:lpstr>
      <vt:lpstr>Build big systems with Large Solution SAFe</vt:lpstr>
      <vt:lpstr>Apply Lean Systems Engineering</vt:lpstr>
      <vt:lpstr>Lead the transformation</vt:lpstr>
      <vt:lpstr>Leadership foundation</vt:lpstr>
      <vt:lpstr>Follow the SAFe Implementation Roadmap</vt:lpstr>
      <vt:lpstr>Get results</vt:lpstr>
      <vt:lpstr>Business results</vt:lpstr>
      <vt:lpstr>PowerPoint Presentation</vt:lpstr>
      <vt:lpstr>Gain the knowledge</vt:lpstr>
      <vt:lpstr>PowerPoint Presentation</vt:lpstr>
      <vt:lpstr>PowerPoint Presentation</vt:lpstr>
      <vt:lpstr>PowerPoint Presentation</vt:lpstr>
      <vt:lpstr>PowerPoint Presentation</vt:lpstr>
    </vt:vector>
  </TitlesOfParts>
  <Manager/>
  <Company>Scaled Agile, Inc., scaledagile.com, scaledagileframework.com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Scaled Agile Framework® (SAFe®)</dc:title>
  <dc:subject/>
  <dc:creator>© Scaled Agile, Inc.</dc:creator>
  <cp:keywords/>
  <dc:description/>
  <cp:lastModifiedBy>Lindsey Bohland</cp:lastModifiedBy>
  <cp:revision>347</cp:revision>
  <cp:lastPrinted>2016-08-01T14:40:30Z</cp:lastPrinted>
  <dcterms:created xsi:type="dcterms:W3CDTF">2016-07-19T22:15:22Z</dcterms:created>
  <dcterms:modified xsi:type="dcterms:W3CDTF">2019-02-21T18:55:50Z</dcterms:modified>
  <cp:category/>
</cp:coreProperties>
</file>